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7" r:id="rId4"/>
    <p:sldId id="259" r:id="rId5"/>
    <p:sldId id="299" r:id="rId6"/>
    <p:sldId id="300" r:id="rId7"/>
    <p:sldId id="301" r:id="rId8"/>
    <p:sldId id="302" r:id="rId9"/>
    <p:sldId id="303" r:id="rId10"/>
    <p:sldId id="260" r:id="rId11"/>
    <p:sldId id="266" r:id="rId12"/>
    <p:sldId id="304" r:id="rId13"/>
    <p:sldId id="305" r:id="rId14"/>
    <p:sldId id="306" r:id="rId15"/>
    <p:sldId id="307" r:id="rId16"/>
    <p:sldId id="267" r:id="rId17"/>
    <p:sldId id="272" r:id="rId18"/>
    <p:sldId id="273" r:id="rId19"/>
    <p:sldId id="308" r:id="rId20"/>
    <p:sldId id="309" r:id="rId21"/>
    <p:sldId id="310" r:id="rId22"/>
    <p:sldId id="311" r:id="rId23"/>
    <p:sldId id="312" r:id="rId24"/>
    <p:sldId id="313" r:id="rId25"/>
    <p:sldId id="314" r:id="rId26"/>
    <p:sldId id="274"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15" r:id="rId44"/>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F4E9-4436-4279-B410-B982D510F9DB}" type="datetimeFigureOut">
              <a:rPr lang="en-CA" smtClean="0"/>
              <a:t>20/07/2017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44211-D2D7-4ABB-A844-14295DDA4535}" type="slidenum">
              <a:rPr lang="en-CA" smtClean="0"/>
              <a:t>‹#›</a:t>
            </a:fld>
            <a:endParaRPr lang="en-CA"/>
          </a:p>
        </p:txBody>
      </p:sp>
    </p:spTree>
    <p:extLst>
      <p:ext uri="{BB962C8B-B14F-4D97-AF65-F5344CB8AC3E}">
        <p14:creationId xmlns:p14="http://schemas.microsoft.com/office/powerpoint/2010/main" val="403135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D44211-D2D7-4ABB-A844-14295DDA4535}" type="slidenum">
              <a:rPr lang="en-CA" smtClean="0"/>
              <a:t>1</a:t>
            </a:fld>
            <a:endParaRPr lang="en-CA"/>
          </a:p>
        </p:txBody>
      </p:sp>
    </p:spTree>
    <p:extLst>
      <p:ext uri="{BB962C8B-B14F-4D97-AF65-F5344CB8AC3E}">
        <p14:creationId xmlns:p14="http://schemas.microsoft.com/office/powerpoint/2010/main" val="366040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17590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84971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89287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F252F76-2A09-432F-9C48-59707DE73768}"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08457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52F76-2A09-432F-9C48-59707DE73768}" type="datetimeFigureOut">
              <a:rPr lang="en-CA" smtClean="0"/>
              <a:t>20/07/2017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71913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F252F76-2A09-432F-9C48-59707DE73768}"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895372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F252F76-2A09-432F-9C48-59707DE73768}" type="datetimeFigureOut">
              <a:rPr lang="en-CA" smtClean="0"/>
              <a:t>20/07/2017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79696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F252F76-2A09-432F-9C48-59707DE73768}" type="datetimeFigureOut">
              <a:rPr lang="en-CA" smtClean="0"/>
              <a:t>20/07/2017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16956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52F76-2A09-432F-9C48-59707DE73768}" type="datetimeFigureOut">
              <a:rPr lang="en-CA" smtClean="0"/>
              <a:t>20/07/2017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207029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52F76-2A09-432F-9C48-59707DE73768}"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427401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52F76-2A09-432F-9C48-59707DE73768}" type="datetimeFigureOut">
              <a:rPr lang="en-CA" smtClean="0"/>
              <a:t>20/07/2017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D26550-6327-44F6-A2D1-72212B8CEE03}" type="slidenum">
              <a:rPr lang="en-CA" smtClean="0"/>
              <a:t>‹#›</a:t>
            </a:fld>
            <a:endParaRPr lang="en-CA"/>
          </a:p>
        </p:txBody>
      </p:sp>
    </p:spTree>
    <p:extLst>
      <p:ext uri="{BB962C8B-B14F-4D97-AF65-F5344CB8AC3E}">
        <p14:creationId xmlns:p14="http://schemas.microsoft.com/office/powerpoint/2010/main" val="142251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52F76-2A09-432F-9C48-59707DE73768}" type="datetimeFigureOut">
              <a:rPr lang="en-CA" smtClean="0"/>
              <a:t>20/07/2017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26550-6327-44F6-A2D1-72212B8CEE03}" type="slidenum">
              <a:rPr lang="en-CA" smtClean="0"/>
              <a:t>‹#›</a:t>
            </a:fld>
            <a:endParaRPr lang="en-CA"/>
          </a:p>
        </p:txBody>
      </p:sp>
    </p:spTree>
    <p:extLst>
      <p:ext uri="{BB962C8B-B14F-4D97-AF65-F5344CB8AC3E}">
        <p14:creationId xmlns:p14="http://schemas.microsoft.com/office/powerpoint/2010/main" val="86709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ccewh.bc.ca/wp-content/uploads/2012/05/2013_TIP-Guid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ccewh.bc.ca/wp-content/uploads/2012/05/2013_TIP-Guide.pd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rojectvega.ca/wp-content/uploads/2016/10/VEGA-TVIC-Briefing-Note-2016.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93" r="54726"/>
          <a:stretch/>
        </p:blipFill>
        <p:spPr bwMode="auto">
          <a:xfrm>
            <a:off x="1619672" y="5862415"/>
            <a:ext cx="2260660" cy="99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83327"/>
            <a:ext cx="7272808" cy="564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5994997"/>
            <a:ext cx="2304256" cy="695492"/>
          </a:xfrm>
          <a:prstGeom prst="rect">
            <a:avLst/>
          </a:prstGeom>
        </p:spPr>
      </p:pic>
    </p:spTree>
    <p:extLst>
      <p:ext uri="{BB962C8B-B14F-4D97-AF65-F5344CB8AC3E}">
        <p14:creationId xmlns:p14="http://schemas.microsoft.com/office/powerpoint/2010/main" val="317294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Activité</a:t>
            </a:r>
            <a:r>
              <a:rPr lang="en-CA" dirty="0" smtClean="0"/>
              <a:t> de </a:t>
            </a:r>
            <a:r>
              <a:rPr lang="en-CA" dirty="0" err="1" smtClean="0"/>
              <a:t>dessin</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7216" y="1598882"/>
            <a:ext cx="5331088" cy="3558310"/>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 r="-212" b="19294"/>
          <a:stretch/>
        </p:blipFill>
        <p:spPr bwMode="auto">
          <a:xfrm flipH="1" flipV="1">
            <a:off x="5364088" y="5537502"/>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89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t>
            </a:r>
            <a:r>
              <a:rPr lang="en-CA" dirty="0" err="1"/>
              <a:t>Activité</a:t>
            </a:r>
            <a:r>
              <a:rPr lang="en-CA" dirty="0"/>
              <a:t> : </a:t>
            </a:r>
            <a:r>
              <a:rPr lang="fr-FR" dirty="0" smtClean="0"/>
              <a:t>Premiers </a:t>
            </a:r>
            <a:r>
              <a:rPr lang="fr-FR" dirty="0"/>
              <a:t>messages de santé publique </a:t>
            </a:r>
            <a:endParaRPr lang="en-CA" dirty="0"/>
          </a:p>
        </p:txBody>
      </p:sp>
      <p:sp>
        <p:nvSpPr>
          <p:cNvPr id="3" name="Content Placeholder 2"/>
          <p:cNvSpPr>
            <a:spLocks noGrp="1"/>
          </p:cNvSpPr>
          <p:nvPr>
            <p:ph idx="1"/>
          </p:nvPr>
        </p:nvSpPr>
        <p:spPr>
          <a:xfrm>
            <a:off x="457200" y="1484784"/>
            <a:ext cx="8229600" cy="4525963"/>
          </a:xfrm>
        </p:spPr>
        <p:txBody>
          <a:bodyPr>
            <a:normAutofit/>
          </a:bodyPr>
          <a:lstStyle/>
          <a:p>
            <a:r>
              <a:rPr lang="fr-FR" sz="2800" dirty="0" smtClean="0"/>
              <a:t>Pour cette activité, nous vous invitons à penser </a:t>
            </a:r>
            <a:r>
              <a:rPr lang="fr-FR" sz="2800" dirty="0"/>
              <a:t>aux </a:t>
            </a:r>
            <a:r>
              <a:rPr lang="fr-FR" sz="2800" dirty="0" smtClean="0"/>
              <a:t>premiers messages de santé publique que </a:t>
            </a:r>
            <a:r>
              <a:rPr lang="fr-FR" sz="2800" dirty="0"/>
              <a:t>vous avez reçus à propos des ITSS, de la sexualité et de la consommation de substances. Réfléchissez : </a:t>
            </a:r>
          </a:p>
          <a:p>
            <a:r>
              <a:rPr lang="fr-FR" sz="2800" dirty="0" smtClean="0"/>
              <a:t>à </a:t>
            </a:r>
            <a:r>
              <a:rPr lang="fr-FR" sz="2800" dirty="0"/>
              <a:t>leurs thèmes communs</a:t>
            </a:r>
            <a:r>
              <a:rPr lang="fr-FR" sz="2800" dirty="0" smtClean="0"/>
              <a:t>;</a:t>
            </a:r>
          </a:p>
          <a:p>
            <a:r>
              <a:rPr lang="fr-FR" sz="2800" dirty="0" smtClean="0"/>
              <a:t>à </a:t>
            </a:r>
            <a:r>
              <a:rPr lang="fr-FR" sz="2800" dirty="0"/>
              <a:t>vos sentiments en réaction à ces campagnes;</a:t>
            </a:r>
          </a:p>
          <a:p>
            <a:r>
              <a:rPr lang="fr-FR" sz="2800" dirty="0" smtClean="0"/>
              <a:t>à </a:t>
            </a:r>
            <a:r>
              <a:rPr lang="fr-FR" sz="2800" dirty="0"/>
              <a:t>l’évolution des approches de promotion de la santé ou de prévention au fil du temps.</a:t>
            </a:r>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5326000"/>
            <a:ext cx="2190942" cy="1455043"/>
          </a:xfrm>
          <a:prstGeom prst="rect">
            <a:avLst/>
          </a:prstGeom>
        </p:spPr>
      </p:pic>
    </p:spTree>
    <p:extLst>
      <p:ext uri="{BB962C8B-B14F-4D97-AF65-F5344CB8AC3E}">
        <p14:creationId xmlns:p14="http://schemas.microsoft.com/office/powerpoint/2010/main" val="163087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Les suppositions à </a:t>
            </a:r>
            <a:r>
              <a:rPr lang="en-CA" dirty="0" err="1"/>
              <a:t>éviter</a:t>
            </a:r>
            <a:endParaRPr lang="en-CA" dirty="0"/>
          </a:p>
        </p:txBody>
      </p:sp>
      <p:sp>
        <p:nvSpPr>
          <p:cNvPr id="3" name="Content Placeholder 2"/>
          <p:cNvSpPr>
            <a:spLocks noGrp="1"/>
          </p:cNvSpPr>
          <p:nvPr>
            <p:ph idx="1"/>
          </p:nvPr>
        </p:nvSpPr>
        <p:spPr>
          <a:xfrm>
            <a:off x="323528" y="1495325"/>
            <a:ext cx="8445624" cy="4237931"/>
          </a:xfrm>
        </p:spPr>
        <p:txBody>
          <a:bodyPr>
            <a:noAutofit/>
          </a:bodyPr>
          <a:lstStyle/>
          <a:p>
            <a:r>
              <a:rPr lang="fr-FR" sz="2400" dirty="0"/>
              <a:t>Tout le monde est hétérosexuel/</a:t>
            </a:r>
            <a:r>
              <a:rPr lang="fr-FR" sz="2400" dirty="0" err="1"/>
              <a:t>cisgenre</a:t>
            </a:r>
            <a:r>
              <a:rPr lang="fr-FR" sz="2400" dirty="0"/>
              <a:t>. </a:t>
            </a:r>
          </a:p>
          <a:p>
            <a:r>
              <a:rPr lang="fr-FR" sz="2400" dirty="0"/>
              <a:t>Tout le monde est gêné de parler de </a:t>
            </a:r>
            <a:r>
              <a:rPr lang="fr-FR" sz="2400" dirty="0" smtClean="0"/>
              <a:t>sexe. </a:t>
            </a:r>
            <a:endParaRPr lang="fr-FR" sz="2400" dirty="0"/>
          </a:p>
          <a:p>
            <a:r>
              <a:rPr lang="fr-FR" sz="2400" dirty="0"/>
              <a:t>Tout le monde est sexuellement actif/Personne n’est sexuellement actif. </a:t>
            </a:r>
          </a:p>
          <a:p>
            <a:r>
              <a:rPr lang="fr-FR" sz="2400" dirty="0"/>
              <a:t>Toute activité sexuelle est consensuelle</a:t>
            </a:r>
            <a:r>
              <a:rPr lang="fr-FR" sz="2400" dirty="0" smtClean="0"/>
              <a:t>.</a:t>
            </a:r>
            <a:endParaRPr lang="fr-FR" sz="2400" dirty="0"/>
          </a:p>
          <a:p>
            <a:r>
              <a:rPr lang="fr-FR" sz="2400" dirty="0"/>
              <a:t>Tout le monde a la même vision du monde à l’égard de la sexualité</a:t>
            </a:r>
            <a:r>
              <a:rPr lang="fr-FR" sz="2400" dirty="0" smtClean="0"/>
              <a:t>.</a:t>
            </a:r>
            <a:endParaRPr lang="fr-FR" sz="2400" dirty="0"/>
          </a:p>
          <a:p>
            <a:r>
              <a:rPr lang="fr-FR" sz="2400" dirty="0"/>
              <a:t>Tout le monde a le même niveau de connaissances sur la sexualité.</a:t>
            </a:r>
          </a:p>
          <a:p>
            <a:pPr marL="0" indent="0">
              <a:buNone/>
            </a:pPr>
            <a:r>
              <a:rPr lang="en-CA" sz="2200" dirty="0" smtClean="0"/>
              <a:t> </a:t>
            </a:r>
            <a:endParaRPr lang="en-CA" sz="22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4860032" y="5373218"/>
            <a:ext cx="4281588" cy="151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09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 stigmatisation</a:t>
            </a:r>
            <a:endParaRPr lang="en-CA" dirty="0"/>
          </a:p>
        </p:txBody>
      </p:sp>
      <p:sp>
        <p:nvSpPr>
          <p:cNvPr id="3" name="Content Placeholder 2"/>
          <p:cNvSpPr>
            <a:spLocks noGrp="1"/>
          </p:cNvSpPr>
          <p:nvPr>
            <p:ph idx="1"/>
          </p:nvPr>
        </p:nvSpPr>
        <p:spPr>
          <a:xfrm>
            <a:off x="467544" y="1927373"/>
            <a:ext cx="8229600" cy="4525963"/>
          </a:xfrm>
        </p:spPr>
        <p:txBody>
          <a:bodyPr>
            <a:normAutofit/>
          </a:bodyPr>
          <a:lstStyle/>
          <a:p>
            <a:r>
              <a:rPr lang="fr-FR" dirty="0"/>
              <a:t>Qu’est-ce que c’est</a:t>
            </a:r>
            <a:r>
              <a:rPr lang="fr-FR" dirty="0" smtClean="0"/>
              <a:t>?</a:t>
            </a:r>
            <a:endParaRPr lang="fr-FR" dirty="0"/>
          </a:p>
          <a:p>
            <a:endParaRPr lang="fr-FR" dirty="0"/>
          </a:p>
          <a:p>
            <a:r>
              <a:rPr lang="fr-FR" dirty="0"/>
              <a:t>Où la voit-on</a:t>
            </a:r>
            <a:r>
              <a:rPr lang="fr-FR" dirty="0" smtClean="0"/>
              <a:t>?</a:t>
            </a:r>
            <a:endParaRPr lang="fr-FR" dirty="0"/>
          </a:p>
          <a:p>
            <a:endParaRPr lang="fr-FR" dirty="0"/>
          </a:p>
          <a:p>
            <a:r>
              <a:rPr lang="fr-FR" dirty="0"/>
              <a:t>Quel est son impact?</a:t>
            </a:r>
          </a:p>
          <a:p>
            <a:endParaRPr lang="fr-FR"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40" y="1908026"/>
            <a:ext cx="3505200" cy="3105150"/>
          </a:xfrm>
          <a:prstGeom prst="rect">
            <a:avLst/>
          </a:prstGeom>
        </p:spPr>
      </p:pic>
    </p:spTree>
    <p:extLst>
      <p:ext uri="{BB962C8B-B14F-4D97-AF65-F5344CB8AC3E}">
        <p14:creationId xmlns:p14="http://schemas.microsoft.com/office/powerpoint/2010/main" val="3620738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24" y="44624"/>
            <a:ext cx="8229600" cy="1143000"/>
          </a:xfrm>
        </p:spPr>
        <p:txBody>
          <a:bodyPr/>
          <a:lstStyle/>
          <a:p>
            <a:r>
              <a:rPr lang="en-CA" dirty="0" smtClean="0"/>
              <a:t>La stigmatisation </a:t>
            </a:r>
            <a:r>
              <a:rPr lang="en-CA" dirty="0" err="1" smtClean="0"/>
              <a:t>definie</a:t>
            </a:r>
            <a:endParaRPr lang="en-CA" dirty="0"/>
          </a:p>
        </p:txBody>
      </p:sp>
      <p:sp>
        <p:nvSpPr>
          <p:cNvPr id="3" name="Content Placeholder 2"/>
          <p:cNvSpPr>
            <a:spLocks noGrp="1"/>
          </p:cNvSpPr>
          <p:nvPr>
            <p:ph idx="1"/>
          </p:nvPr>
        </p:nvSpPr>
        <p:spPr>
          <a:xfrm>
            <a:off x="251520" y="1124744"/>
            <a:ext cx="8640960" cy="4525963"/>
          </a:xfrm>
        </p:spPr>
        <p:txBody>
          <a:bodyPr>
            <a:normAutofit fontScale="70000" lnSpcReduction="20000"/>
          </a:bodyPr>
          <a:lstStyle/>
          <a:p>
            <a:r>
              <a:rPr lang="fr-FR" dirty="0" smtClean="0">
                <a:solidFill>
                  <a:schemeClr val="tx2"/>
                </a:solidFill>
              </a:rPr>
              <a:t>Stigmatisation </a:t>
            </a:r>
            <a:r>
              <a:rPr lang="fr-FR" dirty="0">
                <a:solidFill>
                  <a:schemeClr val="tx2"/>
                </a:solidFill>
              </a:rPr>
              <a:t>perçue : </a:t>
            </a:r>
            <a:r>
              <a:rPr lang="fr-FR" dirty="0"/>
              <a:t>désigne la conscience d’attitudes sociales négatives, la peur de la discrimination et les sentiments de </a:t>
            </a:r>
            <a:r>
              <a:rPr lang="fr-FR" dirty="0" smtClean="0"/>
              <a:t>honte</a:t>
            </a:r>
            <a:endParaRPr lang="fr-FR" dirty="0">
              <a:solidFill>
                <a:schemeClr val="tx2"/>
              </a:solidFill>
            </a:endParaRPr>
          </a:p>
          <a:p>
            <a:r>
              <a:rPr lang="fr-FR" dirty="0" smtClean="0">
                <a:solidFill>
                  <a:schemeClr val="tx2"/>
                </a:solidFill>
              </a:rPr>
              <a:t>Stigmatisation </a:t>
            </a:r>
            <a:r>
              <a:rPr lang="fr-FR" dirty="0">
                <a:solidFill>
                  <a:schemeClr val="tx2"/>
                </a:solidFill>
              </a:rPr>
              <a:t>intériorisée : </a:t>
            </a:r>
            <a:r>
              <a:rPr lang="fr-FR" dirty="0"/>
              <a:t>désigne l’acceptation par une personne de croyances, de points de vue et de sentiments négatifs à son égard et à l’égard du groupe stigmatisé auquel elle appartient </a:t>
            </a:r>
            <a:endParaRPr lang="fr-FR" dirty="0">
              <a:solidFill>
                <a:schemeClr val="tx2"/>
              </a:solidFill>
            </a:endParaRPr>
          </a:p>
          <a:p>
            <a:r>
              <a:rPr lang="fr-FR" dirty="0" smtClean="0">
                <a:solidFill>
                  <a:schemeClr val="tx2"/>
                </a:solidFill>
              </a:rPr>
              <a:t>Stigmatisation </a:t>
            </a:r>
            <a:r>
              <a:rPr lang="fr-FR" dirty="0">
                <a:solidFill>
                  <a:schemeClr val="tx2"/>
                </a:solidFill>
              </a:rPr>
              <a:t>effective : </a:t>
            </a:r>
            <a:r>
              <a:rPr lang="fr-FR" dirty="0"/>
              <a:t>englobe les actes de discrimination manifestes, comme l’exclusion ou la violence physique ou psychologique (ces actes peuvent être ou non du ressort de la loi et peuvent être imputables à l’identité ou à l’appartenance réelle ou perçue d’une personne à un groupe stigmatisé) </a:t>
            </a:r>
            <a:endParaRPr lang="fr-FR" dirty="0">
              <a:solidFill>
                <a:schemeClr val="tx2"/>
              </a:solidFill>
            </a:endParaRPr>
          </a:p>
          <a:p>
            <a:r>
              <a:rPr lang="fr-FR" dirty="0" smtClean="0">
                <a:solidFill>
                  <a:schemeClr val="tx2"/>
                </a:solidFill>
              </a:rPr>
              <a:t>Stigmatisation </a:t>
            </a:r>
            <a:r>
              <a:rPr lang="fr-FR" dirty="0">
                <a:solidFill>
                  <a:schemeClr val="tx2"/>
                </a:solidFill>
              </a:rPr>
              <a:t>multidimensionnelle ou composée : </a:t>
            </a:r>
            <a:r>
              <a:rPr lang="fr-FR" dirty="0"/>
              <a:t>désigne la stigmatisation envers une personne possédant plus d’une identité stigmatisée (p. ex., séropositivité VIH, orientation sexuelle</a:t>
            </a:r>
            <a:r>
              <a:rPr lang="fr-FR" dirty="0" smtClean="0"/>
              <a:t>)</a:t>
            </a:r>
            <a:endParaRPr lang="fr-FR" dirty="0">
              <a:solidFill>
                <a:schemeClr val="tx2"/>
              </a:solidFill>
            </a:endParaRPr>
          </a:p>
          <a:p>
            <a:r>
              <a:rPr lang="fr-FR" dirty="0" smtClean="0">
                <a:solidFill>
                  <a:schemeClr val="tx2"/>
                </a:solidFill>
              </a:rPr>
              <a:t>Stigmatisation </a:t>
            </a:r>
            <a:r>
              <a:rPr lang="fr-FR" dirty="0">
                <a:solidFill>
                  <a:schemeClr val="tx2"/>
                </a:solidFill>
              </a:rPr>
              <a:t>institutionnelle ou structurelle : </a:t>
            </a:r>
            <a:r>
              <a:rPr lang="fr-FR" dirty="0"/>
              <a:t>stigmatisation d’une groupe de personnes par l’application de politiques et de procédures </a:t>
            </a:r>
          </a:p>
          <a:p>
            <a:endParaRPr lang="fr-FR" dirty="0">
              <a:solidFill>
                <a:schemeClr val="tx2"/>
              </a:solidFill>
            </a:endParaRPr>
          </a:p>
          <a:p>
            <a:endParaRPr lang="en-CA" dirty="0"/>
          </a:p>
          <a:p>
            <a:endParaRPr lang="en-CA" dirty="0" smtClean="0"/>
          </a:p>
          <a:p>
            <a:endParaRPr lang="en-CA" dirty="0"/>
          </a:p>
        </p:txBody>
      </p:sp>
      <p:sp>
        <p:nvSpPr>
          <p:cNvPr id="4" name="TextBox 3"/>
          <p:cNvSpPr txBox="1"/>
          <p:nvPr/>
        </p:nvSpPr>
        <p:spPr>
          <a:xfrm>
            <a:off x="251520" y="5517232"/>
            <a:ext cx="8568952" cy="1615827"/>
          </a:xfrm>
          <a:prstGeom prst="rect">
            <a:avLst/>
          </a:prstGeom>
          <a:noFill/>
        </p:spPr>
        <p:txBody>
          <a:bodyPr wrap="square" rtlCol="0">
            <a:spAutoFit/>
          </a:bodyPr>
          <a:lstStyle/>
          <a:p>
            <a:r>
              <a:rPr lang="en-CA" sz="1100" dirty="0"/>
              <a:t>Adaptation de : </a:t>
            </a:r>
          </a:p>
          <a:p>
            <a:r>
              <a:rPr lang="en-CA" sz="1100" dirty="0"/>
              <a:t>M.R. </a:t>
            </a:r>
            <a:r>
              <a:rPr lang="en-CA" sz="1100" dirty="0" err="1"/>
              <a:t>Loutfy</a:t>
            </a:r>
            <a:r>
              <a:rPr lang="en-CA" sz="1100" dirty="0"/>
              <a:t> , C.H. </a:t>
            </a:r>
            <a:r>
              <a:rPr lang="en-CA" sz="1100" dirty="0" err="1"/>
              <a:t>Logie</a:t>
            </a:r>
            <a:r>
              <a:rPr lang="en-CA" sz="1100" dirty="0"/>
              <a:t> , Y. Zhang et coll., « Gender and ethnicity differences in HIV-related stigma experienced by people living with HIV in Ontario, Canada », </a:t>
            </a:r>
            <a:r>
              <a:rPr lang="en-CA" sz="1100" dirty="0" err="1"/>
              <a:t>PLoS</a:t>
            </a:r>
            <a:r>
              <a:rPr lang="en-CA" sz="1100" dirty="0"/>
              <a:t> ONE, vol. 7, n. 12 (2012), e48168. </a:t>
            </a:r>
          </a:p>
          <a:p>
            <a:r>
              <a:rPr lang="en-CA" sz="1100" dirty="0"/>
              <a:t>A. </a:t>
            </a:r>
            <a:r>
              <a:rPr lang="en-CA" sz="1100" dirty="0" err="1"/>
              <a:t>Stangl</a:t>
            </a:r>
            <a:r>
              <a:rPr lang="en-CA" sz="1100" dirty="0"/>
              <a:t>, L. Brady  et K. Fritz, « Measuring HIV stigma and discrimination », Strive, 2012. </a:t>
            </a:r>
            <a:r>
              <a:rPr lang="en-CA" sz="1100" dirty="0" err="1"/>
              <a:t>Consulté</a:t>
            </a:r>
            <a:r>
              <a:rPr lang="en-CA" sz="1100" dirty="0"/>
              <a:t> le 7 </a:t>
            </a:r>
            <a:r>
              <a:rPr lang="en-CA" sz="1100" dirty="0" err="1"/>
              <a:t>janvier</a:t>
            </a:r>
            <a:r>
              <a:rPr lang="en-CA" sz="1100" dirty="0"/>
              <a:t> 2015 : http://strive.lshtm.ac.uk/sites/strive.lshtm.ac.uk/files/STRIVE_stigma%20brief-A3.pdf.  </a:t>
            </a:r>
          </a:p>
          <a:p>
            <a:r>
              <a:rPr lang="en-CA" sz="1100" dirty="0"/>
              <a:t>Corrigan PW, Markowitz FE, Watson AC, « Structural levels of mental illness stigma and discrimination », Schizophrenia Bulletin, vol. 30, n.3 (2004), p. 481-491.</a:t>
            </a:r>
          </a:p>
          <a:p>
            <a:endParaRPr lang="en-CA" sz="1100" dirty="0"/>
          </a:p>
          <a:p>
            <a:endParaRPr lang="en-CA" sz="11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214"/>
          <a:stretch/>
        </p:blipFill>
        <p:spPr>
          <a:xfrm>
            <a:off x="6912768" y="44624"/>
            <a:ext cx="2051720" cy="1106259"/>
          </a:xfrm>
          <a:prstGeom prst="rect">
            <a:avLst/>
          </a:prstGeom>
        </p:spPr>
      </p:pic>
    </p:spTree>
    <p:extLst>
      <p:ext uri="{BB962C8B-B14F-4D97-AF65-F5344CB8AC3E}">
        <p14:creationId xmlns:p14="http://schemas.microsoft.com/office/powerpoint/2010/main" val="2484212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3"/>
          <a:stretch/>
        </p:blipFill>
        <p:spPr bwMode="auto">
          <a:xfrm>
            <a:off x="1979712" y="0"/>
            <a:ext cx="5810675"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923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29600" cy="4525963"/>
          </a:xfrm>
        </p:spPr>
        <p:txBody>
          <a:bodyPr/>
          <a:lstStyle/>
          <a:p>
            <a:pPr marL="0" indent="0" algn="ctr">
              <a:buNone/>
            </a:pPr>
            <a:r>
              <a:rPr lang="fr-FR" dirty="0"/>
              <a:t>Pourquoi est-il important d’explorer la stigmatisation pour les organismes qui offrent des services liés aux ITSS, dont des services de santé sexuelle et de réduction des méfaits?</a:t>
            </a:r>
            <a:endParaRPr lang="en-CA"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27576" y="5505360"/>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2597439"/>
            <a:ext cx="4365738" cy="2907921"/>
          </a:xfrm>
          <a:prstGeom prst="rect">
            <a:avLst/>
          </a:prstGeom>
        </p:spPr>
      </p:pic>
    </p:spTree>
    <p:extLst>
      <p:ext uri="{BB962C8B-B14F-4D97-AF65-F5344CB8AC3E}">
        <p14:creationId xmlns:p14="http://schemas.microsoft.com/office/powerpoint/2010/main" val="381973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41" y="1235893"/>
            <a:ext cx="8693739" cy="5289451"/>
          </a:xfrm>
        </p:spPr>
        <p:txBody>
          <a:bodyPr>
            <a:normAutofit/>
          </a:bodyPr>
          <a:lstStyle/>
          <a:p>
            <a:r>
              <a:rPr lang="fr-FR" sz="2400" dirty="0" smtClean="0"/>
              <a:t>Même </a:t>
            </a:r>
            <a:r>
              <a:rPr lang="fr-FR" sz="2400" dirty="0"/>
              <a:t>si l’organisme pour lequel vous travaillez est parfaitement conscient de la stigmatisation et qu’il l’aborde avec compétence, il est important de comprendre l’impact de la stigmatisation intériorisée et perçue</a:t>
            </a:r>
            <a:r>
              <a:rPr lang="fr-FR" sz="2400" dirty="0" smtClean="0"/>
              <a:t>.</a:t>
            </a:r>
          </a:p>
          <a:p>
            <a:r>
              <a:rPr lang="fr-FR" sz="2400" dirty="0"/>
              <a:t>Les personnes qui éprouvent une stigmatisation intériorisée et perçue peuvent avoir subi des traumatismes de la part de dispensateurs de services sociaux et de santé. Il est fondamental que les organismes créent des espaces plus sûrs et plus ouverts pour contrer les impacts de la marginalisation historique.</a:t>
            </a:r>
            <a:endParaRPr lang="en-CA" sz="2400" dirty="0"/>
          </a:p>
        </p:txBody>
      </p:sp>
      <p:sp>
        <p:nvSpPr>
          <p:cNvPr id="6" name="TextBox 5"/>
          <p:cNvSpPr txBox="1"/>
          <p:nvPr/>
        </p:nvSpPr>
        <p:spPr>
          <a:xfrm>
            <a:off x="467544" y="301298"/>
            <a:ext cx="8352928" cy="707886"/>
          </a:xfrm>
          <a:prstGeom prst="rect">
            <a:avLst/>
          </a:prstGeom>
          <a:noFill/>
        </p:spPr>
        <p:txBody>
          <a:bodyPr wrap="square" rtlCol="0">
            <a:spAutoFit/>
          </a:bodyPr>
          <a:lstStyle/>
          <a:p>
            <a:r>
              <a:rPr lang="fr-FR" sz="4000" dirty="0" smtClean="0"/>
              <a:t>La stigmatisation </a:t>
            </a:r>
            <a:r>
              <a:rPr lang="fr-FR" sz="4000" dirty="0"/>
              <a:t>intériorisée et perçue</a:t>
            </a:r>
            <a:endParaRPr lang="en-CA" sz="40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24" t="-14637" r="624" b="14637"/>
          <a:stretch/>
        </p:blipFill>
        <p:spPr>
          <a:xfrm>
            <a:off x="3203848" y="4557352"/>
            <a:ext cx="3123365" cy="2084698"/>
          </a:xfrm>
          <a:prstGeom prst="rect">
            <a:avLst/>
          </a:prstGeom>
        </p:spPr>
      </p:pic>
    </p:spTree>
    <p:extLst>
      <p:ext uri="{BB962C8B-B14F-4D97-AF65-F5344CB8AC3E}">
        <p14:creationId xmlns:p14="http://schemas.microsoft.com/office/powerpoint/2010/main" val="326941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a:t>Quels sont les facteurs organisationnels qui peuvent contribuer à la stigmatisation?</a:t>
            </a:r>
            <a:endParaRPr lang="en-CA" sz="3600" dirty="0"/>
          </a:p>
        </p:txBody>
      </p:sp>
      <p:sp>
        <p:nvSpPr>
          <p:cNvPr id="3" name="Content Placeholder 2"/>
          <p:cNvSpPr>
            <a:spLocks noGrp="1"/>
          </p:cNvSpPr>
          <p:nvPr>
            <p:ph idx="1"/>
          </p:nvPr>
        </p:nvSpPr>
        <p:spPr>
          <a:xfrm>
            <a:off x="590872" y="1783357"/>
            <a:ext cx="8229600" cy="4525963"/>
          </a:xfrm>
        </p:spPr>
        <p:txBody>
          <a:bodyPr>
            <a:normAutofit fontScale="70000" lnSpcReduction="20000"/>
          </a:bodyPr>
          <a:lstStyle/>
          <a:p>
            <a:r>
              <a:rPr lang="en-CA" dirty="0"/>
              <a:t>Le </a:t>
            </a:r>
            <a:r>
              <a:rPr lang="en-CA" dirty="0" err="1"/>
              <a:t>manque</a:t>
            </a:r>
            <a:r>
              <a:rPr lang="en-CA" dirty="0"/>
              <a:t> de </a:t>
            </a:r>
            <a:r>
              <a:rPr lang="en-CA" dirty="0" err="1"/>
              <a:t>connaissances</a:t>
            </a:r>
            <a:r>
              <a:rPr lang="en-CA" dirty="0"/>
              <a:t> </a:t>
            </a:r>
            <a:endParaRPr lang="en-CA" dirty="0" smtClean="0"/>
          </a:p>
          <a:p>
            <a:r>
              <a:rPr lang="fr-FR" dirty="0"/>
              <a:t>Le malaise à parler de consommation de substances et de sexualité </a:t>
            </a:r>
            <a:endParaRPr lang="fr-FR" dirty="0" smtClean="0"/>
          </a:p>
          <a:p>
            <a:r>
              <a:rPr lang="fr-FR" dirty="0"/>
              <a:t>Les valeurs ou les croyances inconscientes des dispensateurs de services qui peuvent être nocives pour les usagers </a:t>
            </a:r>
            <a:endParaRPr lang="fr-FR" dirty="0" smtClean="0"/>
          </a:p>
          <a:p>
            <a:r>
              <a:rPr lang="fr-FR" dirty="0"/>
              <a:t>Des politiques restrictives ou discriminatoires </a:t>
            </a:r>
            <a:endParaRPr lang="fr-FR" dirty="0" smtClean="0"/>
          </a:p>
          <a:p>
            <a:r>
              <a:rPr lang="fr-FR" dirty="0"/>
              <a:t>Le manque d’accessibilité des services </a:t>
            </a:r>
            <a:endParaRPr lang="fr-FR" dirty="0" smtClean="0"/>
          </a:p>
          <a:p>
            <a:r>
              <a:rPr lang="en-CA" dirty="0"/>
              <a:t>Les </a:t>
            </a:r>
            <a:r>
              <a:rPr lang="en-CA" dirty="0" err="1"/>
              <a:t>formulaires</a:t>
            </a:r>
            <a:r>
              <a:rPr lang="en-CA" dirty="0"/>
              <a:t> </a:t>
            </a:r>
            <a:r>
              <a:rPr lang="en-CA" dirty="0" err="1" smtClean="0"/>
              <a:t>restrictifs</a:t>
            </a:r>
            <a:endParaRPr lang="en-CA" dirty="0" smtClean="0"/>
          </a:p>
          <a:p>
            <a:r>
              <a:rPr lang="fr-FR" dirty="0"/>
              <a:t>Des documents de communication qui ne reflètent pas la diversité de la </a:t>
            </a:r>
            <a:r>
              <a:rPr lang="fr-FR" dirty="0" smtClean="0"/>
              <a:t>communauté</a:t>
            </a:r>
          </a:p>
          <a:p>
            <a:r>
              <a:rPr lang="fr-FR" dirty="0"/>
              <a:t>Le manque de diversité dans </a:t>
            </a:r>
            <a:r>
              <a:rPr lang="fr-FR" dirty="0" smtClean="0"/>
              <a:t>l’équipe</a:t>
            </a:r>
          </a:p>
          <a:p>
            <a:r>
              <a:rPr lang="fr-FR" dirty="0" smtClean="0"/>
              <a:t>Le </a:t>
            </a:r>
            <a:r>
              <a:rPr lang="fr-FR" dirty="0"/>
              <a:t>manque de ressources</a:t>
            </a:r>
            <a:endParaRPr lang="fr-FR"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073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Que</a:t>
            </a:r>
            <a:r>
              <a:rPr lang="en-CA" dirty="0"/>
              <a:t> </a:t>
            </a:r>
            <a:r>
              <a:rPr lang="en-CA" dirty="0" err="1"/>
              <a:t>pouvons</a:t>
            </a:r>
            <a:r>
              <a:rPr lang="en-CA" dirty="0"/>
              <a:t>-nous faire?</a:t>
            </a:r>
          </a:p>
        </p:txBody>
      </p:sp>
      <p:sp>
        <p:nvSpPr>
          <p:cNvPr id="3" name="Content Placeholder 2"/>
          <p:cNvSpPr>
            <a:spLocks noGrp="1"/>
          </p:cNvSpPr>
          <p:nvPr>
            <p:ph idx="1"/>
          </p:nvPr>
        </p:nvSpPr>
        <p:spPr/>
        <p:txBody>
          <a:bodyPr>
            <a:normAutofit lnSpcReduction="10000"/>
          </a:bodyPr>
          <a:lstStyle/>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lgn="ctr">
              <a:buNone/>
            </a:pPr>
            <a:endParaRPr lang="en-CA" dirty="0" smtClean="0"/>
          </a:p>
          <a:p>
            <a:pPr marL="0" indent="0" algn="ctr">
              <a:buNone/>
            </a:pPr>
            <a:r>
              <a:rPr lang="fr-FR" dirty="0"/>
              <a:t>Comment créer un espace sûr?</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57" y="1447979"/>
            <a:ext cx="4631024" cy="3589485"/>
          </a:xfrm>
          <a:prstGeom prst="rect">
            <a:avLst/>
          </a:prstGeom>
        </p:spPr>
      </p:pic>
    </p:spTree>
    <p:extLst>
      <p:ext uri="{BB962C8B-B14F-4D97-AF65-F5344CB8AC3E}">
        <p14:creationId xmlns:p14="http://schemas.microsoft.com/office/powerpoint/2010/main" val="28179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37" y="620688"/>
            <a:ext cx="8293027" cy="5599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998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CA" dirty="0" err="1" smtClean="0"/>
              <a:t>Voir</a:t>
            </a:r>
            <a:endParaRPr lang="en-CA" dirty="0"/>
          </a:p>
        </p:txBody>
      </p:sp>
      <p:sp>
        <p:nvSpPr>
          <p:cNvPr id="3" name="Content Placeholder 2"/>
          <p:cNvSpPr>
            <a:spLocks noGrp="1"/>
          </p:cNvSpPr>
          <p:nvPr>
            <p:ph idx="1"/>
          </p:nvPr>
        </p:nvSpPr>
        <p:spPr>
          <a:xfrm>
            <a:off x="457200" y="1999381"/>
            <a:ext cx="8229600" cy="4525963"/>
          </a:xfrm>
        </p:spPr>
        <p:txBody>
          <a:bodyPr>
            <a:normAutofit fontScale="92500" lnSpcReduction="20000"/>
          </a:bodyPr>
          <a:lstStyle/>
          <a:p>
            <a:r>
              <a:rPr lang="fr-FR" dirty="0"/>
              <a:t>Y </a:t>
            </a:r>
            <a:r>
              <a:rPr lang="fr-FR" dirty="0" err="1"/>
              <a:t>a-t-il</a:t>
            </a:r>
            <a:r>
              <a:rPr lang="fr-FR" dirty="0"/>
              <a:t> des indicateurs dans votre milieu de travail qui montrent que c’est un espace qui n’exclut personne?</a:t>
            </a:r>
          </a:p>
          <a:p>
            <a:pPr marL="0" indent="0">
              <a:buNone/>
            </a:pPr>
            <a:r>
              <a:rPr lang="fr-FR" dirty="0"/>
              <a:t> </a:t>
            </a:r>
          </a:p>
          <a:p>
            <a:r>
              <a:rPr lang="fr-FR" dirty="0"/>
              <a:t>Y </a:t>
            </a:r>
            <a:r>
              <a:rPr lang="fr-FR" dirty="0" err="1"/>
              <a:t>a-t-il</a:t>
            </a:r>
            <a:r>
              <a:rPr lang="fr-FR" dirty="0"/>
              <a:t> des indicateurs qui pourraient représenter des obstacles à l’accès aux services ou qui pourraient faire que les gens ne se sentent pas en sécurité? </a:t>
            </a:r>
          </a:p>
          <a:p>
            <a:endParaRPr lang="fr-FR" dirty="0"/>
          </a:p>
          <a:p>
            <a:r>
              <a:rPr lang="fr-FR" dirty="0"/>
              <a:t>Quels changements pourrait-on apporter?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392251"/>
            <a:ext cx="2096070" cy="1395736"/>
          </a:xfrm>
          <a:prstGeom prst="rect">
            <a:avLst/>
          </a:prstGeom>
        </p:spPr>
      </p:pic>
    </p:spTree>
    <p:extLst>
      <p:ext uri="{BB962C8B-B14F-4D97-AF65-F5344CB8AC3E}">
        <p14:creationId xmlns:p14="http://schemas.microsoft.com/office/powerpoint/2010/main" val="2591684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7704856" cy="4425355"/>
          </a:xfrm>
        </p:spPr>
        <p:txBody>
          <a:bodyPr>
            <a:normAutofit fontScale="85000" lnSpcReduction="20000"/>
          </a:bodyPr>
          <a:lstStyle/>
          <a:p>
            <a:pPr marL="0" indent="0" algn="ctr">
              <a:buNone/>
            </a:pPr>
            <a:r>
              <a:rPr lang="fr-FR" dirty="0"/>
              <a:t>« Même quand je vais chez le médecin, je regarde dans la salle d’attente s’il y a un élément autochtone—même un brin de foin d’odeur. Un signe que le dispensateur de soins de santé est conscient de la culture autochtone. »</a:t>
            </a:r>
          </a:p>
          <a:p>
            <a:pPr marL="0" indent="0" algn="ctr">
              <a:buNone/>
            </a:pPr>
            <a:endParaRPr lang="fr-FR" dirty="0"/>
          </a:p>
          <a:p>
            <a:pPr marL="0" indent="0" algn="ctr">
              <a:buNone/>
            </a:pPr>
            <a:r>
              <a:rPr lang="fr-FR" dirty="0"/>
              <a:t>« Je veux aller dans un endroit où il y a des gens qui reflètent qui nous sommes. Comme des dispensateurs ou dispensatrices de services gais, lesbiennes et bisexuels. » </a:t>
            </a:r>
          </a:p>
          <a:p>
            <a:pPr marL="0" indent="0" algn="ctr">
              <a:buNone/>
            </a:pPr>
            <a:endParaRPr lang="fr-FR" dirty="0"/>
          </a:p>
          <a:p>
            <a:pPr marL="0" indent="0" algn="ctr">
              <a:buNone/>
            </a:pPr>
            <a:r>
              <a:rPr lang="fr-FR" dirty="0"/>
              <a:t>(Groupe de discussion de l’ACSP, 2012) </a:t>
            </a:r>
          </a:p>
        </p:txBody>
      </p:sp>
      <p:grpSp>
        <p:nvGrpSpPr>
          <p:cNvPr id="10" name="Group 9"/>
          <p:cNvGrpSpPr/>
          <p:nvPr/>
        </p:nvGrpSpPr>
        <p:grpSpPr>
          <a:xfrm>
            <a:off x="539552" y="260648"/>
            <a:ext cx="7992888" cy="1080120"/>
            <a:chOff x="107504" y="260648"/>
            <a:chExt cx="8208912" cy="1008112"/>
          </a:xfrm>
        </p:grpSpPr>
        <p:sp>
          <p:nvSpPr>
            <p:cNvPr id="4" name="Rectangular Callout 3"/>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5" name="Rounded Rectangular Callout 4"/>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6" name="Rectangular Callout 5"/>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3862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CA" dirty="0" smtClean="0"/>
              <a:t>Entendre</a:t>
            </a:r>
            <a:endParaRPr lang="en-CA" dirty="0"/>
          </a:p>
        </p:txBody>
      </p:sp>
      <p:sp>
        <p:nvSpPr>
          <p:cNvPr id="3" name="Content Placeholder 2"/>
          <p:cNvSpPr>
            <a:spLocks noGrp="1"/>
          </p:cNvSpPr>
          <p:nvPr>
            <p:ph idx="1"/>
          </p:nvPr>
        </p:nvSpPr>
        <p:spPr>
          <a:xfrm>
            <a:off x="457200" y="2071389"/>
            <a:ext cx="8229600" cy="4525963"/>
          </a:xfrm>
        </p:spPr>
        <p:txBody>
          <a:bodyPr>
            <a:normAutofit/>
          </a:bodyPr>
          <a:lstStyle/>
          <a:p>
            <a:r>
              <a:rPr lang="fr-FR" sz="2800" dirty="0" smtClean="0"/>
              <a:t>Qu’est-ce </a:t>
            </a:r>
            <a:r>
              <a:rPr lang="fr-FR" sz="2800" dirty="0"/>
              <a:t>que les gens entendent dans un espace sûr?</a:t>
            </a:r>
          </a:p>
          <a:p>
            <a:pPr marL="0" indent="0">
              <a:buNone/>
            </a:pPr>
            <a:endParaRPr lang="fr-FR" sz="2800" dirty="0"/>
          </a:p>
          <a:p>
            <a:r>
              <a:rPr lang="fr-FR" sz="2800" dirty="0"/>
              <a:t>Le langage utilisé dans votre milieu de travail est-il inclusif et respectueux?</a:t>
            </a:r>
          </a:p>
          <a:p>
            <a:pPr marL="0" indent="0">
              <a:buNone/>
            </a:pPr>
            <a:r>
              <a:rPr lang="fr-FR" sz="2800" dirty="0"/>
              <a:t> </a:t>
            </a:r>
          </a:p>
          <a:p>
            <a:r>
              <a:rPr lang="fr-FR" sz="2800" dirty="0"/>
              <a:t>Y </a:t>
            </a:r>
            <a:r>
              <a:rPr lang="fr-FR" sz="2800" dirty="0" err="1"/>
              <a:t>a-t-il</a:t>
            </a:r>
            <a:r>
              <a:rPr lang="fr-FR" sz="2800" dirty="0"/>
              <a:t> un espace où on peut avoir des conversations en privé?</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59782"/>
            <a:ext cx="2215538" cy="1744026"/>
          </a:xfrm>
          <a:prstGeom prst="rect">
            <a:avLst/>
          </a:prstGeom>
        </p:spPr>
      </p:pic>
    </p:spTree>
    <p:extLst>
      <p:ext uri="{BB962C8B-B14F-4D97-AF65-F5344CB8AC3E}">
        <p14:creationId xmlns:p14="http://schemas.microsoft.com/office/powerpoint/2010/main" val="154628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864" y="1744216"/>
            <a:ext cx="8229600" cy="4853136"/>
          </a:xfrm>
        </p:spPr>
        <p:txBody>
          <a:bodyPr>
            <a:normAutofit fontScale="77500" lnSpcReduction="20000"/>
          </a:bodyPr>
          <a:lstStyle/>
          <a:p>
            <a:pPr marL="0" indent="0" algn="ctr">
              <a:buNone/>
            </a:pPr>
            <a:r>
              <a:rPr lang="fr-FR" dirty="0"/>
              <a:t>« Les médecins n’expliquent pas toujours les tests qu’ils font—ça nous met mal à l’aise. »</a:t>
            </a:r>
          </a:p>
          <a:p>
            <a:pPr marL="0" indent="0" algn="ctr">
              <a:buNone/>
            </a:pPr>
            <a:endParaRPr lang="fr-FR" dirty="0"/>
          </a:p>
          <a:p>
            <a:pPr marL="0" indent="0" algn="ctr">
              <a:buNone/>
            </a:pPr>
            <a:r>
              <a:rPr lang="fr-FR" dirty="0"/>
              <a:t>« Mon médecin de famille sait comment ouvrir la conversation en demandant simplement “Comment a été ta journée?” » </a:t>
            </a:r>
          </a:p>
          <a:p>
            <a:pPr marL="0" indent="0" algn="ctr">
              <a:buNone/>
            </a:pPr>
            <a:endParaRPr lang="fr-FR" dirty="0"/>
          </a:p>
          <a:p>
            <a:pPr marL="0" indent="0" algn="ctr">
              <a:buNone/>
            </a:pPr>
            <a:r>
              <a:rPr lang="fr-FR" dirty="0"/>
              <a:t>« J’aime qu’on me parle avec empathie, comme à quelqu’un à qui on s’intéresse et qu’on veut aider. En parlant en termes très cliniques, on laisse de côté les aspects sociaux et émotionnels d’avoir le VIH ou une ITS. » </a:t>
            </a:r>
          </a:p>
          <a:p>
            <a:pPr marL="0" indent="0" algn="ctr">
              <a:buNone/>
            </a:pPr>
            <a:endParaRPr lang="fr-FR" dirty="0"/>
          </a:p>
          <a:p>
            <a:pPr marL="0" indent="0" algn="ctr">
              <a:buNone/>
            </a:pPr>
            <a:r>
              <a:rPr lang="fr-FR" dirty="0"/>
              <a:t>(Groupe de discussion de l’ACSP, 2012)</a:t>
            </a:r>
          </a:p>
          <a:p>
            <a:pPr marL="0" indent="0" algn="ctr">
              <a:buNone/>
            </a:pPr>
            <a:endParaRPr lang="fr-FR" dirty="0"/>
          </a:p>
          <a:p>
            <a:endParaRPr lang="en-CA" dirty="0"/>
          </a:p>
        </p:txBody>
      </p:sp>
      <p:grpSp>
        <p:nvGrpSpPr>
          <p:cNvPr id="4" name="Group 3"/>
          <p:cNvGrpSpPr/>
          <p:nvPr/>
        </p:nvGrpSpPr>
        <p:grpSpPr>
          <a:xfrm>
            <a:off x="539552" y="260648"/>
            <a:ext cx="7992888" cy="1080120"/>
            <a:chOff x="107504" y="260648"/>
            <a:chExt cx="8208912" cy="1008112"/>
          </a:xfrm>
        </p:grpSpPr>
        <p:sp>
          <p:nvSpPr>
            <p:cNvPr id="5" name="Rectangular Callout 4"/>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6" name="Rounded Rectangular Callout 5"/>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7" name="Rectangular Callout 6"/>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8" name="Rounded Rectangular Callout 7"/>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9" name="Rectangular Callout 8"/>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65040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Ressentir</a:t>
            </a:r>
            <a:endParaRPr lang="en-CA" dirty="0"/>
          </a:p>
        </p:txBody>
      </p:sp>
      <p:sp>
        <p:nvSpPr>
          <p:cNvPr id="3" name="Content Placeholder 2"/>
          <p:cNvSpPr>
            <a:spLocks noGrp="1"/>
          </p:cNvSpPr>
          <p:nvPr>
            <p:ph idx="1"/>
          </p:nvPr>
        </p:nvSpPr>
        <p:spPr>
          <a:xfrm>
            <a:off x="611560" y="1484784"/>
            <a:ext cx="8435280" cy="4525963"/>
          </a:xfrm>
        </p:spPr>
        <p:txBody>
          <a:bodyPr>
            <a:normAutofit/>
          </a:bodyPr>
          <a:lstStyle/>
          <a:p>
            <a:r>
              <a:rPr lang="fr-FR" sz="2800" dirty="0"/>
              <a:t>Les services sont-ils offerts d’une manière qui tient compte des impacts de la stigmatisation? </a:t>
            </a:r>
          </a:p>
          <a:p>
            <a:r>
              <a:rPr lang="fr-FR" sz="2800" dirty="0"/>
              <a:t>Les expériences individuelles des gens sont-elles honorées et reconnues? </a:t>
            </a:r>
          </a:p>
          <a:p>
            <a:r>
              <a:rPr lang="fr-FR" sz="2800" dirty="0"/>
              <a:t>Comment les gens se sentent-ils dans votre milieu de services</a:t>
            </a:r>
            <a:r>
              <a:rPr lang="fr-FR" sz="2800" dirty="0" smtClean="0"/>
              <a:t>?</a:t>
            </a:r>
            <a:endParaRPr lang="fr-FR" sz="2800" dirty="0"/>
          </a:p>
          <a:p>
            <a:r>
              <a:rPr lang="fr-FR" sz="2800" dirty="0"/>
              <a:t>Comment savons-nous comment se sentent les usagers?</a:t>
            </a:r>
          </a:p>
          <a:p>
            <a:endParaRPr lang="fr-FR" sz="2800" dirty="0"/>
          </a:p>
          <a:p>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4873538"/>
            <a:ext cx="2586483" cy="1723814"/>
          </a:xfrm>
          <a:prstGeom prst="rect">
            <a:avLst/>
          </a:prstGeom>
        </p:spPr>
      </p:pic>
    </p:spTree>
    <p:extLst>
      <p:ext uri="{BB962C8B-B14F-4D97-AF65-F5344CB8AC3E}">
        <p14:creationId xmlns:p14="http://schemas.microsoft.com/office/powerpoint/2010/main" val="228312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44216"/>
            <a:ext cx="8136904" cy="4925144"/>
          </a:xfrm>
        </p:spPr>
        <p:txBody>
          <a:bodyPr>
            <a:normAutofit fontScale="77500" lnSpcReduction="20000"/>
          </a:bodyPr>
          <a:lstStyle/>
          <a:p>
            <a:pPr marL="0" indent="0" algn="ctr">
              <a:buNone/>
            </a:pPr>
            <a:r>
              <a:rPr lang="fr-FR" dirty="0"/>
              <a:t>« La discrimination envers les personnes africaines, caribéennes et noires est systémique, même dans les dons de sang. Il y a beaucoup de stéréotypes ancrés au sujet des Noirs, ce qui peut les faire hésiter à se faire dépister. Ils se sentent jugés d’avance. » </a:t>
            </a:r>
          </a:p>
          <a:p>
            <a:pPr marL="0" indent="0" algn="ctr">
              <a:buNone/>
            </a:pPr>
            <a:endParaRPr lang="fr-FR" dirty="0"/>
          </a:p>
          <a:p>
            <a:pPr marL="0" indent="0" algn="ctr">
              <a:buNone/>
            </a:pPr>
            <a:r>
              <a:rPr lang="fr-FR" dirty="0"/>
              <a:t>« Les gens ne veulent pas se rendre dans un bureau de santé parce qu’ils pensent qu’ils seront jugés et qu’ils feront l’objet de discrimination. Ils ne veulent pas se faire dépister parce qu’ils ont peur. Quand j’y vais [à la clinique] pour un test, je sens qu’on imagine toutes sortes de circonstances bizarres à mon sujet. » </a:t>
            </a:r>
          </a:p>
          <a:p>
            <a:pPr marL="0" indent="0" algn="ctr">
              <a:buNone/>
            </a:pPr>
            <a:endParaRPr lang="fr-FR" dirty="0"/>
          </a:p>
          <a:p>
            <a:pPr marL="0" indent="0" algn="ctr">
              <a:buNone/>
            </a:pPr>
            <a:r>
              <a:rPr lang="fr-FR" dirty="0"/>
              <a:t>(Groupe de discussion de l’ACSP, 2012)</a:t>
            </a:r>
          </a:p>
          <a:p>
            <a:pPr marL="0" indent="0">
              <a:buNone/>
            </a:pPr>
            <a:endParaRPr lang="en-CA" dirty="0" smtClean="0"/>
          </a:p>
        </p:txBody>
      </p:sp>
      <p:grpSp>
        <p:nvGrpSpPr>
          <p:cNvPr id="5" name="Group 4"/>
          <p:cNvGrpSpPr/>
          <p:nvPr/>
        </p:nvGrpSpPr>
        <p:grpSpPr>
          <a:xfrm>
            <a:off x="539552" y="260648"/>
            <a:ext cx="7992888" cy="1080120"/>
            <a:chOff x="107504" y="260648"/>
            <a:chExt cx="8208912" cy="1008112"/>
          </a:xfrm>
        </p:grpSpPr>
        <p:sp>
          <p:nvSpPr>
            <p:cNvPr id="6" name="Rectangular Callout 5"/>
            <p:cNvSpPr/>
            <p:nvPr/>
          </p:nvSpPr>
          <p:spPr>
            <a:xfrm>
              <a:off x="107504" y="260648"/>
              <a:ext cx="1368152" cy="1008112"/>
            </a:xfrm>
            <a:prstGeom prst="wedge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7" name="Rounded Rectangular Callout 6"/>
            <p:cNvSpPr/>
            <p:nvPr/>
          </p:nvSpPr>
          <p:spPr>
            <a:xfrm>
              <a:off x="1691680" y="260648"/>
              <a:ext cx="1800200" cy="1008112"/>
            </a:xfrm>
            <a:prstGeom prst="wedgeRoundRectCallout">
              <a:avLst>
                <a:gd name="adj1" fmla="val 40601"/>
                <a:gd name="adj2" fmla="val 6673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8" name="Rectangular Callout 7"/>
            <p:cNvSpPr/>
            <p:nvPr/>
          </p:nvSpPr>
          <p:spPr>
            <a:xfrm>
              <a:off x="3707904" y="260648"/>
              <a:ext cx="1440160" cy="1008112"/>
            </a:xfrm>
            <a:prstGeom prst="wedgeRectCallout">
              <a:avLst>
                <a:gd name="adj1" fmla="val -43944"/>
                <a:gd name="adj2" fmla="val 6673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Rounded Rectangular Callout 8"/>
            <p:cNvSpPr/>
            <p:nvPr/>
          </p:nvSpPr>
          <p:spPr>
            <a:xfrm>
              <a:off x="5364088" y="260648"/>
              <a:ext cx="1368152" cy="1008112"/>
            </a:xfrm>
            <a:prstGeom prst="wedgeRoundRectCallout">
              <a:avLst>
                <a:gd name="adj1" fmla="val -22229"/>
                <a:gd name="adj2" fmla="val 7267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0" name="Rectangular Callout 9"/>
            <p:cNvSpPr/>
            <p:nvPr/>
          </p:nvSpPr>
          <p:spPr>
            <a:xfrm>
              <a:off x="6948264" y="260648"/>
              <a:ext cx="1368152" cy="1008112"/>
            </a:xfrm>
            <a:prstGeom prst="wedgeRectCallout">
              <a:avLst>
                <a:gd name="adj1" fmla="val 44128"/>
                <a:gd name="adj2" fmla="val 7182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75177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Réflexion</a:t>
            </a:r>
            <a:r>
              <a:rPr lang="en-CA" dirty="0"/>
              <a:t> </a:t>
            </a:r>
            <a:r>
              <a:rPr lang="en-CA" dirty="0" err="1"/>
              <a:t>personnelle</a:t>
            </a:r>
            <a:endParaRPr lang="en-CA" dirty="0"/>
          </a:p>
        </p:txBody>
      </p:sp>
      <p:sp>
        <p:nvSpPr>
          <p:cNvPr id="3" name="Content Placeholder 2"/>
          <p:cNvSpPr>
            <a:spLocks noGrp="1"/>
          </p:cNvSpPr>
          <p:nvPr>
            <p:ph idx="1"/>
          </p:nvPr>
        </p:nvSpPr>
        <p:spPr>
          <a:xfrm>
            <a:off x="878904" y="1423317"/>
            <a:ext cx="8229600" cy="4525963"/>
          </a:xfrm>
        </p:spPr>
        <p:txBody>
          <a:bodyPr/>
          <a:lstStyle/>
          <a:p>
            <a:pPr marL="0" indent="0">
              <a:buNone/>
            </a:pPr>
            <a:r>
              <a:rPr lang="fr-FR" dirty="0"/>
              <a:t>Allez à la page 13 du cahier. Prenez 2 minutes pour écrire vos réponses aux 3 questions.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2890461"/>
            <a:ext cx="3912096" cy="2695679"/>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 r="-212" b="19294"/>
          <a:stretch/>
        </p:blipFill>
        <p:spPr bwMode="auto">
          <a:xfrm flipH="1" flipV="1">
            <a:off x="5714460" y="5661248"/>
            <a:ext cx="346605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0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759" y="404664"/>
            <a:ext cx="8229600" cy="1143000"/>
          </a:xfrm>
        </p:spPr>
        <p:txBody>
          <a:bodyPr>
            <a:normAutofit fontScale="90000"/>
          </a:bodyPr>
          <a:lstStyle/>
          <a:p>
            <a:r>
              <a:rPr lang="fr-FR" sz="4000" dirty="0"/>
              <a:t>Outil d’évaluation organisationnelle des </a:t>
            </a:r>
            <a:r>
              <a:rPr lang="fr-FR" sz="4000" dirty="0" smtClean="0"/>
              <a:t>ITSS et </a:t>
            </a:r>
            <a:r>
              <a:rPr lang="fr-FR" sz="4000" dirty="0"/>
              <a:t>de la </a:t>
            </a:r>
            <a:r>
              <a:rPr lang="fr-FR" sz="4000" dirty="0" smtClean="0"/>
              <a:t>stigmatisation</a:t>
            </a:r>
            <a:br>
              <a:rPr lang="fr-FR" sz="4000" dirty="0" smtClean="0"/>
            </a:br>
            <a:r>
              <a:rPr lang="en-CA" sz="4000" dirty="0" smtClean="0"/>
              <a:t>(ACSP, 2017)</a:t>
            </a:r>
            <a:endParaRPr lang="en-CA" sz="4000" dirty="0"/>
          </a:p>
        </p:txBody>
      </p:sp>
      <p:sp>
        <p:nvSpPr>
          <p:cNvPr id="3" name="Content Placeholder 2"/>
          <p:cNvSpPr>
            <a:spLocks noGrp="1"/>
          </p:cNvSpPr>
          <p:nvPr>
            <p:ph idx="1"/>
          </p:nvPr>
        </p:nvSpPr>
        <p:spPr>
          <a:xfrm>
            <a:off x="179512" y="1999381"/>
            <a:ext cx="5976664" cy="4525963"/>
          </a:xfrm>
        </p:spPr>
        <p:txBody>
          <a:bodyPr>
            <a:normAutofit fontScale="85000" lnSpcReduction="10000"/>
          </a:bodyPr>
          <a:lstStyle/>
          <a:p>
            <a:r>
              <a:rPr lang="fr-FR" sz="2400" b="1" dirty="0">
                <a:solidFill>
                  <a:schemeClr val="tx2"/>
                </a:solidFill>
              </a:rPr>
              <a:t>Objectif à long terme : </a:t>
            </a:r>
            <a:r>
              <a:rPr lang="fr-FR" sz="2400" dirty="0"/>
              <a:t>les usagers peuvent facilement obtenir des services sûrs et ouverts en matière de santé sexuelle, de réduction des méfaits ou d’ITSS</a:t>
            </a:r>
          </a:p>
          <a:p>
            <a:endParaRPr lang="fr-FR" sz="2400" b="1" dirty="0" smtClean="0"/>
          </a:p>
          <a:p>
            <a:r>
              <a:rPr lang="fr-FR" sz="2400" b="1" dirty="0" smtClean="0">
                <a:solidFill>
                  <a:schemeClr val="tx2"/>
                </a:solidFill>
              </a:rPr>
              <a:t>Que </a:t>
            </a:r>
            <a:r>
              <a:rPr lang="fr-FR" sz="2400" b="1" dirty="0">
                <a:solidFill>
                  <a:schemeClr val="tx2"/>
                </a:solidFill>
              </a:rPr>
              <a:t>doit-il se passer pour que cet objectif soit atteint</a:t>
            </a:r>
            <a:r>
              <a:rPr lang="fr-FR" sz="2400" b="1" dirty="0" smtClean="0">
                <a:solidFill>
                  <a:schemeClr val="tx2"/>
                </a:solidFill>
              </a:rPr>
              <a:t>?</a:t>
            </a:r>
            <a:endParaRPr lang="fr-FR" sz="2400" b="1" dirty="0">
              <a:solidFill>
                <a:schemeClr val="tx2"/>
              </a:solidFill>
            </a:endParaRPr>
          </a:p>
          <a:p>
            <a:pPr marL="0" indent="0">
              <a:buNone/>
            </a:pPr>
            <a:r>
              <a:rPr lang="fr-FR" sz="2400" dirty="0" smtClean="0"/>
              <a:t>	- </a:t>
            </a:r>
            <a:r>
              <a:rPr lang="fr-FR" sz="2400" dirty="0"/>
              <a:t>des politiques, des procédures, une culture et </a:t>
            </a:r>
            <a:r>
              <a:rPr lang="fr-FR" sz="2400" dirty="0" smtClean="0"/>
              <a:t>	un </a:t>
            </a:r>
            <a:r>
              <a:rPr lang="fr-FR" sz="2400" dirty="0"/>
              <a:t>environnement organisationnels favorables;</a:t>
            </a:r>
          </a:p>
          <a:p>
            <a:pPr marL="0" indent="0">
              <a:buNone/>
            </a:pPr>
            <a:r>
              <a:rPr lang="fr-FR" sz="2400" dirty="0" smtClean="0"/>
              <a:t>	- </a:t>
            </a:r>
            <a:r>
              <a:rPr lang="fr-FR" sz="2400" dirty="0"/>
              <a:t>des dispensateurs qui ont acquis les </a:t>
            </a:r>
            <a:r>
              <a:rPr lang="fr-FR" sz="2400" dirty="0" smtClean="0"/>
              <a:t>	compétences </a:t>
            </a:r>
            <a:r>
              <a:rPr lang="fr-FR" sz="2400" dirty="0"/>
              <a:t>essentielles pertinentes pour </a:t>
            </a:r>
            <a:r>
              <a:rPr lang="fr-FR" sz="2400" dirty="0" smtClean="0"/>
              <a:t>	exercer </a:t>
            </a:r>
            <a:r>
              <a:rPr lang="fr-FR" sz="2400" dirty="0"/>
              <a:t>leur rôle professionnel;</a:t>
            </a:r>
          </a:p>
          <a:p>
            <a:pPr marL="0" indent="0">
              <a:buNone/>
            </a:pPr>
            <a:r>
              <a:rPr lang="fr-FR" sz="2400" dirty="0" smtClean="0"/>
              <a:t>	- </a:t>
            </a:r>
            <a:r>
              <a:rPr lang="fr-FR" sz="2400" dirty="0"/>
              <a:t>des usagers qui se sentent à l’aise et soutenus </a:t>
            </a:r>
            <a:r>
              <a:rPr lang="fr-FR" sz="2400" dirty="0" smtClean="0"/>
              <a:t>	durant </a:t>
            </a:r>
            <a:r>
              <a:rPr lang="fr-FR" sz="2400" dirty="0"/>
              <a:t>tout le processus d’interaction avec </a:t>
            </a:r>
            <a:r>
              <a:rPr lang="fr-FR" sz="2400" dirty="0" smtClean="0"/>
              <a:t>	l’organisme</a:t>
            </a:r>
            <a:r>
              <a:rPr lang="fr-FR" sz="2400" dirty="0"/>
              <a:t>.</a:t>
            </a:r>
          </a:p>
          <a:p>
            <a:endParaRPr lang="fr-FR" sz="24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32856"/>
            <a:ext cx="2656110" cy="341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85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Outil d’évaluation organisationnelle des ITSS et de la </a:t>
            </a:r>
            <a:r>
              <a:rPr lang="fr-FR" dirty="0" smtClean="0"/>
              <a:t>stigmatisation</a:t>
            </a:r>
            <a:endParaRPr lang="en-CA" dirty="0"/>
          </a:p>
        </p:txBody>
      </p:sp>
      <p:sp>
        <p:nvSpPr>
          <p:cNvPr id="3" name="Content Placeholder 2"/>
          <p:cNvSpPr>
            <a:spLocks noGrp="1"/>
          </p:cNvSpPr>
          <p:nvPr>
            <p:ph idx="1"/>
          </p:nvPr>
        </p:nvSpPr>
        <p:spPr/>
        <p:txBody>
          <a:bodyPr>
            <a:normAutofit/>
          </a:bodyPr>
          <a:lstStyle/>
          <a:p>
            <a:pPr marL="0" indent="0">
              <a:buNone/>
            </a:pPr>
            <a:r>
              <a:rPr lang="fr-FR" sz="2400" b="1" dirty="0">
                <a:solidFill>
                  <a:schemeClr val="tx2"/>
                </a:solidFill>
              </a:rPr>
              <a:t>Pour commencer : </a:t>
            </a:r>
          </a:p>
          <a:p>
            <a:pPr marL="0" indent="0">
              <a:buNone/>
            </a:pPr>
            <a:r>
              <a:rPr lang="fr-FR" sz="2400" dirty="0"/>
              <a:t>1. Déterminez qui devrait participer à l’autoévaluation organisationnelle. </a:t>
            </a:r>
          </a:p>
          <a:p>
            <a:pPr marL="0" indent="0">
              <a:buNone/>
            </a:pPr>
            <a:r>
              <a:rPr lang="fr-FR" sz="2400" dirty="0"/>
              <a:t>2. Déterminez comment l’outil cadre avec les politiques et procédures générales de l’organisme</a:t>
            </a:r>
            <a:r>
              <a:rPr lang="fr-FR" sz="2400" dirty="0" smtClean="0"/>
              <a:t>.</a:t>
            </a:r>
            <a:endParaRPr lang="fr-FR" sz="2400" dirty="0"/>
          </a:p>
          <a:p>
            <a:pPr marL="0" indent="0">
              <a:buNone/>
            </a:pPr>
            <a:r>
              <a:rPr lang="fr-FR" sz="2400" dirty="0"/>
              <a:t>3. Demandez aux employés d’examiner leurs propres attitudes, valeurs et croyances sur la consommation de substances et la sexualité.</a:t>
            </a:r>
          </a:p>
          <a:p>
            <a:pPr marL="0" indent="0">
              <a:buNone/>
            </a:pPr>
            <a:endParaRPr lang="fr-FR" sz="2400" b="1"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747835"/>
            <a:ext cx="2676598" cy="2065541"/>
          </a:xfrm>
          <a:prstGeom prst="rect">
            <a:avLst/>
          </a:prstGeom>
        </p:spPr>
      </p:pic>
    </p:spTree>
    <p:extLst>
      <p:ext uri="{BB962C8B-B14F-4D97-AF65-F5344CB8AC3E}">
        <p14:creationId xmlns:p14="http://schemas.microsoft.com/office/powerpoint/2010/main" val="19429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Outil d’évaluation organisationnelle des ITSS et de la stigmatisation</a:t>
            </a:r>
            <a:endParaRPr lang="en-CA" dirty="0"/>
          </a:p>
        </p:txBody>
      </p:sp>
      <p:sp>
        <p:nvSpPr>
          <p:cNvPr id="3" name="Content Placeholder 2"/>
          <p:cNvSpPr>
            <a:spLocks noGrp="1"/>
          </p:cNvSpPr>
          <p:nvPr>
            <p:ph idx="1"/>
          </p:nvPr>
        </p:nvSpPr>
        <p:spPr>
          <a:xfrm>
            <a:off x="467544" y="1556792"/>
            <a:ext cx="8208912" cy="4813188"/>
          </a:xfrm>
        </p:spPr>
        <p:txBody>
          <a:bodyPr>
            <a:normAutofit/>
          </a:bodyPr>
          <a:lstStyle/>
          <a:p>
            <a:pPr marL="0" indent="0">
              <a:buNone/>
            </a:pPr>
            <a:r>
              <a:rPr lang="fr-FR" sz="3000" dirty="0">
                <a:solidFill>
                  <a:schemeClr val="tx2"/>
                </a:solidFill>
              </a:rPr>
              <a:t>Répondez aux questions de l’outil d’évaluation : </a:t>
            </a:r>
          </a:p>
          <a:p>
            <a:pPr marL="0" indent="0">
              <a:buNone/>
            </a:pPr>
            <a:endParaRPr lang="fr-FR" sz="1800" dirty="0" smtClean="0"/>
          </a:p>
          <a:p>
            <a:pPr marL="0" indent="0">
              <a:buNone/>
            </a:pPr>
            <a:r>
              <a:rPr lang="fr-FR" sz="2400" dirty="0" smtClean="0"/>
              <a:t>Le </a:t>
            </a:r>
            <a:r>
              <a:rPr lang="fr-FR" sz="2400" dirty="0"/>
              <a:t>personnel et les bénévoles devront :</a:t>
            </a:r>
          </a:p>
          <a:p>
            <a:pPr marL="0" indent="0">
              <a:buNone/>
            </a:pPr>
            <a:r>
              <a:rPr lang="fr-FR" sz="2400" dirty="0" smtClean="0"/>
              <a:t>1</a:t>
            </a:r>
            <a:r>
              <a:rPr lang="fr-FR" sz="2400" dirty="0"/>
              <a:t>. Remplir le questionnaire individuellement et noter leurs réponses à chaque question. </a:t>
            </a:r>
          </a:p>
          <a:p>
            <a:pPr marL="0" indent="0">
              <a:buNone/>
            </a:pPr>
            <a:r>
              <a:rPr lang="fr-FR" sz="2400" dirty="0"/>
              <a:t>2. Se rencontrer pour discuter de leurs réponses aux questions et partager leurs réflexions sur le processus. </a:t>
            </a:r>
          </a:p>
          <a:p>
            <a:pPr marL="0" indent="0">
              <a:buNone/>
            </a:pPr>
            <a:r>
              <a:rPr lang="fr-FR" sz="2400" dirty="0"/>
              <a:t>3. Attribuer une note à l’organisme pour chaque critère</a:t>
            </a:r>
            <a:r>
              <a:rPr lang="fr-FR" sz="2400" dirty="0" smtClean="0"/>
              <a:t>.</a:t>
            </a:r>
            <a:endParaRPr lang="fr-FR" sz="2400" dirty="0"/>
          </a:p>
          <a:p>
            <a:pPr marL="0" indent="0">
              <a:buNone/>
            </a:pPr>
            <a:r>
              <a:rPr lang="fr-FR" sz="2400" dirty="0"/>
              <a:t>4. Déterminer des axes prioritaires d’intervention.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875" y="4941168"/>
            <a:ext cx="2081605" cy="1800200"/>
          </a:xfrm>
          <a:prstGeom prst="rect">
            <a:avLst/>
          </a:prstGeom>
        </p:spPr>
      </p:pic>
    </p:spTree>
    <p:extLst>
      <p:ext uri="{BB962C8B-B14F-4D97-AF65-F5344CB8AC3E}">
        <p14:creationId xmlns:p14="http://schemas.microsoft.com/office/powerpoint/2010/main" val="232189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Aperçu</a:t>
            </a:r>
            <a:r>
              <a:rPr lang="en-CA" dirty="0"/>
              <a:t> de </a:t>
            </a:r>
            <a:r>
              <a:rPr lang="en-CA" dirty="0" err="1"/>
              <a:t>l’atelier</a:t>
            </a:r>
            <a:endParaRPr lang="en-CA" dirty="0"/>
          </a:p>
        </p:txBody>
      </p:sp>
      <p:sp>
        <p:nvSpPr>
          <p:cNvPr id="3" name="Content Placeholder 2"/>
          <p:cNvSpPr>
            <a:spLocks noGrp="1"/>
          </p:cNvSpPr>
          <p:nvPr>
            <p:ph idx="1"/>
          </p:nvPr>
        </p:nvSpPr>
        <p:spPr>
          <a:xfrm>
            <a:off x="457200" y="1412776"/>
            <a:ext cx="8229600" cy="4525963"/>
          </a:xfrm>
        </p:spPr>
        <p:txBody>
          <a:bodyPr>
            <a:normAutofit fontScale="92500" lnSpcReduction="10000"/>
          </a:bodyPr>
          <a:lstStyle/>
          <a:p>
            <a:pPr marL="0" indent="0">
              <a:buNone/>
            </a:pPr>
            <a:r>
              <a:rPr lang="fr-FR" dirty="0"/>
              <a:t>1. Présentations</a:t>
            </a:r>
          </a:p>
          <a:p>
            <a:pPr marL="0" indent="0">
              <a:buNone/>
            </a:pPr>
            <a:endParaRPr lang="fr-FR" dirty="0"/>
          </a:p>
          <a:p>
            <a:pPr marL="0" indent="0">
              <a:buNone/>
            </a:pPr>
            <a:r>
              <a:rPr lang="fr-FR" dirty="0"/>
              <a:t>2. Exploration de la stigmatisation et des facteurs qui y contribuent</a:t>
            </a:r>
          </a:p>
          <a:p>
            <a:pPr marL="0" indent="0">
              <a:buNone/>
            </a:pPr>
            <a:endParaRPr lang="fr-FR" dirty="0"/>
          </a:p>
          <a:p>
            <a:pPr marL="0" indent="0">
              <a:buNone/>
            </a:pPr>
            <a:r>
              <a:rPr lang="fr-FR" dirty="0"/>
              <a:t>3. Stratégies pour réduire la stigmatisation et créer des services plus ouverts et plus sûrs</a:t>
            </a:r>
          </a:p>
          <a:p>
            <a:pPr marL="0" indent="0">
              <a:buNone/>
            </a:pPr>
            <a:endParaRPr lang="fr-FR" dirty="0"/>
          </a:p>
          <a:p>
            <a:pPr marL="0" indent="0">
              <a:buNone/>
            </a:pPr>
            <a:r>
              <a:rPr lang="fr-FR" dirty="0"/>
              <a:t>4. Conclusion</a:t>
            </a:r>
          </a:p>
          <a:p>
            <a:pPr marL="0" indent="0">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074210" y="5088426"/>
            <a:ext cx="4106302" cy="179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22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64" y="332656"/>
            <a:ext cx="8686800" cy="1143000"/>
          </a:xfrm>
        </p:spPr>
        <p:txBody>
          <a:bodyPr>
            <a:normAutofit/>
          </a:bodyPr>
          <a:lstStyle/>
          <a:p>
            <a:r>
              <a:rPr lang="fr-FR" dirty="0" smtClean="0"/>
              <a:t>Activité</a:t>
            </a:r>
            <a:endParaRPr lang="en-CA" dirty="0"/>
          </a:p>
        </p:txBody>
      </p:sp>
      <p:sp>
        <p:nvSpPr>
          <p:cNvPr id="3" name="Content Placeholder 2"/>
          <p:cNvSpPr>
            <a:spLocks noGrp="1"/>
          </p:cNvSpPr>
          <p:nvPr>
            <p:ph idx="1"/>
          </p:nvPr>
        </p:nvSpPr>
        <p:spPr>
          <a:xfrm>
            <a:off x="457199" y="1484785"/>
            <a:ext cx="8399577" cy="4896544"/>
          </a:xfrm>
        </p:spPr>
        <p:txBody>
          <a:bodyPr>
            <a:noAutofit/>
          </a:bodyPr>
          <a:lstStyle/>
          <a:p>
            <a:pPr marL="0" indent="0">
              <a:buNone/>
            </a:pPr>
            <a:r>
              <a:rPr lang="fr-FR" sz="2400" dirty="0"/>
              <a:t>Pour cette activité, nous lirons à voix haute des questions tirées de l’outil d’évaluation. Après avoir écouté la question, utilisez le système de notation suivant pour y répondre :</a:t>
            </a:r>
          </a:p>
          <a:p>
            <a:pPr marL="0" indent="0">
              <a:buNone/>
            </a:pPr>
            <a:endParaRPr lang="fr-FR" sz="2000" dirty="0" smtClean="0">
              <a:solidFill>
                <a:schemeClr val="tx2"/>
              </a:solidFill>
            </a:endParaRPr>
          </a:p>
          <a:p>
            <a:pPr marL="0" indent="0">
              <a:buNone/>
            </a:pPr>
            <a:r>
              <a:rPr lang="fr-FR" sz="2000" dirty="0" smtClean="0">
                <a:solidFill>
                  <a:schemeClr val="tx2"/>
                </a:solidFill>
              </a:rPr>
              <a:t> </a:t>
            </a:r>
            <a:r>
              <a:rPr lang="fr-FR" sz="2000" dirty="0">
                <a:solidFill>
                  <a:schemeClr val="tx2"/>
                </a:solidFill>
              </a:rPr>
              <a:t>O – Oui, nous avons abordé cet enjeu</a:t>
            </a:r>
          </a:p>
          <a:p>
            <a:pPr marL="0" indent="0">
              <a:buNone/>
            </a:pPr>
            <a:r>
              <a:rPr lang="fr-FR" sz="2000" dirty="0">
                <a:solidFill>
                  <a:schemeClr val="tx2"/>
                </a:solidFill>
              </a:rPr>
              <a:t> R – Nous avons repéré cet enjeu et commencé à y travailler</a:t>
            </a:r>
          </a:p>
          <a:p>
            <a:pPr marL="0" indent="0">
              <a:buNone/>
            </a:pPr>
            <a:r>
              <a:rPr lang="fr-FR" sz="2000" dirty="0">
                <a:solidFill>
                  <a:schemeClr val="tx2"/>
                </a:solidFill>
              </a:rPr>
              <a:t> N – Non, nous n’avons pas encore abordé cet enjeu</a:t>
            </a:r>
          </a:p>
          <a:p>
            <a:pPr marL="0" indent="0">
              <a:buNone/>
            </a:pPr>
            <a:r>
              <a:rPr lang="fr-FR" sz="2000" dirty="0">
                <a:solidFill>
                  <a:schemeClr val="tx2"/>
                </a:solidFill>
              </a:rPr>
              <a:t> S/O – Cet enjeu est sans objet dans notre </a:t>
            </a:r>
            <a:r>
              <a:rPr lang="fr-FR" sz="2000" dirty="0" smtClean="0">
                <a:solidFill>
                  <a:schemeClr val="tx2"/>
                </a:solidFill>
              </a:rPr>
              <a:t>travail</a:t>
            </a:r>
          </a:p>
          <a:p>
            <a:pPr marL="0" indent="0">
              <a:buNone/>
            </a:pPr>
            <a:endParaRPr lang="fr-FR" sz="2000" dirty="0">
              <a:solidFill>
                <a:schemeClr val="tx2"/>
              </a:solidFill>
            </a:endParaRPr>
          </a:p>
          <a:p>
            <a:pPr marL="0" indent="0">
              <a:buNone/>
            </a:pPr>
            <a:r>
              <a:rPr lang="fr-FR" sz="2400" dirty="0" smtClean="0"/>
              <a:t>Vous </a:t>
            </a:r>
            <a:r>
              <a:rPr lang="fr-FR" sz="2400" dirty="0"/>
              <a:t>répondrez à chaque question en privé sur une feuille individuelle. Quand vous aurez répondu, l’animateur/l’animatrice rassemblera les réponses. Vos réponses resteront anonymes. </a:t>
            </a:r>
            <a:endParaRPr lang="en-CA"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5" y="3021459"/>
            <a:ext cx="1905209" cy="1271637"/>
          </a:xfrm>
          <a:prstGeom prst="rect">
            <a:avLst/>
          </a:prstGeom>
        </p:spPr>
      </p:pic>
    </p:spTree>
    <p:extLst>
      <p:ext uri="{BB962C8B-B14F-4D97-AF65-F5344CB8AC3E}">
        <p14:creationId xmlns:p14="http://schemas.microsoft.com/office/powerpoint/2010/main" val="3615782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p:txBody>
          <a:bodyPr/>
          <a:lstStyle/>
          <a:p>
            <a:pPr marL="0" indent="0" algn="ctr">
              <a:buNone/>
            </a:pPr>
            <a:r>
              <a:rPr lang="fr-FR" dirty="0"/>
              <a:t>Votre organisme </a:t>
            </a:r>
            <a:r>
              <a:rPr lang="fr-FR" dirty="0" err="1"/>
              <a:t>a-t-il</a:t>
            </a:r>
            <a:r>
              <a:rPr lang="fr-FR" dirty="0"/>
              <a:t> un mécanisme de plainte pour les usagers qui subissent de la discrimination ou une atteinte à leurs droits à la vie privée ou à la confidentialité?  </a:t>
            </a:r>
          </a:p>
          <a:p>
            <a:pPr marL="0" indent="0" algn="ctr">
              <a:buNone/>
            </a:pPr>
            <a:endParaRPr lang="fr-FR" dirty="0"/>
          </a:p>
          <a:p>
            <a:pPr marL="0" indent="0" algn="ctr">
              <a:buNone/>
            </a:pPr>
            <a:r>
              <a:rPr lang="fr-FR" dirty="0"/>
              <a:t>À déterminer : Les usagers sont-ils informés de l’existence de ce mécanisme?</a:t>
            </a:r>
            <a:endParaRPr lang="en-CA" dirty="0"/>
          </a:p>
        </p:txBody>
      </p:sp>
    </p:spTree>
    <p:extLst>
      <p:ext uri="{BB962C8B-B14F-4D97-AF65-F5344CB8AC3E}">
        <p14:creationId xmlns:p14="http://schemas.microsoft.com/office/powerpoint/2010/main" val="1073843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2</a:t>
            </a:r>
            <a:endParaRPr lang="en-CA" dirty="0"/>
          </a:p>
        </p:txBody>
      </p:sp>
      <p:sp>
        <p:nvSpPr>
          <p:cNvPr id="3" name="Content Placeholder 2"/>
          <p:cNvSpPr>
            <a:spLocks noGrp="1"/>
          </p:cNvSpPr>
          <p:nvPr>
            <p:ph idx="1"/>
          </p:nvPr>
        </p:nvSpPr>
        <p:spPr/>
        <p:txBody>
          <a:bodyPr/>
          <a:lstStyle/>
          <a:p>
            <a:pPr marL="0" indent="0" algn="ctr">
              <a:buNone/>
            </a:pPr>
            <a:endParaRPr lang="en-CA" dirty="0"/>
          </a:p>
          <a:p>
            <a:pPr marL="0" indent="0" algn="ctr">
              <a:buNone/>
            </a:pPr>
            <a:r>
              <a:rPr lang="fr-FR" dirty="0"/>
              <a:t>Vos dirigeants renforcent-ils l’engagement de l’organisme et l’application des politiques (par des réunions de service, des documents de communication ou dans leurs interactions quotidiennes)?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33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3</a:t>
            </a:r>
            <a:endParaRPr lang="en-CA" dirty="0"/>
          </a:p>
        </p:txBody>
      </p:sp>
      <p:sp>
        <p:nvSpPr>
          <p:cNvPr id="3" name="Content Placeholder 2"/>
          <p:cNvSpPr>
            <a:spLocks noGrp="1"/>
          </p:cNvSpPr>
          <p:nvPr>
            <p:ph idx="1"/>
          </p:nvPr>
        </p:nvSpPr>
        <p:spPr>
          <a:xfrm>
            <a:off x="518864" y="1999381"/>
            <a:ext cx="8229600" cy="4525963"/>
          </a:xfrm>
        </p:spPr>
        <p:txBody>
          <a:bodyPr/>
          <a:lstStyle/>
          <a:p>
            <a:pPr marL="0" indent="0" algn="ctr">
              <a:buNone/>
            </a:pPr>
            <a:r>
              <a:rPr lang="fr-FR" dirty="0"/>
              <a:t>Le personnel clinique reçoit-il de la formation sur les facteurs qui rendent les gens plus vulnérables aux ITSS (facteurs individuels, communautaires et systémiques)?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702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4</a:t>
            </a:r>
            <a:endParaRPr lang="en-CA" dirty="0"/>
          </a:p>
        </p:txBody>
      </p:sp>
      <p:sp>
        <p:nvSpPr>
          <p:cNvPr id="3" name="Content Placeholder 2"/>
          <p:cNvSpPr>
            <a:spLocks noGrp="1"/>
          </p:cNvSpPr>
          <p:nvPr>
            <p:ph idx="1"/>
          </p:nvPr>
        </p:nvSpPr>
        <p:spPr>
          <a:xfrm>
            <a:off x="457200" y="1855365"/>
            <a:ext cx="8229600" cy="4525963"/>
          </a:xfrm>
        </p:spPr>
        <p:txBody>
          <a:bodyPr/>
          <a:lstStyle/>
          <a:p>
            <a:pPr marL="0" indent="0" algn="ctr">
              <a:buNone/>
            </a:pPr>
            <a:r>
              <a:rPr lang="fr-FR" dirty="0"/>
              <a:t>Le personnel et les bénévoles (cliniques et non cliniques) reçoivent-ils de la formation pour pouvoir offrir des services sûrs et respectueux (p. ex., langage, communications, sécurisation culturelle, réduction de la stigmatisation, ouverture, etc.)?</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498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5</a:t>
            </a:r>
            <a:endParaRPr lang="en-CA" dirty="0"/>
          </a:p>
        </p:txBody>
      </p:sp>
      <p:sp>
        <p:nvSpPr>
          <p:cNvPr id="3" name="Content Placeholder 2"/>
          <p:cNvSpPr>
            <a:spLocks noGrp="1"/>
          </p:cNvSpPr>
          <p:nvPr>
            <p:ph idx="1"/>
          </p:nvPr>
        </p:nvSpPr>
        <p:spPr>
          <a:xfrm>
            <a:off x="590872" y="1855365"/>
            <a:ext cx="8229600" cy="4525963"/>
          </a:xfrm>
        </p:spPr>
        <p:txBody>
          <a:bodyPr/>
          <a:lstStyle/>
          <a:p>
            <a:pPr marL="0" indent="0" algn="ctr">
              <a:buNone/>
            </a:pPr>
            <a:r>
              <a:rPr lang="fr-FR" dirty="0"/>
              <a:t>Votre organisme </a:t>
            </a:r>
            <a:r>
              <a:rPr lang="fr-FR" dirty="0" err="1"/>
              <a:t>a-t-il</a:t>
            </a:r>
            <a:r>
              <a:rPr lang="fr-FR" dirty="0"/>
              <a:t> des liens avec d’autres organismes de la communauté qui offrent des services spécialisés (cliniques et non cliniques) et/ou qui traitent d’enjeux souvent rencontrés par les communautés traditionnellement marginalisées?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61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6</a:t>
            </a:r>
            <a:endParaRPr lang="en-CA" dirty="0"/>
          </a:p>
        </p:txBody>
      </p:sp>
      <p:sp>
        <p:nvSpPr>
          <p:cNvPr id="3" name="Content Placeholder 2"/>
          <p:cNvSpPr>
            <a:spLocks noGrp="1"/>
          </p:cNvSpPr>
          <p:nvPr>
            <p:ph idx="1"/>
          </p:nvPr>
        </p:nvSpPr>
        <p:spPr>
          <a:xfrm>
            <a:off x="457200" y="1927373"/>
            <a:ext cx="8229600" cy="4525963"/>
          </a:xfrm>
        </p:spPr>
        <p:txBody>
          <a:bodyPr/>
          <a:lstStyle/>
          <a:p>
            <a:pPr marL="0" indent="0" algn="ctr">
              <a:buNone/>
            </a:pPr>
            <a:r>
              <a:rPr lang="fr-FR" dirty="0"/>
              <a:t>Les images et le langage utilisés dans les communications de votre organisme (p. ex., annonces, affiches, brochures, sites Web) incluent-ils des images positives des populations que vous servez?</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7</a:t>
            </a:r>
            <a:endParaRPr lang="en-CA" dirty="0"/>
          </a:p>
        </p:txBody>
      </p:sp>
      <p:sp>
        <p:nvSpPr>
          <p:cNvPr id="3" name="Content Placeholder 2"/>
          <p:cNvSpPr>
            <a:spLocks noGrp="1"/>
          </p:cNvSpPr>
          <p:nvPr>
            <p:ph idx="1"/>
          </p:nvPr>
        </p:nvSpPr>
        <p:spPr>
          <a:xfrm>
            <a:off x="518864" y="2143397"/>
            <a:ext cx="8229600" cy="4525963"/>
          </a:xfrm>
        </p:spPr>
        <p:txBody>
          <a:bodyPr/>
          <a:lstStyle/>
          <a:p>
            <a:pPr marL="0" indent="0" algn="ctr">
              <a:buNone/>
            </a:pPr>
            <a:r>
              <a:rPr lang="fr-FR" dirty="0"/>
              <a:t>Votre organisme offre-t-il d’autres formes d’aide pour pallier aux problèmes d’accessibilité (p. ex., services de garde à l’enfance, aide au transport)?</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199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8</a:t>
            </a:r>
            <a:endParaRPr lang="en-CA" dirty="0"/>
          </a:p>
        </p:txBody>
      </p:sp>
      <p:sp>
        <p:nvSpPr>
          <p:cNvPr id="3" name="Content Placeholder 2"/>
          <p:cNvSpPr>
            <a:spLocks noGrp="1"/>
          </p:cNvSpPr>
          <p:nvPr>
            <p:ph idx="1"/>
          </p:nvPr>
        </p:nvSpPr>
        <p:spPr/>
        <p:txBody>
          <a:bodyPr/>
          <a:lstStyle/>
          <a:p>
            <a:pPr marL="0" indent="0" algn="ctr">
              <a:buNone/>
            </a:pPr>
            <a:r>
              <a:rPr lang="fr-FR" dirty="0" smtClean="0"/>
              <a:t>Les </a:t>
            </a:r>
            <a:r>
              <a:rPr lang="fr-FR" dirty="0"/>
              <a:t>espaces publics de votre organisme (aire d’accueil, salles d’attente) sont-ils accueillants pour différentes populations? Par exemple, les affiches, dépliants, œuvres d’art, brochures et revues dépeignent-ils différents types de relations, différentes orientations sexuelles et différents groupes ethnoculturels de façon positive?</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80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9</a:t>
            </a:r>
            <a:endParaRPr lang="en-CA" dirty="0"/>
          </a:p>
        </p:txBody>
      </p:sp>
      <p:sp>
        <p:nvSpPr>
          <p:cNvPr id="3" name="Content Placeholder 2"/>
          <p:cNvSpPr>
            <a:spLocks noGrp="1"/>
          </p:cNvSpPr>
          <p:nvPr>
            <p:ph idx="1"/>
          </p:nvPr>
        </p:nvSpPr>
        <p:spPr>
          <a:xfrm>
            <a:off x="457200" y="2359421"/>
            <a:ext cx="8229600" cy="4525963"/>
          </a:xfrm>
        </p:spPr>
        <p:txBody>
          <a:bodyPr/>
          <a:lstStyle/>
          <a:p>
            <a:pPr marL="0" indent="0" algn="ctr">
              <a:buNone/>
            </a:pPr>
            <a:r>
              <a:rPr lang="fr-FR" dirty="0"/>
              <a:t>Le langage des formulaires d’accueil est-il clair et ouvert (p. ex., emploie-t-on des termes non sexistes)?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79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08" y="485800"/>
            <a:ext cx="8229600" cy="1143000"/>
          </a:xfrm>
        </p:spPr>
        <p:txBody>
          <a:bodyPr/>
          <a:lstStyle/>
          <a:p>
            <a:r>
              <a:rPr lang="en-CA" dirty="0" err="1"/>
              <a:t>Objectifs</a:t>
            </a:r>
            <a:r>
              <a:rPr lang="en-CA" dirty="0"/>
              <a:t> </a:t>
            </a:r>
            <a:r>
              <a:rPr lang="en-CA" dirty="0" err="1"/>
              <a:t>d’apprentissage</a:t>
            </a:r>
            <a:endParaRPr lang="en-CA" dirty="0"/>
          </a:p>
        </p:txBody>
      </p:sp>
      <p:sp>
        <p:nvSpPr>
          <p:cNvPr id="4" name="Content Placeholder 3"/>
          <p:cNvSpPr>
            <a:spLocks noGrp="1"/>
          </p:cNvSpPr>
          <p:nvPr>
            <p:ph idx="1"/>
          </p:nvPr>
        </p:nvSpPr>
        <p:spPr>
          <a:xfrm>
            <a:off x="467544" y="1999381"/>
            <a:ext cx="8229600" cy="4525963"/>
          </a:xfrm>
        </p:spPr>
        <p:txBody>
          <a:bodyPr>
            <a:normAutofit fontScale="77500" lnSpcReduction="20000"/>
          </a:bodyPr>
          <a:lstStyle/>
          <a:p>
            <a:r>
              <a:rPr lang="fr-FR" sz="3100" dirty="0"/>
              <a:t>Accroître les connaissances des diverses formes de stigmatisation et des nombreux facteurs pouvant contribuer à la stigmatisation liée aux ITSS, dont les valeurs et croyances personnelles et les politiques et pratiques organisationnelles. </a:t>
            </a:r>
          </a:p>
          <a:p>
            <a:endParaRPr lang="fr-FR" sz="3100" dirty="0"/>
          </a:p>
          <a:p>
            <a:r>
              <a:rPr lang="fr-FR" sz="3100" dirty="0"/>
              <a:t>Accroître la capacité de cerner les forces et les défis organisationnels lorsqu’on aborde la stigmatisation.</a:t>
            </a:r>
          </a:p>
          <a:p>
            <a:endParaRPr lang="fr-FR" sz="3100" dirty="0"/>
          </a:p>
          <a:p>
            <a:r>
              <a:rPr lang="fr-FR" sz="3100" dirty="0"/>
              <a:t>Rehausser les habiletés à élaborer des stratégies pour réduire la stigmatisation à l’échelle organisationnelle et à créer des environnements plus sûrs et plus favorables pour les usagers. </a:t>
            </a:r>
            <a:endParaRPr lang="en-CA" dirty="0" smtClean="0"/>
          </a:p>
          <a:p>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86626"/>
            <a:ext cx="1556792" cy="1556792"/>
          </a:xfrm>
          <a:prstGeom prst="rect">
            <a:avLst/>
          </a:prstGeom>
        </p:spPr>
      </p:pic>
    </p:spTree>
    <p:extLst>
      <p:ext uri="{BB962C8B-B14F-4D97-AF65-F5344CB8AC3E}">
        <p14:creationId xmlns:p14="http://schemas.microsoft.com/office/powerpoint/2010/main" val="4062120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10 </a:t>
            </a:r>
            <a:endParaRPr lang="en-CA" dirty="0"/>
          </a:p>
        </p:txBody>
      </p:sp>
      <p:sp>
        <p:nvSpPr>
          <p:cNvPr id="3" name="Content Placeholder 2"/>
          <p:cNvSpPr>
            <a:spLocks noGrp="1"/>
          </p:cNvSpPr>
          <p:nvPr>
            <p:ph idx="1"/>
          </p:nvPr>
        </p:nvSpPr>
        <p:spPr>
          <a:xfrm>
            <a:off x="590872" y="2204864"/>
            <a:ext cx="8229600" cy="4525963"/>
          </a:xfrm>
        </p:spPr>
        <p:txBody>
          <a:bodyPr/>
          <a:lstStyle/>
          <a:p>
            <a:pPr marL="0" indent="0" algn="ctr">
              <a:buNone/>
            </a:pPr>
            <a:r>
              <a:rPr lang="fr-FR" dirty="0" smtClean="0"/>
              <a:t>La </a:t>
            </a:r>
            <a:r>
              <a:rPr lang="fr-FR" dirty="0"/>
              <a:t>vie privée et la confidentialité sont-elles respectées dans le processus d’accueil (p. ex., avec un endroit sûr et privé pour ce processus)?</a:t>
            </a:r>
            <a:endParaRPr lang="en-C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01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Activité facultative :</a:t>
            </a:r>
            <a:br>
              <a:rPr lang="fr-FR" dirty="0"/>
            </a:br>
            <a:r>
              <a:rPr lang="fr-FR" dirty="0"/>
              <a:t>Élaboration d’un énoncé de politique </a:t>
            </a:r>
            <a:endParaRPr lang="en-C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454460" cy="316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794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Prochaines</a:t>
            </a:r>
            <a:r>
              <a:rPr lang="en-CA" dirty="0"/>
              <a:t> </a:t>
            </a:r>
            <a:r>
              <a:rPr lang="en-CA" dirty="0" err="1"/>
              <a:t>étapes</a:t>
            </a:r>
            <a:endParaRPr lang="en-CA" dirty="0"/>
          </a:p>
        </p:txBody>
      </p:sp>
      <p:sp>
        <p:nvSpPr>
          <p:cNvPr id="3" name="Content Placeholder 2"/>
          <p:cNvSpPr>
            <a:spLocks noGrp="1"/>
          </p:cNvSpPr>
          <p:nvPr>
            <p:ph idx="1"/>
          </p:nvPr>
        </p:nvSpPr>
        <p:spPr>
          <a:xfrm>
            <a:off x="251521" y="1412776"/>
            <a:ext cx="8640960" cy="4032448"/>
          </a:xfrm>
        </p:spPr>
        <p:txBody>
          <a:bodyPr>
            <a:normAutofit fontScale="85000" lnSpcReduction="10000"/>
          </a:bodyPr>
          <a:lstStyle/>
          <a:p>
            <a:r>
              <a:rPr lang="fr-FR" sz="2600" dirty="0" smtClean="0"/>
              <a:t>Le </a:t>
            </a:r>
            <a:r>
              <a:rPr lang="fr-FR" sz="2600" dirty="0"/>
              <a:t>résultat le plus important du processus d’évaluation organisationnelle est d’avoir cerné les enjeux et pris des mesures. Les organismes composent avec beaucoup d’exigences à la fois; il est donc très utile de déterminer des priorités d’intervention et de répertorier les ressources disponibles pour pouvoir élaborer un plan raisonnable.</a:t>
            </a:r>
          </a:p>
          <a:p>
            <a:endParaRPr lang="fr-FR" sz="2600" dirty="0"/>
          </a:p>
          <a:p>
            <a:r>
              <a:rPr lang="fr-FR" sz="2600" dirty="0"/>
              <a:t>Lancez des idées sur une ou plusieurs choses que vous pouvez faire différemment pour améliorer la prestation des services et réduire la stigmatisation dans votre organisme. Vous pouvez choisir de vous concentrer sur de petits changements dans votre propre pratique ou de préconiser de grands changements aux politiques ou aux procédures organisationnelles.</a:t>
            </a:r>
          </a:p>
          <a:p>
            <a:endParaRPr lang="fr-FR" sz="2600" dirty="0"/>
          </a:p>
          <a:p>
            <a:endParaRPr lang="fr-FR" sz="2600" dirty="0"/>
          </a:p>
          <a:p>
            <a:endParaRPr lang="fr-FR" sz="2600" dirty="0"/>
          </a:p>
          <a:p>
            <a:endParaRPr lang="fr-FR" sz="2600" dirty="0"/>
          </a:p>
          <a:p>
            <a:endParaRPr lang="fr-FR" sz="2600" dirty="0"/>
          </a:p>
          <a:p>
            <a:endParaRPr lang="fr-FR" sz="2600" dirty="0"/>
          </a:p>
          <a:p>
            <a:endParaRPr lang="fr-FR" sz="2600" dirty="0"/>
          </a:p>
          <a:p>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229200"/>
            <a:ext cx="2164159" cy="1441075"/>
          </a:xfrm>
          <a:prstGeom prst="rect">
            <a:avLst/>
          </a:prstGeom>
        </p:spPr>
      </p:pic>
    </p:spTree>
    <p:extLst>
      <p:ext uri="{BB962C8B-B14F-4D97-AF65-F5344CB8AC3E}">
        <p14:creationId xmlns:p14="http://schemas.microsoft.com/office/powerpoint/2010/main" val="1779911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Merci</a:t>
            </a:r>
            <a:r>
              <a:rPr lang="en-CA" dirty="0"/>
              <a:t> de </a:t>
            </a:r>
            <a:r>
              <a:rPr lang="en-CA" dirty="0" err="1"/>
              <a:t>votre</a:t>
            </a:r>
            <a:r>
              <a:rPr lang="en-CA" dirty="0"/>
              <a:t> participation!</a:t>
            </a:r>
          </a:p>
        </p:txBody>
      </p:sp>
      <p:sp>
        <p:nvSpPr>
          <p:cNvPr id="3" name="Content Placeholder 2"/>
          <p:cNvSpPr>
            <a:spLocks noGrp="1"/>
          </p:cNvSpPr>
          <p:nvPr>
            <p:ph idx="1"/>
          </p:nvPr>
        </p:nvSpPr>
        <p:spPr>
          <a:xfrm>
            <a:off x="539552" y="1514105"/>
            <a:ext cx="8229600" cy="4525963"/>
          </a:xfrm>
        </p:spPr>
        <p:txBody>
          <a:bodyPr>
            <a:normAutofit/>
          </a:bodyPr>
          <a:lstStyle/>
          <a:p>
            <a:pPr marL="0" indent="0" algn="ctr">
              <a:buNone/>
            </a:pPr>
            <a:r>
              <a:rPr lang="fr-FR" sz="2800" dirty="0"/>
              <a:t>Avez-vous des questions ou des commentaires</a:t>
            </a:r>
            <a:r>
              <a:rPr lang="fr-FR" sz="2800" dirty="0" smtClean="0"/>
              <a:t>?</a:t>
            </a:r>
          </a:p>
          <a:p>
            <a:pPr marL="0" indent="0" algn="ctr">
              <a:buNone/>
            </a:pPr>
            <a:endParaRPr lang="en-CA" sz="2800" dirty="0" smtClean="0"/>
          </a:p>
          <a:p>
            <a:pPr marL="0" indent="0" algn="ctr">
              <a:buNone/>
            </a:pPr>
            <a:r>
              <a:rPr lang="fr-FR" sz="2800" dirty="0"/>
              <a:t>Veuillez remplir une évaluation. Vos commentaires sont très importants pour nous et resteront confidentiels. </a:t>
            </a:r>
            <a:endParaRPr lang="en-CA" sz="28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 r="-212" b="19294"/>
          <a:stretch/>
        </p:blipFill>
        <p:spPr bwMode="auto">
          <a:xfrm flipH="1" flipV="1">
            <a:off x="5364088" y="5537504"/>
            <a:ext cx="3816424" cy="134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4396613"/>
            <a:ext cx="2890515" cy="8724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4437112"/>
            <a:ext cx="2916936" cy="725424"/>
          </a:xfrm>
          <a:prstGeom prst="rect">
            <a:avLst/>
          </a:prstGeom>
        </p:spPr>
      </p:pic>
    </p:spTree>
    <p:extLst>
      <p:ext uri="{BB962C8B-B14F-4D97-AF65-F5344CB8AC3E}">
        <p14:creationId xmlns:p14="http://schemas.microsoft.com/office/powerpoint/2010/main" val="305580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Nos droits en tant qu’apprenants</a:t>
            </a:r>
            <a:endParaRPr lang="en-CA" dirty="0"/>
          </a:p>
        </p:txBody>
      </p:sp>
      <p:sp>
        <p:nvSpPr>
          <p:cNvPr id="3" name="Content Placeholder 2"/>
          <p:cNvSpPr>
            <a:spLocks noGrp="1"/>
          </p:cNvSpPr>
          <p:nvPr>
            <p:ph idx="1"/>
          </p:nvPr>
        </p:nvSpPr>
        <p:spPr/>
        <p:txBody>
          <a:bodyPr/>
          <a:lstStyle/>
          <a:p>
            <a:r>
              <a:rPr lang="en-CA" sz="4400" dirty="0" smtClean="0"/>
              <a:t>Participation</a:t>
            </a:r>
          </a:p>
          <a:p>
            <a:r>
              <a:rPr lang="en-CA" sz="4400" dirty="0" err="1"/>
              <a:t>Réussite</a:t>
            </a:r>
            <a:endParaRPr lang="en-CA" sz="4400" dirty="0" smtClean="0"/>
          </a:p>
          <a:p>
            <a:r>
              <a:rPr lang="en-CA" sz="4400" dirty="0" err="1"/>
              <a:t>Confidentialité</a:t>
            </a:r>
            <a:endParaRPr lang="en-CA" sz="4400" dirty="0" smtClean="0"/>
          </a:p>
          <a:p>
            <a:r>
              <a:rPr lang="en-CA" sz="4400" dirty="0" smtClean="0"/>
              <a:t>Respect</a:t>
            </a:r>
          </a:p>
          <a:p>
            <a:r>
              <a:rPr lang="en-CA" sz="4400" dirty="0" smtClean="0"/>
              <a:t>Plaisir!</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985392"/>
            <a:ext cx="3744416" cy="3744416"/>
          </a:xfrm>
          <a:prstGeom prst="rect">
            <a:avLst/>
          </a:prstGeom>
        </p:spPr>
      </p:pic>
    </p:spTree>
    <p:extLst>
      <p:ext uri="{BB962C8B-B14F-4D97-AF65-F5344CB8AC3E}">
        <p14:creationId xmlns:p14="http://schemas.microsoft.com/office/powerpoint/2010/main" val="355333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44" y="332656"/>
            <a:ext cx="8229600" cy="1143000"/>
          </a:xfrm>
        </p:spPr>
        <p:txBody>
          <a:bodyPr/>
          <a:lstStyle/>
          <a:p>
            <a:r>
              <a:rPr lang="en-CA" dirty="0" err="1"/>
              <a:t>Termes</a:t>
            </a:r>
            <a:r>
              <a:rPr lang="en-CA" dirty="0"/>
              <a:t> </a:t>
            </a:r>
            <a:r>
              <a:rPr lang="en-CA" dirty="0" err="1"/>
              <a:t>clés</a:t>
            </a:r>
            <a:endParaRPr lang="en-CA" dirty="0"/>
          </a:p>
        </p:txBody>
      </p:sp>
      <p:sp>
        <p:nvSpPr>
          <p:cNvPr id="3" name="Content Placeholder 2"/>
          <p:cNvSpPr>
            <a:spLocks noGrp="1"/>
          </p:cNvSpPr>
          <p:nvPr>
            <p:ph idx="1"/>
          </p:nvPr>
        </p:nvSpPr>
        <p:spPr/>
        <p:txBody>
          <a:bodyPr>
            <a:normAutofit/>
          </a:bodyPr>
          <a:lstStyle/>
          <a:p>
            <a:r>
              <a:rPr lang="fr-FR" dirty="0" smtClean="0"/>
              <a:t>ITSS</a:t>
            </a:r>
            <a:endParaRPr lang="fr-FR" dirty="0"/>
          </a:p>
          <a:p>
            <a:r>
              <a:rPr lang="fr-FR" dirty="0"/>
              <a:t>Positivité </a:t>
            </a:r>
            <a:r>
              <a:rPr lang="fr-FR" dirty="0" smtClean="0"/>
              <a:t>sexuelle</a:t>
            </a:r>
            <a:endParaRPr lang="fr-FR" dirty="0"/>
          </a:p>
          <a:p>
            <a:r>
              <a:rPr lang="fr-FR" dirty="0"/>
              <a:t>Réduction des </a:t>
            </a:r>
            <a:r>
              <a:rPr lang="fr-FR" dirty="0" smtClean="0"/>
              <a:t>méfaits</a:t>
            </a:r>
            <a:endParaRPr lang="fr-FR" dirty="0"/>
          </a:p>
          <a:p>
            <a:r>
              <a:rPr lang="fr-FR" dirty="0"/>
              <a:t>Soins sensibles aux traumatismes et à la violence</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487760"/>
            <a:ext cx="6144760" cy="1749552"/>
          </a:xfrm>
          <a:prstGeom prst="rect">
            <a:avLst/>
          </a:prstGeom>
        </p:spPr>
      </p:pic>
    </p:spTree>
    <p:extLst>
      <p:ext uri="{BB962C8B-B14F-4D97-AF65-F5344CB8AC3E}">
        <p14:creationId xmlns:p14="http://schemas.microsoft.com/office/powerpoint/2010/main" val="4137495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a:t>
            </a:r>
            <a:endParaRPr lang="en-CA" dirty="0"/>
          </a:p>
        </p:txBody>
      </p:sp>
      <p:sp>
        <p:nvSpPr>
          <p:cNvPr id="3" name="Content Placeholder 2"/>
          <p:cNvSpPr>
            <a:spLocks noGrp="1"/>
          </p:cNvSpPr>
          <p:nvPr>
            <p:ph idx="1"/>
          </p:nvPr>
        </p:nvSpPr>
        <p:spPr>
          <a:xfrm>
            <a:off x="457200" y="1567333"/>
            <a:ext cx="8229600" cy="4525963"/>
          </a:xfrm>
        </p:spPr>
        <p:txBody>
          <a:bodyPr>
            <a:normAutofit fontScale="92500" lnSpcReduction="10000"/>
          </a:bodyPr>
          <a:lstStyle/>
          <a:p>
            <a:pPr marL="0" indent="0">
              <a:buNone/>
            </a:pPr>
            <a:r>
              <a:rPr lang="fr-FR" sz="2600" dirty="0"/>
              <a:t>« Dans les services sensibles aux traumatismes, la sécurité et l’autonomisation de l’usager ou de l’usagère des services sont un élément crucial, intégré dans les politiques, les pratiques et les approches relationnelles du personnel. Les dispensateurs de services cultivent la sécurité dans chaque interaction et évitent les approches conflictuelles. Les approches sensibles aux traumatismes ressemblent aux approches de réduction des méfaits; les deux mettent l’accent sur la sécurité et la participation. »</a:t>
            </a:r>
          </a:p>
          <a:p>
            <a:pPr marL="0" indent="0">
              <a:buNone/>
            </a:pPr>
            <a:endParaRPr lang="fr-FR" sz="2200" dirty="0"/>
          </a:p>
          <a:p>
            <a:pPr marL="0" indent="0">
              <a:buNone/>
            </a:pPr>
            <a:r>
              <a:rPr lang="en-CA" sz="1700" dirty="0" err="1" smtClean="0"/>
              <a:t>Référence</a:t>
            </a:r>
            <a:r>
              <a:rPr lang="en-CA" sz="1700" dirty="0" smtClean="0"/>
              <a:t> </a:t>
            </a:r>
            <a:r>
              <a:rPr lang="en-CA" sz="1700" dirty="0"/>
              <a:t>: «Trauma-informed practice guide », BC Provincial Mental Health and Substance Use Planning Council, 2013. Sur Internet :</a:t>
            </a:r>
          </a:p>
          <a:p>
            <a:pPr marL="0" indent="0">
              <a:buNone/>
            </a:pPr>
            <a:r>
              <a:rPr lang="en-CA" sz="1700" dirty="0">
                <a:hlinkClick r:id="rId2"/>
              </a:rPr>
              <a:t>http://</a:t>
            </a:r>
            <a:r>
              <a:rPr lang="en-CA" sz="1700" dirty="0" smtClean="0">
                <a:hlinkClick r:id="rId2"/>
              </a:rPr>
              <a:t>bccewh.bc.ca/wp-content/uploads/2012/05/2013_TIP-Guide.pdf</a:t>
            </a:r>
            <a:r>
              <a:rPr lang="en-CA" sz="1700" dirty="0" smtClean="0"/>
              <a:t> </a:t>
            </a:r>
            <a:endParaRPr lang="en-CA" sz="17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 r="-212" b="19294"/>
          <a:stretch/>
        </p:blipFill>
        <p:spPr bwMode="auto">
          <a:xfrm flipH="1" flipV="1">
            <a:off x="5714466" y="5661248"/>
            <a:ext cx="3466046" cy="122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212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a:t>
            </a:r>
            <a:endParaRPr lang="en-CA" dirty="0"/>
          </a:p>
        </p:txBody>
      </p:sp>
      <p:sp>
        <p:nvSpPr>
          <p:cNvPr id="3" name="Content Placeholder 2"/>
          <p:cNvSpPr>
            <a:spLocks noGrp="1"/>
          </p:cNvSpPr>
          <p:nvPr>
            <p:ph idx="1"/>
          </p:nvPr>
        </p:nvSpPr>
        <p:spPr>
          <a:xfrm>
            <a:off x="467544" y="1649709"/>
            <a:ext cx="5815214" cy="3795515"/>
          </a:xfrm>
        </p:spPr>
        <p:txBody>
          <a:bodyPr>
            <a:normAutofit fontScale="92500"/>
          </a:bodyPr>
          <a:lstStyle/>
          <a:p>
            <a:pPr marL="0" indent="0">
              <a:buNone/>
            </a:pPr>
            <a:r>
              <a:rPr lang="fr-FR" sz="2600" dirty="0"/>
              <a:t>« Un aspect clé des services sensibles aux traumatismes consiste à créer un environnement où les usagers des services ne se font pas traumatiser davantage et ne revivent pas de traumatismes antérieurs (des événements reflétant leurs expériences antérieures d’impuissance et de perte de contrôle), et où ils peuvent prendre des décisions sur leurs besoins de traitement à un rythme qui leur paraît sans danger. »</a:t>
            </a:r>
            <a:endParaRPr lang="en-CA" sz="22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758" y="2348880"/>
            <a:ext cx="2666608" cy="2088232"/>
          </a:xfrm>
          <a:prstGeom prst="rect">
            <a:avLst/>
          </a:prstGeom>
        </p:spPr>
      </p:pic>
      <p:sp>
        <p:nvSpPr>
          <p:cNvPr id="5" name="TextBox 4"/>
          <p:cNvSpPr txBox="1"/>
          <p:nvPr/>
        </p:nvSpPr>
        <p:spPr>
          <a:xfrm>
            <a:off x="395536" y="5589240"/>
            <a:ext cx="8424936" cy="1200329"/>
          </a:xfrm>
          <a:prstGeom prst="rect">
            <a:avLst/>
          </a:prstGeom>
          <a:noFill/>
        </p:spPr>
        <p:txBody>
          <a:bodyPr wrap="square" rtlCol="0">
            <a:spAutoFit/>
          </a:bodyPr>
          <a:lstStyle/>
          <a:p>
            <a:r>
              <a:rPr lang="en-CA" dirty="0" err="1"/>
              <a:t>Référence</a:t>
            </a:r>
            <a:r>
              <a:rPr lang="en-CA" dirty="0"/>
              <a:t> : «Trauma-informed practice guide », BC Provincial Mental Health and Substance Use Planning Council, 2013. Sur Internet :</a:t>
            </a:r>
          </a:p>
          <a:p>
            <a:r>
              <a:rPr lang="en-CA" dirty="0">
                <a:hlinkClick r:id="rId3"/>
              </a:rPr>
              <a:t>http://</a:t>
            </a:r>
            <a:r>
              <a:rPr lang="en-CA" dirty="0" smtClean="0">
                <a:hlinkClick r:id="rId3"/>
              </a:rPr>
              <a:t>bccewh.bc.ca/wp-content/uploads/2012/05/2013_TIP-Guide.pdf</a:t>
            </a:r>
            <a:r>
              <a:rPr lang="en-CA" dirty="0" smtClean="0"/>
              <a:t> </a:t>
            </a:r>
            <a:endParaRPr lang="en-CA" dirty="0"/>
          </a:p>
          <a:p>
            <a:endParaRPr lang="en-CA" dirty="0"/>
          </a:p>
        </p:txBody>
      </p:sp>
    </p:spTree>
    <p:extLst>
      <p:ext uri="{BB962C8B-B14F-4D97-AF65-F5344CB8AC3E}">
        <p14:creationId xmlns:p14="http://schemas.microsoft.com/office/powerpoint/2010/main" val="127833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Qu’est-ce que les soins sensibles aux traumatismes et à la violence (SSTV)?</a:t>
            </a:r>
            <a:endParaRPr lang="en-CA" dirty="0"/>
          </a:p>
        </p:txBody>
      </p:sp>
      <p:sp>
        <p:nvSpPr>
          <p:cNvPr id="3" name="Content Placeholder 2"/>
          <p:cNvSpPr>
            <a:spLocks noGrp="1"/>
          </p:cNvSpPr>
          <p:nvPr>
            <p:ph idx="1"/>
          </p:nvPr>
        </p:nvSpPr>
        <p:spPr>
          <a:xfrm>
            <a:off x="251520" y="1556792"/>
            <a:ext cx="8445624" cy="4968552"/>
          </a:xfrm>
        </p:spPr>
        <p:txBody>
          <a:bodyPr>
            <a:normAutofit fontScale="25000" lnSpcReduction="20000"/>
          </a:bodyPr>
          <a:lstStyle/>
          <a:p>
            <a:pPr marL="0" indent="0">
              <a:buNone/>
            </a:pPr>
            <a:r>
              <a:rPr lang="fr-FR" sz="7600" dirty="0"/>
              <a:t>Les SSTV élargissent le concept des soins sensibles aux traumatismes (SST) en reconnaissant les conditions sociales et structurelles globales qui influent sur la santé des gens, y compris les politiques et les pratiques institutionnelles. Il peut être difficile de parler de sexualité et de consommation de substances dans les milieux de service; le recours à une approche de SSTV permet de s’assurer que l’on a tenu compte des conditions structurelles et sociales globales et que les politiques et les pratiques de l’organisme et celles des dispensateurs de services ne font pas revivre de traumatismes aux usagers. </a:t>
            </a:r>
          </a:p>
          <a:p>
            <a:pPr marL="0" indent="0">
              <a:buNone/>
            </a:pPr>
            <a:endParaRPr lang="fr-FR" sz="7600" dirty="0"/>
          </a:p>
          <a:p>
            <a:pPr marL="0" indent="0">
              <a:buNone/>
            </a:pPr>
            <a:r>
              <a:rPr lang="fr-FR" sz="7600" dirty="0">
                <a:solidFill>
                  <a:schemeClr val="tx2"/>
                </a:solidFill>
              </a:rPr>
              <a:t>Exemples de stratégies de SSTV : </a:t>
            </a:r>
          </a:p>
          <a:p>
            <a:pPr marL="0" indent="0">
              <a:buNone/>
            </a:pPr>
            <a:r>
              <a:rPr lang="fr-FR" sz="7600" dirty="0"/>
              <a:t>- reconnaître les effets des conditions historiques et structurelles;</a:t>
            </a:r>
          </a:p>
          <a:p>
            <a:pPr marL="0" indent="0">
              <a:buNone/>
            </a:pPr>
            <a:r>
              <a:rPr lang="fr-FR" sz="7600" dirty="0"/>
              <a:t>- demander l’avis des usagers afin d’avoir des stratégies sûres et inclusives;</a:t>
            </a:r>
          </a:p>
          <a:p>
            <a:pPr marL="0" indent="0">
              <a:buNone/>
            </a:pPr>
            <a:r>
              <a:rPr lang="fr-FR" sz="7600" dirty="0"/>
              <a:t>- encourager l’autonomisation des usagers par rapport aux options de traitement, et l’adoption de stratégies de réduction des méfaits;</a:t>
            </a:r>
          </a:p>
          <a:p>
            <a:pPr marL="0" indent="0">
              <a:buNone/>
            </a:pPr>
            <a:r>
              <a:rPr lang="fr-FR" sz="7600" dirty="0" smtClean="0"/>
              <a:t>- appliquer </a:t>
            </a:r>
            <a:r>
              <a:rPr lang="fr-FR" sz="7600" dirty="0"/>
              <a:t>des politiques et des processus qui favorisent la souplesse et encouragent la prise de décisions partagée</a:t>
            </a:r>
            <a:r>
              <a:rPr lang="fr-FR" sz="7600" dirty="0" smtClean="0"/>
              <a:t>.</a:t>
            </a:r>
          </a:p>
          <a:p>
            <a:pPr>
              <a:buFontTx/>
              <a:buChar char="-"/>
            </a:pPr>
            <a:endParaRPr lang="fr-FR" sz="5000" dirty="0"/>
          </a:p>
          <a:p>
            <a:pPr marL="0" indent="0">
              <a:buNone/>
            </a:pPr>
            <a:r>
              <a:rPr lang="en-CA" sz="5200" dirty="0" err="1"/>
              <a:t>Référence</a:t>
            </a:r>
            <a:r>
              <a:rPr lang="en-CA" sz="5200" dirty="0"/>
              <a:t> : C.M. </a:t>
            </a:r>
            <a:r>
              <a:rPr lang="en-CA" sz="5200" dirty="0" err="1"/>
              <a:t>Varcoe</a:t>
            </a:r>
            <a:r>
              <a:rPr lang="en-CA" sz="5200" dirty="0"/>
              <a:t>, C.N. </a:t>
            </a:r>
            <a:r>
              <a:rPr lang="en-CA" sz="5200" dirty="0" err="1"/>
              <a:t>Wathen</a:t>
            </a:r>
            <a:r>
              <a:rPr lang="en-CA" sz="5200" dirty="0"/>
              <a:t>, M. Ford-</a:t>
            </a:r>
            <a:r>
              <a:rPr lang="en-CA" sz="5200" dirty="0" err="1"/>
              <a:t>Gilboe</a:t>
            </a:r>
            <a:r>
              <a:rPr lang="en-CA" sz="5200" dirty="0"/>
              <a:t> M, V. </a:t>
            </a:r>
            <a:r>
              <a:rPr lang="en-CA" sz="5200" dirty="0" err="1"/>
              <a:t>Smye</a:t>
            </a:r>
            <a:r>
              <a:rPr lang="en-CA" sz="5200" dirty="0"/>
              <a:t>, A. Browne, « VEGA briefing note on trauma- and violence-informed care », VEGA Project and </a:t>
            </a:r>
            <a:r>
              <a:rPr lang="en-CA" sz="5200" dirty="0" err="1"/>
              <a:t>PreVAiL</a:t>
            </a:r>
            <a:r>
              <a:rPr lang="en-CA" sz="5200" dirty="0"/>
              <a:t> Research Network, 2016. Sur Internet :  </a:t>
            </a:r>
            <a:r>
              <a:rPr lang="en-CA" sz="5200" dirty="0" smtClean="0">
                <a:hlinkClick r:id="rId2"/>
              </a:rPr>
              <a:t>http://projectvega.ca/wp-content/uploads/2016/10/VEGA-TVIC-Briefing-Note-2016.pdf</a:t>
            </a:r>
            <a:r>
              <a:rPr lang="en-CA" sz="5200" dirty="0" smtClean="0"/>
              <a:t> </a:t>
            </a:r>
            <a:endParaRPr lang="en-CA" sz="5200" dirty="0"/>
          </a:p>
        </p:txBody>
      </p:sp>
    </p:spTree>
    <p:extLst>
      <p:ext uri="{BB962C8B-B14F-4D97-AF65-F5344CB8AC3E}">
        <p14:creationId xmlns:p14="http://schemas.microsoft.com/office/powerpoint/2010/main" val="5334261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8&quot; unique_id=&quot;10993&quot;&gt;&lt;/object&gt;&lt;object type=&quot;2&quot; unique_id=&quot;10994&quot;&gt;&lt;object type=&quot;3&quot; unique_id=&quot;10995&quot;&gt;&lt;property id=&quot;20148&quot; value=&quot;5&quot;/&gt;&lt;property id=&quot;20300&quot; value=&quot;Slide 1&quot;/&gt;&lt;property id=&quot;20307&quot; value=&quot;256&quot;/&gt;&lt;/object&gt;&lt;object type=&quot;3&quot; unique_id=&quot;10996&quot;&gt;&lt;property id=&quot;20148&quot; value=&quot;5&quot;/&gt;&lt;property id=&quot;20300&quot; value=&quot;Slide 2&quot;/&gt;&lt;property id=&quot;20307&quot; value=&quot;258&quot;/&gt;&lt;/object&gt;&lt;object type=&quot;3&quot; unique_id=&quot;10997&quot;&gt;&lt;property id=&quot;20148&quot; value=&quot;5&quot;/&gt;&lt;property id=&quot;20300&quot; value=&quot;Slide 3 - &amp;quot;Aperçu de l’atelier&amp;quot;&quot;/&gt;&lt;property id=&quot;20307&quot; value=&quot;257&quot;/&gt;&lt;/object&gt;&lt;object type=&quot;3&quot; unique_id=&quot;10998&quot;&gt;&lt;property id=&quot;20148&quot; value=&quot;5&quot;/&gt;&lt;property id=&quot;20300&quot; value=&quot;Slide 4 - &amp;quot;Objectifs d’apprentissage&amp;quot;&quot;/&gt;&lt;property id=&quot;20307&quot; value=&quot;259&quot;/&gt;&lt;/object&gt;&lt;object type=&quot;3&quot; unique_id=&quot;11004&quot;&gt;&lt;property id=&quot;20148&quot; value=&quot;5&quot;/&gt;&lt;property id=&quot;20300&quot; value=&quot;Slide 10 - &amp;quot;Activité de dessin&amp;quot;&quot;/&gt;&lt;property id=&quot;20307&quot; value=&quot;260&quot;/&gt;&lt;/object&gt;&lt;object type=&quot;3&quot; unique_id=&quot;11005&quot;&gt;&lt;property id=&quot;20148&quot; value=&quot;5&quot;/&gt;&lt;property id=&quot;20300&quot; value=&quot;Slide 11 - &amp;quot; Activité : Premiers messages de santé publique &amp;quot;&quot;/&gt;&lt;property id=&quot;20307&quot; value=&quot;266&quot;/&gt;&lt;/object&gt;&lt;object type=&quot;3&quot; unique_id=&quot;11010&quot;&gt;&lt;property id=&quot;20148&quot; value=&quot;5&quot;/&gt;&lt;property id=&quot;20300&quot; value=&quot;Slide 16&quot;/&gt;&lt;property id=&quot;20307&quot; value=&quot;267&quot;/&gt;&lt;/object&gt;&lt;object type=&quot;3&quot; unique_id=&quot;11011&quot;&gt;&lt;property id=&quot;20148&quot; value=&quot;5&quot;/&gt;&lt;property id=&quot;20300&quot; value=&quot;Slide 17&quot;/&gt;&lt;property id=&quot;20307&quot; value=&quot;272&quot;/&gt;&lt;/object&gt;&lt;object type=&quot;3&quot; unique_id=&quot;11012&quot;&gt;&lt;property id=&quot;20148&quot; value=&quot;5&quot;/&gt;&lt;property id=&quot;20300&quot; value=&quot;Slide 18 - &amp;quot;Quels sont les facteurs organisationnels qui peuvent contribuer à la stigmatisation?&amp;quot;&quot;/&gt;&lt;property id=&quot;20307&quot; value=&quot;273&quot;/&gt;&lt;/object&gt;&lt;object type=&quot;3&quot; unique_id=&quot;11020&quot;&gt;&lt;property id=&quot;20148&quot; value=&quot;5&quot;/&gt;&lt;property id=&quot;20300&quot; value=&quot;Slide 26 - &amp;quot;Réflexion personnelle&amp;quot;&quot;/&gt;&lt;property id=&quot;20307&quot; value=&quot;274&quot;/&gt;&lt;/object&gt;&lt;object type=&quot;3&quot; unique_id=&quot;11021&quot;&gt;&lt;property id=&quot;20148&quot; value=&quot;5&quot;/&gt;&lt;property id=&quot;20300&quot; value=&quot;Slide 27 - &amp;quot;Outil d’évaluation organisationnelle des ITSS et de la stigmatisation (ACSP, 2017)&amp;quot;&quot;/&gt;&lt;property id=&quot;20307&quot; value=&quot;282&quot;/&gt;&lt;/object&gt;&lt;object type=&quot;3&quot; unique_id=&quot;11022&quot;&gt;&lt;property id=&quot;20148&quot; value=&quot;5&quot;/&gt;&lt;property id=&quot;20300&quot; value=&quot;Slide 28 - &amp;quot;Outil d’évaluation organisationnelle des ITSS et de la stigmatisation&amp;quot;&quot;/&gt;&lt;property id=&quot;20307&quot; value=&quot;283&quot;/&gt;&lt;/object&gt;&lt;object type=&quot;3&quot; unique_id=&quot;11023&quot;&gt;&lt;property id=&quot;20148&quot; value=&quot;5&quot;/&gt;&lt;property id=&quot;20300&quot; value=&quot;Slide 29 - &amp;quot;Outil d’évaluation organisationnelle des ITSS et de la stigmatisation&amp;quot;&quot;/&gt;&lt;property id=&quot;20307&quot; value=&quot;284&quot;/&gt;&lt;/object&gt;&lt;object type=&quot;3&quot; unique_id=&quot;11024&quot;&gt;&lt;property id=&quot;20148&quot; value=&quot;5&quot;/&gt;&lt;property id=&quot;20300&quot; value=&quot;Slide 30 - &amp;quot;Activité&amp;quot;&quot;/&gt;&lt;property id=&quot;20307&quot; value=&quot;285&quot;/&gt;&lt;/object&gt;&lt;object type=&quot;3&quot; unique_id=&quot;11025&quot;&gt;&lt;property id=&quot;20148&quot; value=&quot;5&quot;/&gt;&lt;property id=&quot;20300&quot; value=&quot;Slide 31 - &amp;quot;Question 1&amp;quot;&quot;/&gt;&lt;property id=&quot;20307&quot; value=&quot;286&quot;/&gt;&lt;/object&gt;&lt;object type=&quot;3&quot; unique_id=&quot;11026&quot;&gt;&lt;property id=&quot;20148&quot; value=&quot;5&quot;/&gt;&lt;property id=&quot;20300&quot; value=&quot;Slide 32 - &amp;quot;Question 2&amp;quot;&quot;/&gt;&lt;property id=&quot;20307&quot; value=&quot;287&quot;/&gt;&lt;/object&gt;&lt;object type=&quot;3&quot; unique_id=&quot;11027&quot;&gt;&lt;property id=&quot;20148&quot; value=&quot;5&quot;/&gt;&lt;property id=&quot;20300&quot; value=&quot;Slide 33 - &amp;quot;Question 3&amp;quot;&quot;/&gt;&lt;property id=&quot;20307&quot; value=&quot;288&quot;/&gt;&lt;/object&gt;&lt;object type=&quot;3&quot; unique_id=&quot;11028&quot;&gt;&lt;property id=&quot;20148&quot; value=&quot;5&quot;/&gt;&lt;property id=&quot;20300&quot; value=&quot;Slide 34 - &amp;quot;Question 4&amp;quot;&quot;/&gt;&lt;property id=&quot;20307&quot; value=&quot;289&quot;/&gt;&lt;/object&gt;&lt;object type=&quot;3&quot; unique_id=&quot;11029&quot;&gt;&lt;property id=&quot;20148&quot; value=&quot;5&quot;/&gt;&lt;property id=&quot;20300&quot; value=&quot;Slide 35 - &amp;quot;Question 5&amp;quot;&quot;/&gt;&lt;property id=&quot;20307&quot; value=&quot;290&quot;/&gt;&lt;/object&gt;&lt;object type=&quot;3&quot; unique_id=&quot;11030&quot;&gt;&lt;property id=&quot;20148&quot; value=&quot;5&quot;/&gt;&lt;property id=&quot;20300&quot; value=&quot;Slide 36 - &amp;quot;Question 6&amp;quot;&quot;/&gt;&lt;property id=&quot;20307&quot; value=&quot;291&quot;/&gt;&lt;/object&gt;&lt;object type=&quot;3&quot; unique_id=&quot;11031&quot;&gt;&lt;property id=&quot;20148&quot; value=&quot;5&quot;/&gt;&lt;property id=&quot;20300&quot; value=&quot;Slide 37 - &amp;quot;Question 7&amp;quot;&quot;/&gt;&lt;property id=&quot;20307&quot; value=&quot;292&quot;/&gt;&lt;/object&gt;&lt;object type=&quot;3&quot; unique_id=&quot;11032&quot;&gt;&lt;property id=&quot;20148&quot; value=&quot;5&quot;/&gt;&lt;property id=&quot;20300&quot; value=&quot;Slide 38 - &amp;quot;Question 8&amp;quot;&quot;/&gt;&lt;property id=&quot;20307&quot; value=&quot;293&quot;/&gt;&lt;/object&gt;&lt;object type=&quot;3&quot; unique_id=&quot;11033&quot;&gt;&lt;property id=&quot;20148&quot; value=&quot;5&quot;/&gt;&lt;property id=&quot;20300&quot; value=&quot;Slide 39 - &amp;quot;Question 9&amp;quot;&quot;/&gt;&lt;property id=&quot;20307&quot; value=&quot;294&quot;/&gt;&lt;/object&gt;&lt;object type=&quot;3&quot; unique_id=&quot;11034&quot;&gt;&lt;property id=&quot;20148&quot; value=&quot;5&quot;/&gt;&lt;property id=&quot;20300&quot; value=&quot;Slide 40 - &amp;quot;Question 10 &amp;quot;&quot;/&gt;&lt;property id=&quot;20307&quot; value=&quot;295&quot;/&gt;&lt;/object&gt;&lt;object type=&quot;3&quot; unique_id=&quot;11035&quot;&gt;&lt;property id=&quot;20148&quot; value=&quot;5&quot;/&gt;&lt;property id=&quot;20300&quot; value=&quot;Slide 41 - &amp;quot;Activité facultative : Élaboration d’un énoncé de politique &amp;quot;&quot;/&gt;&lt;property id=&quot;20307&quot; value=&quot;296&quot;/&gt;&lt;/object&gt;&lt;object type=&quot;3&quot; unique_id=&quot;11036&quot;&gt;&lt;property id=&quot;20148&quot; value=&quot;5&quot;/&gt;&lt;property id=&quot;20300&quot; value=&quot;Slide 42 - &amp;quot;Prochaines étapes&amp;quot;&quot;/&gt;&lt;property id=&quot;20307&quot; value=&quot;297&quot;/&gt;&lt;/object&gt;&lt;object type=&quot;3&quot; unique_id=&quot;12054&quot;&gt;&lt;property id=&quot;20148&quot; value=&quot;5&quot;/&gt;&lt;property id=&quot;20300&quot; value=&quot;Slide 5 - &amp;quot; Nos droits en tant qu’apprenants&amp;quot;&quot;/&gt;&lt;property id=&quot;20307&quot; value=&quot;299&quot;/&gt;&lt;/object&gt;&lt;object type=&quot;3&quot; unique_id=&quot;12055&quot;&gt;&lt;property id=&quot;20148&quot; value=&quot;5&quot;/&gt;&lt;property id=&quot;20300&quot; value=&quot;Slide 6 - &amp;quot;Termes clés&amp;quot;&quot;/&gt;&lt;property id=&quot;20307&quot; value=&quot;300&quot;/&gt;&lt;/object&gt;&lt;object type=&quot;3&quot; unique_id=&quot;12056&quot;&gt;&lt;property id=&quot;20148&quot; value=&quot;5&quot;/&gt;&lt;property id=&quot;20300&quot; value=&quot;Slide 7 - &amp;quot;Qu’est-ce que les soins sensibles aux traumatismes?&amp;quot;&quot;/&gt;&lt;property id=&quot;20307&quot; value=&quot;301&quot;/&gt;&lt;/object&gt;&lt;object type=&quot;3&quot; unique_id=&quot;12057&quot;&gt;&lt;property id=&quot;20148&quot; value=&quot;5&quot;/&gt;&lt;property id=&quot;20300&quot; value=&quot;Slide 8 - &amp;quot;Qu’est-ce que les soins sensibles aux traumatismes?&amp;quot;&quot;/&gt;&lt;property id=&quot;20307&quot; value=&quot;302&quot;/&gt;&lt;/object&gt;&lt;object type=&quot;3&quot; unique_id=&quot;12058&quot;&gt;&lt;property id=&quot;20148&quot; value=&quot;5&quot;/&gt;&lt;property id=&quot;20300&quot; value=&quot;Slide 9 - &amp;quot;Qu’est-ce que les soins sensibles aux traumatismes et à la violence (SSTV)?&amp;quot;&quot;/&gt;&lt;property id=&quot;20307&quot; value=&quot;303&quot;/&gt;&lt;/object&gt;&lt;object type=&quot;3&quot; unique_id=&quot;12199&quot;&gt;&lt;property id=&quot;20148&quot; value=&quot;5&quot;/&gt;&lt;property id=&quot;20300&quot; value=&quot;Slide 12 - &amp;quot;Les suppositions à éviter&amp;quot;&quot;/&gt;&lt;property id=&quot;20307&quot; value=&quot;304&quot;/&gt;&lt;/object&gt;&lt;object type=&quot;3&quot; unique_id=&quot;12741&quot;&gt;&lt;property id=&quot;20148&quot; value=&quot;5&quot;/&gt;&lt;property id=&quot;20300&quot; value=&quot;Slide 13 - &amp;quot;La stigmatisation&amp;quot;&quot;/&gt;&lt;property id=&quot;20307&quot; value=&quot;305&quot;/&gt;&lt;/object&gt;&lt;object type=&quot;3&quot; unique_id=&quot;12742&quot;&gt;&lt;property id=&quot;20148&quot; value=&quot;5&quot;/&gt;&lt;property id=&quot;20300&quot; value=&quot;Slide 14 - &amp;quot;La stigmatisation definie&amp;quot;&quot;/&gt;&lt;property id=&quot;20307&quot; value=&quot;306&quot;/&gt;&lt;/object&gt;&lt;object type=&quot;3&quot; unique_id=&quot;12743&quot;&gt;&lt;property id=&quot;20148&quot; value=&quot;5&quot;/&gt;&lt;property id=&quot;20300&quot; value=&quot;Slide 15&quot;/&gt;&lt;property id=&quot;20307&quot; value=&quot;307&quot;/&gt;&lt;/object&gt;&lt;object type=&quot;3&quot; unique_id=&quot;12744&quot;&gt;&lt;property id=&quot;20148&quot; value=&quot;5&quot;/&gt;&lt;property id=&quot;20300&quot; value=&quot;Slide 19 - &amp;quot;Que pouvons-nous faire?&amp;quot;&quot;/&gt;&lt;property id=&quot;20307&quot; value=&quot;308&quot;/&gt;&lt;/object&gt;&lt;object type=&quot;3&quot; unique_id=&quot;12745&quot;&gt;&lt;property id=&quot;20148&quot; value=&quot;5&quot;/&gt;&lt;property id=&quot;20300&quot; value=&quot;Slide 20 - &amp;quot;Voir&amp;quot;&quot;/&gt;&lt;property id=&quot;20307&quot; value=&quot;309&quot;/&gt;&lt;/object&gt;&lt;object type=&quot;3&quot; unique_id=&quot;12746&quot;&gt;&lt;property id=&quot;20148&quot; value=&quot;5&quot;/&gt;&lt;property id=&quot;20300&quot; value=&quot;Slide 21&quot;/&gt;&lt;property id=&quot;20307&quot; value=&quot;310&quot;/&gt;&lt;/object&gt;&lt;object type=&quot;3&quot; unique_id=&quot;12747&quot;&gt;&lt;property id=&quot;20148&quot; value=&quot;5&quot;/&gt;&lt;property id=&quot;20300&quot; value=&quot;Slide 22 - &amp;quot;Entendre&amp;quot;&quot;/&gt;&lt;property id=&quot;20307&quot; value=&quot;311&quot;/&gt;&lt;/object&gt;&lt;object type=&quot;3&quot; unique_id=&quot;12748&quot;&gt;&lt;property id=&quot;20148&quot; value=&quot;5&quot;/&gt;&lt;property id=&quot;20300&quot; value=&quot;Slide 23&quot;/&gt;&lt;property id=&quot;20307&quot; value=&quot;312&quot;/&gt;&lt;/object&gt;&lt;object type=&quot;3&quot; unique_id=&quot;12749&quot;&gt;&lt;property id=&quot;20148&quot; value=&quot;5&quot;/&gt;&lt;property id=&quot;20300&quot; value=&quot;Slide 24 - &amp;quot;Ressentir&amp;quot;&quot;/&gt;&lt;property id=&quot;20307&quot; value=&quot;313&quot;/&gt;&lt;/object&gt;&lt;object type=&quot;3&quot; unique_id=&quot;12750&quot;&gt;&lt;property id=&quot;20148&quot; value=&quot;5&quot;/&gt;&lt;property id=&quot;20300&quot; value=&quot;Slide 25&quot;/&gt;&lt;property id=&quot;20307&quot; value=&quot;314&quot;/&gt;&lt;/object&gt;&lt;object type=&quot;3&quot; unique_id=&quot;12986&quot;&gt;&lt;property id=&quot;20148&quot; value=&quot;5&quot;/&gt;&lt;property id=&quot;20300&quot; value=&quot;Slide 43 - &amp;quot;Merci de votre participation!&amp;quot;&quot;/&gt;&lt;property id=&quot;20307&quot; value=&quot;31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2417</Words>
  <Application>Microsoft Office PowerPoint</Application>
  <PresentationFormat>On-screen Show (4:3)</PresentationFormat>
  <Paragraphs>203</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Aperçu de l’atelier</vt:lpstr>
      <vt:lpstr>Objectifs d’apprentissage</vt:lpstr>
      <vt:lpstr> Nos droits en tant qu’apprenants</vt:lpstr>
      <vt:lpstr>Termes clés</vt:lpstr>
      <vt:lpstr>Qu’est-ce que les soins sensibles aux traumatismes?</vt:lpstr>
      <vt:lpstr>Qu’est-ce que les soins sensibles aux traumatismes?</vt:lpstr>
      <vt:lpstr>Qu’est-ce que les soins sensibles aux traumatismes et à la violence (SSTV)?</vt:lpstr>
      <vt:lpstr>Activité de dessin</vt:lpstr>
      <vt:lpstr> Activité : Premiers messages de santé publique </vt:lpstr>
      <vt:lpstr>Les suppositions à éviter</vt:lpstr>
      <vt:lpstr>La stigmatisation</vt:lpstr>
      <vt:lpstr>La stigmatisation definie</vt:lpstr>
      <vt:lpstr>PowerPoint Presentation</vt:lpstr>
      <vt:lpstr>PowerPoint Presentation</vt:lpstr>
      <vt:lpstr>PowerPoint Presentation</vt:lpstr>
      <vt:lpstr>Quels sont les facteurs organisationnels qui peuvent contribuer à la stigmatisation?</vt:lpstr>
      <vt:lpstr>Que pouvons-nous faire?</vt:lpstr>
      <vt:lpstr>Voir</vt:lpstr>
      <vt:lpstr>PowerPoint Presentation</vt:lpstr>
      <vt:lpstr>Entendre</vt:lpstr>
      <vt:lpstr>PowerPoint Presentation</vt:lpstr>
      <vt:lpstr>Ressentir</vt:lpstr>
      <vt:lpstr>PowerPoint Presentation</vt:lpstr>
      <vt:lpstr>Réflexion personnelle</vt:lpstr>
      <vt:lpstr>Outil d’évaluation organisationnelle des ITSS et de la stigmatisation (ACSP, 2017)</vt:lpstr>
      <vt:lpstr>Outil d’évaluation organisationnelle des ITSS et de la stigmatisation</vt:lpstr>
      <vt:lpstr>Outil d’évaluation organisationnelle des ITSS et de la stigmatisation</vt:lpstr>
      <vt:lpstr>Activité</vt:lpstr>
      <vt:lpstr>Question 1</vt:lpstr>
      <vt:lpstr>Question 2</vt:lpstr>
      <vt:lpstr>Question 3</vt:lpstr>
      <vt:lpstr>Question 4</vt:lpstr>
      <vt:lpstr>Question 5</vt:lpstr>
      <vt:lpstr>Question 6</vt:lpstr>
      <vt:lpstr>Question 7</vt:lpstr>
      <vt:lpstr>Question 8</vt:lpstr>
      <vt:lpstr>Question 9</vt:lpstr>
      <vt:lpstr>Question 10 </vt:lpstr>
      <vt:lpstr>Activité facultative : Élaboration d’un énoncé de politique </vt:lpstr>
      <vt:lpstr>Prochaines étapes</vt:lpstr>
      <vt:lpstr>Merci de votre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MacLean</dc:creator>
  <cp:lastModifiedBy>Rachel MacLean</cp:lastModifiedBy>
  <cp:revision>17</cp:revision>
  <dcterms:created xsi:type="dcterms:W3CDTF">2017-04-26T17:30:58Z</dcterms:created>
  <dcterms:modified xsi:type="dcterms:W3CDTF">2017-07-20T20:22:05Z</dcterms:modified>
</cp:coreProperties>
</file>