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7" r:id="rId4"/>
    <p:sldId id="259" r:id="rId5"/>
    <p:sldId id="261" r:id="rId6"/>
    <p:sldId id="262" r:id="rId7"/>
    <p:sldId id="263" r:id="rId8"/>
    <p:sldId id="264" r:id="rId9"/>
    <p:sldId id="265" r:id="rId10"/>
    <p:sldId id="260" r:id="rId11"/>
    <p:sldId id="266" r:id="rId12"/>
    <p:sldId id="268" r:id="rId13"/>
    <p:sldId id="269" r:id="rId14"/>
    <p:sldId id="270" r:id="rId15"/>
    <p:sldId id="271" r:id="rId16"/>
    <p:sldId id="267" r:id="rId17"/>
    <p:sldId id="272" r:id="rId18"/>
    <p:sldId id="273" r:id="rId19"/>
    <p:sldId id="275" r:id="rId20"/>
    <p:sldId id="281" r:id="rId21"/>
    <p:sldId id="276" r:id="rId22"/>
    <p:sldId id="277" r:id="rId23"/>
    <p:sldId id="278" r:id="rId24"/>
    <p:sldId id="279" r:id="rId25"/>
    <p:sldId id="280" r:id="rId26"/>
    <p:sldId id="274"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F4E9-4436-4279-B410-B982D510F9DB}" type="datetimeFigureOut">
              <a:rPr lang="en-CA" smtClean="0"/>
              <a:t>17/07/2017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44211-D2D7-4ABB-A844-14295DDA4535}" type="slidenum">
              <a:rPr lang="en-CA" smtClean="0"/>
              <a:t>‹#›</a:t>
            </a:fld>
            <a:endParaRPr lang="en-CA"/>
          </a:p>
        </p:txBody>
      </p:sp>
    </p:spTree>
    <p:extLst>
      <p:ext uri="{BB962C8B-B14F-4D97-AF65-F5344CB8AC3E}">
        <p14:creationId xmlns:p14="http://schemas.microsoft.com/office/powerpoint/2010/main" val="403135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44211-D2D7-4ABB-A844-14295DDA4535}" type="slidenum">
              <a:rPr lang="en-CA" smtClean="0"/>
              <a:t>43</a:t>
            </a:fld>
            <a:endParaRPr lang="en-CA"/>
          </a:p>
        </p:txBody>
      </p:sp>
    </p:spTree>
    <p:extLst>
      <p:ext uri="{BB962C8B-B14F-4D97-AF65-F5344CB8AC3E}">
        <p14:creationId xmlns:p14="http://schemas.microsoft.com/office/powerpoint/2010/main" val="350020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17/07/2017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7590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17/07/2017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4971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17/07/2017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9287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17/07/2017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08457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52F76-2A09-432F-9C48-59707DE73768}" type="datetimeFigureOut">
              <a:rPr lang="en-CA" smtClean="0"/>
              <a:t>17/07/2017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71913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F252F76-2A09-432F-9C48-59707DE73768}" type="datetimeFigureOut">
              <a:rPr lang="en-CA" smtClean="0"/>
              <a:t>17/07/2017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9537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F252F76-2A09-432F-9C48-59707DE73768}" type="datetimeFigureOut">
              <a:rPr lang="en-CA" smtClean="0"/>
              <a:t>17/07/2017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7969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F252F76-2A09-432F-9C48-59707DE73768}" type="datetimeFigureOut">
              <a:rPr lang="en-CA" smtClean="0"/>
              <a:t>17/07/2017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6956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52F76-2A09-432F-9C48-59707DE73768}" type="datetimeFigureOut">
              <a:rPr lang="en-CA" smtClean="0"/>
              <a:t>17/07/2017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07029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F76-2A09-432F-9C48-59707DE73768}" type="datetimeFigureOut">
              <a:rPr lang="en-CA" smtClean="0"/>
              <a:t>17/07/2017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427401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F76-2A09-432F-9C48-59707DE73768}" type="datetimeFigureOut">
              <a:rPr lang="en-CA" smtClean="0"/>
              <a:t>17/07/2017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42251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52F76-2A09-432F-9C48-59707DE73768}" type="datetimeFigureOut">
              <a:rPr lang="en-CA" smtClean="0"/>
              <a:t>17/07/2017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26550-6327-44F6-A2D1-72212B8CEE03}" type="slidenum">
              <a:rPr lang="en-CA" smtClean="0"/>
              <a:t>‹#›</a:t>
            </a:fld>
            <a:endParaRPr lang="en-CA"/>
          </a:p>
        </p:txBody>
      </p:sp>
    </p:spTree>
    <p:extLst>
      <p:ext uri="{BB962C8B-B14F-4D97-AF65-F5344CB8AC3E}">
        <p14:creationId xmlns:p14="http://schemas.microsoft.com/office/powerpoint/2010/main" val="86709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48"/>
          <a:stretch/>
        </p:blipFill>
        <p:spPr bwMode="auto">
          <a:xfrm>
            <a:off x="827584" y="205099"/>
            <a:ext cx="7416824" cy="552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93" r="54726"/>
          <a:stretch/>
        </p:blipFill>
        <p:spPr bwMode="auto">
          <a:xfrm>
            <a:off x="1763688" y="5767280"/>
            <a:ext cx="2476684" cy="109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5913094"/>
            <a:ext cx="2647493" cy="799091"/>
          </a:xfrm>
          <a:prstGeom prst="rect">
            <a:avLst/>
          </a:prstGeom>
        </p:spPr>
      </p:pic>
    </p:spTree>
    <p:extLst>
      <p:ext uri="{BB962C8B-B14F-4D97-AF65-F5344CB8AC3E}">
        <p14:creationId xmlns:p14="http://schemas.microsoft.com/office/powerpoint/2010/main" val="31729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Drawing activity</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216" y="1598882"/>
            <a:ext cx="5331088" cy="355831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364088" y="5537502"/>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89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81236"/>
            <a:ext cx="7499176" cy="1143000"/>
          </a:xfrm>
        </p:spPr>
        <p:txBody>
          <a:bodyPr>
            <a:normAutofit fontScale="90000"/>
          </a:bodyPr>
          <a:lstStyle/>
          <a:p>
            <a:r>
              <a:rPr lang="en-CA" dirty="0" smtClean="0"/>
              <a:t>Activity: Health promotion messaging</a:t>
            </a:r>
            <a:endParaRPr lang="en-CA" dirty="0"/>
          </a:p>
        </p:txBody>
      </p:sp>
      <p:sp>
        <p:nvSpPr>
          <p:cNvPr id="3" name="Content Placeholder 2"/>
          <p:cNvSpPr>
            <a:spLocks noGrp="1"/>
          </p:cNvSpPr>
          <p:nvPr>
            <p:ph idx="1"/>
          </p:nvPr>
        </p:nvSpPr>
        <p:spPr>
          <a:xfrm>
            <a:off x="457200" y="1855365"/>
            <a:ext cx="8229600" cy="4525963"/>
          </a:xfrm>
        </p:spPr>
        <p:txBody>
          <a:bodyPr>
            <a:normAutofit/>
          </a:bodyPr>
          <a:lstStyle/>
          <a:p>
            <a:r>
              <a:rPr lang="en-CA" dirty="0" smtClean="0"/>
              <a:t>Think about the early public health messages you received about STBBIs, sexuality and substance use. </a:t>
            </a:r>
            <a:endParaRPr lang="en-CA" dirty="0"/>
          </a:p>
          <a:p>
            <a:r>
              <a:rPr lang="en-CA" dirty="0" smtClean="0"/>
              <a:t>Consider: </a:t>
            </a:r>
          </a:p>
          <a:p>
            <a:pPr lvl="1"/>
            <a:r>
              <a:rPr lang="en-CA" dirty="0" smtClean="0"/>
              <a:t>the common themes; </a:t>
            </a:r>
          </a:p>
          <a:p>
            <a:pPr lvl="1"/>
            <a:r>
              <a:rPr lang="en-CA" dirty="0" smtClean="0"/>
              <a:t>how you felt in response to these messages; and</a:t>
            </a:r>
          </a:p>
          <a:p>
            <a:pPr lvl="1"/>
            <a:r>
              <a:rPr lang="en-CA" dirty="0" smtClean="0"/>
              <a:t>whether our approach to health promotion/prevention has evolved over time.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36296" y="507407"/>
            <a:ext cx="1639962" cy="1089127"/>
          </a:xfrm>
          <a:prstGeom prst="rect">
            <a:avLst/>
          </a:prstGeom>
        </p:spPr>
      </p:pic>
    </p:spTree>
    <p:extLst>
      <p:ext uri="{BB962C8B-B14F-4D97-AF65-F5344CB8AC3E}">
        <p14:creationId xmlns:p14="http://schemas.microsoft.com/office/powerpoint/2010/main" val="163087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Assumptions to avoid</a:t>
            </a:r>
            <a:endParaRPr lang="en-CA" dirty="0"/>
          </a:p>
        </p:txBody>
      </p:sp>
      <p:sp>
        <p:nvSpPr>
          <p:cNvPr id="3" name="Content Placeholder 2"/>
          <p:cNvSpPr>
            <a:spLocks noGrp="1"/>
          </p:cNvSpPr>
          <p:nvPr>
            <p:ph idx="1"/>
          </p:nvPr>
        </p:nvSpPr>
        <p:spPr>
          <a:xfrm>
            <a:off x="323528" y="1207293"/>
            <a:ext cx="8445624" cy="4237931"/>
          </a:xfrm>
        </p:spPr>
        <p:txBody>
          <a:bodyPr>
            <a:normAutofit/>
          </a:bodyPr>
          <a:lstStyle/>
          <a:p>
            <a:r>
              <a:rPr lang="en-CA" sz="2600" dirty="0" smtClean="0"/>
              <a:t>All people are heterosexual/cisgender. </a:t>
            </a:r>
          </a:p>
          <a:p>
            <a:r>
              <a:rPr lang="en-CA" sz="2600" dirty="0" smtClean="0"/>
              <a:t>All people are embarrassed to talk about their sexuality or substance use. </a:t>
            </a:r>
          </a:p>
          <a:p>
            <a:r>
              <a:rPr lang="en-CA" sz="2600" dirty="0" smtClean="0"/>
              <a:t>All people are sexually active or not sexually active. </a:t>
            </a:r>
          </a:p>
          <a:p>
            <a:r>
              <a:rPr lang="en-CA" sz="2600" dirty="0" smtClean="0"/>
              <a:t>All sexual activity is consensual.</a:t>
            </a:r>
          </a:p>
          <a:p>
            <a:r>
              <a:rPr lang="en-CA" sz="2600" dirty="0" smtClean="0"/>
              <a:t>All people have the same worldview about sexuality and substance use. </a:t>
            </a:r>
          </a:p>
          <a:p>
            <a:r>
              <a:rPr lang="en-CA" sz="2600" dirty="0" smtClean="0"/>
              <a:t>All people have the same level of knowledge about sexuality and substance </a:t>
            </a:r>
            <a:r>
              <a:rPr lang="en-CA" dirty="0" smtClean="0"/>
              <a:t>use. </a:t>
            </a:r>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4860032" y="5373218"/>
            <a:ext cx="4281588" cy="151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17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Stigma</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en-CA" dirty="0" smtClean="0"/>
              <a:t>What is it? </a:t>
            </a:r>
          </a:p>
          <a:p>
            <a:endParaRPr lang="en-CA" dirty="0" smtClean="0"/>
          </a:p>
          <a:p>
            <a:r>
              <a:rPr lang="en-CA" dirty="0" smtClean="0"/>
              <a:t>Where do we see it?</a:t>
            </a:r>
          </a:p>
          <a:p>
            <a:pPr marL="0" indent="0">
              <a:buNone/>
            </a:pPr>
            <a:endParaRPr lang="en-CA" dirty="0" smtClean="0"/>
          </a:p>
          <a:p>
            <a:r>
              <a:rPr lang="en-CA" dirty="0" smtClean="0"/>
              <a:t>What is the impact?</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1672456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2" y="274638"/>
            <a:ext cx="8229600" cy="1143000"/>
          </a:xfrm>
        </p:spPr>
        <p:txBody>
          <a:bodyPr/>
          <a:lstStyle/>
          <a:p>
            <a:r>
              <a:rPr lang="en-CA" dirty="0" smtClean="0"/>
              <a:t>Stigma defined</a:t>
            </a:r>
            <a:endParaRPr lang="en-CA" dirty="0"/>
          </a:p>
        </p:txBody>
      </p:sp>
      <p:sp>
        <p:nvSpPr>
          <p:cNvPr id="3" name="Content Placeholder 2"/>
          <p:cNvSpPr>
            <a:spLocks noGrp="1"/>
          </p:cNvSpPr>
          <p:nvPr>
            <p:ph idx="1"/>
          </p:nvPr>
        </p:nvSpPr>
        <p:spPr>
          <a:xfrm>
            <a:off x="457200" y="1484784"/>
            <a:ext cx="8229600" cy="4525963"/>
          </a:xfrm>
        </p:spPr>
        <p:txBody>
          <a:bodyPr>
            <a:normAutofit fontScale="55000" lnSpcReduction="20000"/>
          </a:bodyPr>
          <a:lstStyle/>
          <a:p>
            <a:r>
              <a:rPr lang="en-CA" dirty="0" smtClean="0">
                <a:solidFill>
                  <a:schemeClr val="tx2"/>
                </a:solidFill>
              </a:rPr>
              <a:t>Perceived stigma</a:t>
            </a:r>
            <a:r>
              <a:rPr lang="en-CA" dirty="0" smtClean="0"/>
              <a:t>: an individual's awareness of negative societal attitudes, fear of discrimination and feelings of shame.</a:t>
            </a:r>
          </a:p>
          <a:p>
            <a:endParaRPr lang="en-CA" dirty="0" smtClean="0"/>
          </a:p>
          <a:p>
            <a:r>
              <a:rPr lang="en-CA" dirty="0" smtClean="0">
                <a:solidFill>
                  <a:schemeClr val="tx2"/>
                </a:solidFill>
              </a:rPr>
              <a:t>Internalized stigma</a:t>
            </a:r>
            <a:r>
              <a:rPr lang="en-CA" dirty="0" smtClean="0"/>
              <a:t>: an individual’s acceptance of negative beliefs, views and feelings towards the stigmatized group they belong to and oneself. </a:t>
            </a:r>
          </a:p>
          <a:p>
            <a:endParaRPr lang="en-CA" dirty="0" smtClean="0"/>
          </a:p>
          <a:p>
            <a:r>
              <a:rPr lang="en-CA" dirty="0" smtClean="0">
                <a:solidFill>
                  <a:schemeClr val="tx2"/>
                </a:solidFill>
              </a:rPr>
              <a:t>Enacted stigma</a:t>
            </a:r>
            <a:r>
              <a:rPr lang="en-CA" dirty="0" smtClean="0"/>
              <a:t>: encompasses overt acts of discrimination, such as exclusion or acts of physical or emotional abuse; acts may be within or beyond the purview of the law and may be attributable to an individual’s real or perceived identity or membership to a stigmatized group.</a:t>
            </a:r>
          </a:p>
          <a:p>
            <a:endParaRPr lang="en-CA" dirty="0" smtClean="0"/>
          </a:p>
          <a:p>
            <a:r>
              <a:rPr lang="en-CA" dirty="0" smtClean="0">
                <a:solidFill>
                  <a:schemeClr val="tx2"/>
                </a:solidFill>
              </a:rPr>
              <a:t>Layered or compounded stigma</a:t>
            </a:r>
            <a:r>
              <a:rPr lang="en-CA" dirty="0" smtClean="0"/>
              <a:t>: a person holding more than one stigmatized identity (e.g., HIV positive </a:t>
            </a:r>
            <a:r>
              <a:rPr lang="en-CA" dirty="0" err="1" smtClean="0"/>
              <a:t>serostatus</a:t>
            </a:r>
            <a:r>
              <a:rPr lang="en-CA" dirty="0" smtClean="0"/>
              <a:t>, sexual orientation, ethnicity).</a:t>
            </a:r>
          </a:p>
          <a:p>
            <a:pPr marL="0" indent="0">
              <a:buNone/>
            </a:pPr>
            <a:endParaRPr lang="en-CA" dirty="0" smtClean="0"/>
          </a:p>
          <a:p>
            <a:r>
              <a:rPr lang="en-CA" dirty="0" smtClean="0">
                <a:solidFill>
                  <a:schemeClr val="tx2"/>
                </a:solidFill>
              </a:rPr>
              <a:t>Institutional or structural stigma</a:t>
            </a:r>
            <a:r>
              <a:rPr lang="en-CA" dirty="0" smtClean="0"/>
              <a:t>: stigmatisation of a group of people through the implementation of policy and procedures.</a:t>
            </a:r>
          </a:p>
          <a:p>
            <a:endParaRPr lang="en-CA" dirty="0"/>
          </a:p>
          <a:p>
            <a:endParaRPr lang="en-CA" dirty="0" smtClean="0"/>
          </a:p>
          <a:p>
            <a:endParaRPr lang="en-CA" dirty="0"/>
          </a:p>
        </p:txBody>
      </p:sp>
      <p:sp>
        <p:nvSpPr>
          <p:cNvPr id="4" name="TextBox 3"/>
          <p:cNvSpPr txBox="1"/>
          <p:nvPr/>
        </p:nvSpPr>
        <p:spPr>
          <a:xfrm>
            <a:off x="395536" y="5589240"/>
            <a:ext cx="8496944" cy="1107996"/>
          </a:xfrm>
          <a:prstGeom prst="rect">
            <a:avLst/>
          </a:prstGeom>
          <a:noFill/>
        </p:spPr>
        <p:txBody>
          <a:bodyPr wrap="square" rtlCol="0">
            <a:spAutoFit/>
          </a:bodyPr>
          <a:lstStyle/>
          <a:p>
            <a:r>
              <a:rPr lang="en-CA" sz="1100" dirty="0" smtClean="0"/>
              <a:t>Adapted from: </a:t>
            </a:r>
          </a:p>
          <a:p>
            <a:r>
              <a:rPr lang="en-CA" sz="1100" dirty="0" err="1" smtClean="0"/>
              <a:t>Stangl</a:t>
            </a:r>
            <a:r>
              <a:rPr lang="en-CA" sz="1100" dirty="0" smtClean="0"/>
              <a:t> A, Brady L, Fritz K. Measuring HIV stigma and discrimination: STRIVE Technical Brief. STRIVE, July 2012. </a:t>
            </a:r>
          </a:p>
          <a:p>
            <a:r>
              <a:rPr lang="en-CA" sz="1100" dirty="0" err="1" smtClean="0"/>
              <a:t>Loutfy</a:t>
            </a:r>
            <a:r>
              <a:rPr lang="en-CA" sz="1100" dirty="0" smtClean="0"/>
              <a:t> MR, </a:t>
            </a:r>
            <a:r>
              <a:rPr lang="en-CA" sz="1100" dirty="0" err="1" smtClean="0"/>
              <a:t>Logie</a:t>
            </a:r>
            <a:r>
              <a:rPr lang="en-CA" sz="1100" dirty="0" smtClean="0"/>
              <a:t> CH, Zhang Y, Blitz SL, </a:t>
            </a:r>
            <a:r>
              <a:rPr lang="en-CA" sz="1100" dirty="0" err="1" smtClean="0"/>
              <a:t>Margolese</a:t>
            </a:r>
            <a:r>
              <a:rPr lang="en-CA" sz="1100" dirty="0" smtClean="0"/>
              <a:t> SL, </a:t>
            </a:r>
            <a:r>
              <a:rPr lang="en-CA" sz="1100" dirty="0" err="1" smtClean="0"/>
              <a:t>Tharao</a:t>
            </a:r>
            <a:r>
              <a:rPr lang="en-CA" sz="1100" dirty="0" smtClean="0"/>
              <a:t> WE, et al. Gender and ethnicity differences in HIV-related stigma experienced by people living with HIV in Ontario, Canada. </a:t>
            </a:r>
            <a:r>
              <a:rPr lang="en-CA" sz="1100" dirty="0" err="1" smtClean="0"/>
              <a:t>PLoS</a:t>
            </a:r>
            <a:r>
              <a:rPr lang="en-CA" sz="1100" dirty="0" smtClean="0"/>
              <a:t> ONE 2012;7(12):e48168. </a:t>
            </a:r>
          </a:p>
          <a:p>
            <a:r>
              <a:rPr lang="en-CA" sz="1100" dirty="0" smtClean="0"/>
              <a:t>Corrigan PW, Markowitz, FE, Watson AC. Structural levels of mental illness stigma and discrimination. Schizophrenia Bulletin 2004;30(3): 481-491.</a:t>
            </a:r>
          </a:p>
          <a:p>
            <a:endParaRPr lang="en-CA" sz="1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16632"/>
            <a:ext cx="2051720" cy="1304766"/>
          </a:xfrm>
          <a:prstGeom prst="rect">
            <a:avLst/>
          </a:prstGeom>
        </p:spPr>
      </p:pic>
    </p:spTree>
    <p:extLst>
      <p:ext uri="{BB962C8B-B14F-4D97-AF65-F5344CB8AC3E}">
        <p14:creationId xmlns:p14="http://schemas.microsoft.com/office/powerpoint/2010/main" val="393221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1"/>
            <a:ext cx="6402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1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4525963"/>
          </a:xfrm>
        </p:spPr>
        <p:txBody>
          <a:bodyPr/>
          <a:lstStyle/>
          <a:p>
            <a:pPr marL="0" indent="0" algn="ctr">
              <a:buNone/>
            </a:pPr>
            <a:r>
              <a:rPr lang="en-CA" dirty="0" smtClean="0"/>
              <a:t>Why is exploring stigma important for organizations that provide STBBI-related services, including sexual health and harm reduction services?</a:t>
            </a:r>
            <a:endParaRPr lang="en-CA"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27576" y="5505360"/>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2597439"/>
            <a:ext cx="4365738" cy="2907921"/>
          </a:xfrm>
          <a:prstGeom prst="rect">
            <a:avLst/>
          </a:prstGeom>
        </p:spPr>
      </p:pic>
    </p:spTree>
    <p:extLst>
      <p:ext uri="{BB962C8B-B14F-4D97-AF65-F5344CB8AC3E}">
        <p14:creationId xmlns:p14="http://schemas.microsoft.com/office/powerpoint/2010/main" val="381973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33" y="1163885"/>
            <a:ext cx="8477715" cy="5289451"/>
          </a:xfrm>
        </p:spPr>
        <p:txBody>
          <a:bodyPr>
            <a:normAutofit/>
          </a:bodyPr>
          <a:lstStyle/>
          <a:p>
            <a:r>
              <a:rPr lang="en-CA" sz="2400" dirty="0" smtClean="0"/>
              <a:t>Even if your organization is actively working towards the provision of safer and more inclusive services, it is important to consider the impact of internalized and perceived stigma on client health and well-being.</a:t>
            </a:r>
          </a:p>
          <a:p>
            <a:r>
              <a:rPr lang="en-CA" sz="2400" dirty="0" smtClean="0"/>
              <a:t>People experiencing internalized and perceived stigma may have been subject to trauma within health and social service organizations in the past. It is imperative that organizations counteract the impacts of historical trauma through ongoing reflection and action.</a:t>
            </a:r>
            <a:endParaRPr lang="en-CA" sz="2400" dirty="0"/>
          </a:p>
        </p:txBody>
      </p:sp>
      <p:sp>
        <p:nvSpPr>
          <p:cNvPr id="6" name="TextBox 5"/>
          <p:cNvSpPr txBox="1"/>
          <p:nvPr/>
        </p:nvSpPr>
        <p:spPr>
          <a:xfrm>
            <a:off x="1187624" y="301298"/>
            <a:ext cx="7272808" cy="707886"/>
          </a:xfrm>
          <a:prstGeom prst="rect">
            <a:avLst/>
          </a:prstGeom>
          <a:noFill/>
        </p:spPr>
        <p:txBody>
          <a:bodyPr wrap="square" rtlCol="0">
            <a:spAutoFit/>
          </a:bodyPr>
          <a:lstStyle/>
          <a:p>
            <a:r>
              <a:rPr lang="en-CA" sz="4000" dirty="0" smtClean="0"/>
              <a:t>Internalized and perceived stigma</a:t>
            </a:r>
            <a:endParaRPr lang="en-CA" sz="4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24" t="-14637" r="624" b="14637"/>
          <a:stretch/>
        </p:blipFill>
        <p:spPr>
          <a:xfrm>
            <a:off x="2915816" y="4365104"/>
            <a:ext cx="3411397" cy="2276946"/>
          </a:xfrm>
          <a:prstGeom prst="rect">
            <a:avLst/>
          </a:prstGeom>
        </p:spPr>
      </p:pic>
    </p:spTree>
    <p:extLst>
      <p:ext uri="{BB962C8B-B14F-4D97-AF65-F5344CB8AC3E}">
        <p14:creationId xmlns:p14="http://schemas.microsoft.com/office/powerpoint/2010/main" val="326941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the organizational factors that contribute to stigma?</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Lack of knowledge</a:t>
            </a:r>
          </a:p>
          <a:p>
            <a:r>
              <a:rPr lang="en-CA" dirty="0" smtClean="0"/>
              <a:t>Lack of comfort in speaking about substance use and sexuality</a:t>
            </a:r>
          </a:p>
          <a:p>
            <a:r>
              <a:rPr lang="en-CA" dirty="0" smtClean="0"/>
              <a:t>Service providers' unconscious values or beliefs that may be harmful to clients</a:t>
            </a:r>
          </a:p>
          <a:p>
            <a:r>
              <a:rPr lang="en-CA" dirty="0" smtClean="0"/>
              <a:t>Restrictive or discriminatory policies</a:t>
            </a:r>
            <a:endParaRPr lang="en-CA" b="1" dirty="0" smtClean="0"/>
          </a:p>
          <a:p>
            <a:r>
              <a:rPr lang="en-CA" dirty="0" smtClean="0"/>
              <a:t>Inaccessible services</a:t>
            </a:r>
          </a:p>
          <a:p>
            <a:r>
              <a:rPr lang="en-CA" dirty="0" smtClean="0"/>
              <a:t>Restrictive forms</a:t>
            </a:r>
          </a:p>
          <a:p>
            <a:r>
              <a:rPr lang="en-CA" dirty="0" smtClean="0"/>
              <a:t>Communications materials that do not reflect the diversity of the community </a:t>
            </a:r>
          </a:p>
          <a:p>
            <a:r>
              <a:rPr lang="en-CA" dirty="0" smtClean="0"/>
              <a:t>Lack of diversity within the staff team</a:t>
            </a:r>
          </a:p>
          <a:p>
            <a:r>
              <a:rPr lang="en-CA" dirty="0" smtClean="0"/>
              <a:t>Lack of resources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07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we do?</a:t>
            </a:r>
            <a:endParaRPr lang="en-CA" dirty="0"/>
          </a:p>
        </p:txBody>
      </p:sp>
      <p:sp>
        <p:nvSpPr>
          <p:cNvPr id="3" name="Content Placeholder 2"/>
          <p:cNvSpPr>
            <a:spLocks noGrp="1"/>
          </p:cNvSpPr>
          <p:nvPr>
            <p:ph idx="1"/>
          </p:nvPr>
        </p:nvSpPr>
        <p:spPr/>
        <p:txBody>
          <a:bodyPr>
            <a:normAutofit fontScale="925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lgn="ctr">
              <a:buNone/>
            </a:pPr>
            <a:endParaRPr lang="en-CA" dirty="0" smtClean="0"/>
          </a:p>
          <a:p>
            <a:pPr marL="0" indent="0" algn="ctr">
              <a:buNone/>
            </a:pPr>
            <a:r>
              <a:rPr lang="en-CA" dirty="0" smtClean="0"/>
              <a:t>How do we create safer and more inclusive spaces?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3995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614" y="764704"/>
            <a:ext cx="7773826" cy="5181024"/>
          </a:xfrm>
        </p:spPr>
      </p:pic>
    </p:spTree>
    <p:extLst>
      <p:ext uri="{BB962C8B-B14F-4D97-AF65-F5344CB8AC3E}">
        <p14:creationId xmlns:p14="http://schemas.microsoft.com/office/powerpoint/2010/main" val="1122998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a:t>
            </a:r>
            <a:endParaRPr lang="en-CA" dirty="0"/>
          </a:p>
        </p:txBody>
      </p:sp>
      <p:sp>
        <p:nvSpPr>
          <p:cNvPr id="3" name="Content Placeholder 2"/>
          <p:cNvSpPr>
            <a:spLocks noGrp="1"/>
          </p:cNvSpPr>
          <p:nvPr>
            <p:ph idx="1"/>
          </p:nvPr>
        </p:nvSpPr>
        <p:spPr/>
        <p:txBody>
          <a:bodyPr>
            <a:normAutofit lnSpcReduction="10000"/>
          </a:bodyPr>
          <a:lstStyle/>
          <a:p>
            <a:r>
              <a:rPr lang="en-CA" dirty="0" smtClean="0"/>
              <a:t>What are some indicators within your workplace that would signify that it is an inclusive space for all people? </a:t>
            </a:r>
          </a:p>
          <a:p>
            <a:endParaRPr lang="en-CA" dirty="0" smtClean="0"/>
          </a:p>
          <a:p>
            <a:r>
              <a:rPr lang="en-CA" dirty="0" smtClean="0"/>
              <a:t>What are some indicators that would signify barriers for service, or that might make people feel unsafe? </a:t>
            </a:r>
          </a:p>
          <a:p>
            <a:endParaRPr lang="en-CA" dirty="0" smtClean="0"/>
          </a:p>
          <a:p>
            <a:r>
              <a:rPr lang="en-CA" dirty="0" smtClean="0"/>
              <a:t>What changes could be made?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5128203"/>
            <a:ext cx="2096070" cy="1395736"/>
          </a:xfrm>
          <a:prstGeom prst="rect">
            <a:avLst/>
          </a:prstGeom>
        </p:spPr>
      </p:pic>
    </p:spTree>
    <p:extLst>
      <p:ext uri="{BB962C8B-B14F-4D97-AF65-F5344CB8AC3E}">
        <p14:creationId xmlns:p14="http://schemas.microsoft.com/office/powerpoint/2010/main" val="425782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7704856" cy="4425355"/>
          </a:xfrm>
        </p:spPr>
        <p:txBody>
          <a:bodyPr>
            <a:normAutofit fontScale="85000" lnSpcReduction="10000"/>
          </a:bodyPr>
          <a:lstStyle/>
          <a:p>
            <a:pPr marL="0" indent="0" algn="ctr">
              <a:buNone/>
            </a:pPr>
            <a:r>
              <a:rPr lang="en-CA" dirty="0" smtClean="0"/>
              <a:t>"Even when I go into a doctor’s office, I look around the waiting room to see if there is anything Aboriginal in there—even a blade of sweet grass. Some sign that the health care provider is aware of Aboriginal culture."</a:t>
            </a:r>
          </a:p>
          <a:p>
            <a:pPr algn="ctr"/>
            <a:endParaRPr lang="en-CA" dirty="0" smtClean="0"/>
          </a:p>
          <a:p>
            <a:pPr marL="0" indent="0" algn="ctr">
              <a:buNone/>
            </a:pPr>
            <a:r>
              <a:rPr lang="en-CA" dirty="0" smtClean="0"/>
              <a:t>"I want to go to a place where the people reflect who you are. Like gay, lesbian and bisexual service providers." </a:t>
            </a:r>
          </a:p>
          <a:p>
            <a:pPr marL="0" indent="0" algn="ctr">
              <a:buNone/>
            </a:pPr>
            <a:endParaRPr lang="en-CA" dirty="0"/>
          </a:p>
          <a:p>
            <a:pPr marL="0" indent="0">
              <a:buNone/>
            </a:pPr>
            <a:r>
              <a:rPr lang="en-CA" sz="2400" dirty="0" smtClean="0"/>
              <a:t>Canadian Public Health Association, 2012 (focus group participants)</a:t>
            </a:r>
            <a:endParaRPr lang="en-CA" sz="2400" dirty="0"/>
          </a:p>
        </p:txBody>
      </p:sp>
      <p:grpSp>
        <p:nvGrpSpPr>
          <p:cNvPr id="10" name="Group 9"/>
          <p:cNvGrpSpPr/>
          <p:nvPr/>
        </p:nvGrpSpPr>
        <p:grpSpPr>
          <a:xfrm>
            <a:off x="539552" y="260648"/>
            <a:ext cx="7992888" cy="1080120"/>
            <a:chOff x="107504" y="260648"/>
            <a:chExt cx="8208912" cy="1008112"/>
          </a:xfrm>
        </p:grpSpPr>
        <p:sp>
          <p:nvSpPr>
            <p:cNvPr id="4" name="Rectangular Callout 3"/>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5" name="Rounded Rectangular Callout 4"/>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Rectangular Callout 5"/>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3302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Hear </a:t>
            </a:r>
            <a:endParaRPr lang="en-CA" dirty="0"/>
          </a:p>
        </p:txBody>
      </p:sp>
      <p:sp>
        <p:nvSpPr>
          <p:cNvPr id="3" name="Content Placeholder 2"/>
          <p:cNvSpPr>
            <a:spLocks noGrp="1"/>
          </p:cNvSpPr>
          <p:nvPr>
            <p:ph idx="1"/>
          </p:nvPr>
        </p:nvSpPr>
        <p:spPr/>
        <p:txBody>
          <a:bodyPr/>
          <a:lstStyle/>
          <a:p>
            <a:r>
              <a:rPr lang="en-CA" dirty="0" smtClean="0"/>
              <a:t>What do people hear within a safe space? </a:t>
            </a:r>
          </a:p>
          <a:p>
            <a:r>
              <a:rPr lang="en-CA" dirty="0" smtClean="0"/>
              <a:t>Is the language used within your workplace inclusive and respectful? </a:t>
            </a:r>
          </a:p>
          <a:p>
            <a:r>
              <a:rPr lang="en-CA" dirty="0" smtClean="0"/>
              <a:t>Is there space for private conversations?</a:t>
            </a:r>
          </a:p>
          <a:p>
            <a:r>
              <a:rPr lang="en-CA" dirty="0" smtClean="0"/>
              <a:t>What changes could be made?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854" y="4415185"/>
            <a:ext cx="2863610" cy="2254175"/>
          </a:xfrm>
          <a:prstGeom prst="rect">
            <a:avLst/>
          </a:prstGeom>
        </p:spPr>
      </p:pic>
    </p:spTree>
    <p:extLst>
      <p:ext uri="{BB962C8B-B14F-4D97-AF65-F5344CB8AC3E}">
        <p14:creationId xmlns:p14="http://schemas.microsoft.com/office/powerpoint/2010/main" val="325393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CA" dirty="0" smtClean="0"/>
              <a:t>"Doctors don’t always explain the tests they are doing—this makes us uncomfortable."</a:t>
            </a:r>
          </a:p>
          <a:p>
            <a:pPr algn="ctr"/>
            <a:endParaRPr lang="en-CA" dirty="0" smtClean="0"/>
          </a:p>
          <a:p>
            <a:pPr marL="0" indent="0" algn="ctr">
              <a:buNone/>
            </a:pPr>
            <a:r>
              <a:rPr lang="en-CA" dirty="0" smtClean="0"/>
              <a:t>"My family doctor knows how to open up discussion just by asking “How was your day?" </a:t>
            </a:r>
          </a:p>
          <a:p>
            <a:pPr algn="ctr"/>
            <a:endParaRPr lang="en-CA" dirty="0" smtClean="0"/>
          </a:p>
          <a:p>
            <a:pPr marL="0" indent="0" algn="ctr">
              <a:buNone/>
            </a:pPr>
            <a:r>
              <a:rPr lang="en-CA" dirty="0" smtClean="0"/>
              <a:t>"I like to be talked to with empathy, as if I’m someone that they care about and want to help. Talking in a very clinical way leaves out the social and emotional parts of having HIV or an STI." </a:t>
            </a:r>
          </a:p>
          <a:p>
            <a:endParaRPr lang="en-CA" dirty="0" smtClean="0"/>
          </a:p>
          <a:p>
            <a:pPr marL="0" indent="0">
              <a:buNone/>
            </a:pPr>
            <a:r>
              <a:rPr lang="en-CA" sz="2600" dirty="0" smtClean="0"/>
              <a:t>Canadian Public Health Association, 2012 (focus group participants)</a:t>
            </a:r>
          </a:p>
          <a:p>
            <a:endParaRPr lang="en-CA" dirty="0"/>
          </a:p>
        </p:txBody>
      </p:sp>
      <p:grpSp>
        <p:nvGrpSpPr>
          <p:cNvPr id="4" name="Group 3"/>
          <p:cNvGrpSpPr/>
          <p:nvPr/>
        </p:nvGrpSpPr>
        <p:grpSpPr>
          <a:xfrm>
            <a:off x="539552" y="260648"/>
            <a:ext cx="7992888" cy="1080120"/>
            <a:chOff x="107504" y="260648"/>
            <a:chExt cx="8208912" cy="1008112"/>
          </a:xfrm>
        </p:grpSpPr>
        <p:sp>
          <p:nvSpPr>
            <p:cNvPr id="5" name="Rectangular Callout 4"/>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Rounded Rectangular Callout 5"/>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 name="Rectangular Callout 6"/>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6034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Feel </a:t>
            </a:r>
            <a:endParaRPr lang="en-CA" dirty="0"/>
          </a:p>
        </p:txBody>
      </p:sp>
      <p:sp>
        <p:nvSpPr>
          <p:cNvPr id="3" name="Content Placeholder 2"/>
          <p:cNvSpPr>
            <a:spLocks noGrp="1"/>
          </p:cNvSpPr>
          <p:nvPr>
            <p:ph idx="1"/>
          </p:nvPr>
        </p:nvSpPr>
        <p:spPr>
          <a:xfrm>
            <a:off x="611560" y="1268760"/>
            <a:ext cx="8435280" cy="4525963"/>
          </a:xfrm>
        </p:spPr>
        <p:txBody>
          <a:bodyPr>
            <a:normAutofit/>
          </a:bodyPr>
          <a:lstStyle/>
          <a:p>
            <a:r>
              <a:rPr lang="en-CA" sz="2800" dirty="0" smtClean="0"/>
              <a:t>Are services provided in a way that is considerate of the impacts of stigma? </a:t>
            </a:r>
          </a:p>
          <a:p>
            <a:r>
              <a:rPr lang="en-CA" sz="2800" dirty="0" smtClean="0"/>
              <a:t>Are the unique experiences of individuals honored and recognized? </a:t>
            </a:r>
          </a:p>
          <a:p>
            <a:r>
              <a:rPr lang="en-CA" sz="2800" dirty="0" smtClean="0"/>
              <a:t>How do people feel within your service setting? </a:t>
            </a:r>
          </a:p>
          <a:p>
            <a:r>
              <a:rPr lang="en-CA" sz="2800" dirty="0" smtClean="0"/>
              <a:t>How do you know how your clients are feeling? </a:t>
            </a:r>
          </a:p>
          <a:p>
            <a:r>
              <a:rPr lang="en-CA" sz="2800" dirty="0" smtClean="0"/>
              <a:t>What changes could be made?</a:t>
            </a:r>
          </a:p>
          <a:p>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63" y="4797152"/>
            <a:ext cx="2701096" cy="1800200"/>
          </a:xfrm>
          <a:prstGeom prst="rect">
            <a:avLst/>
          </a:prstGeom>
        </p:spPr>
      </p:pic>
    </p:spTree>
    <p:extLst>
      <p:ext uri="{BB962C8B-B14F-4D97-AF65-F5344CB8AC3E}">
        <p14:creationId xmlns:p14="http://schemas.microsoft.com/office/powerpoint/2010/main" val="100341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44216"/>
            <a:ext cx="8136904" cy="4925144"/>
          </a:xfrm>
        </p:spPr>
        <p:txBody>
          <a:bodyPr>
            <a:normAutofit fontScale="77500" lnSpcReduction="20000"/>
          </a:bodyPr>
          <a:lstStyle/>
          <a:p>
            <a:pPr marL="0" indent="0" algn="ctr">
              <a:buNone/>
            </a:pPr>
            <a:r>
              <a:rPr lang="en-CA" dirty="0" smtClean="0"/>
              <a:t>"Discrimination is systemic against African, Caribbean and Black people, even in blood donation. There are lots of pre-existing stereotypes about Black people, which may make people reluctant to get tested. They feel pre-judged." </a:t>
            </a:r>
          </a:p>
          <a:p>
            <a:pPr marL="0" indent="0" algn="ctr">
              <a:buNone/>
            </a:pPr>
            <a:endParaRPr lang="en-CA" dirty="0" smtClean="0"/>
          </a:p>
          <a:p>
            <a:pPr marL="0" indent="0" algn="ctr">
              <a:buNone/>
            </a:pPr>
            <a:r>
              <a:rPr lang="en-CA" dirty="0" smtClean="0"/>
              <a:t>"People don’t want to go into a health office because they feel they are going to be judged and discriminated against. Don’t want to get tested because they are scared. When I go to the [clinic] to get tested, I feel like people imagine all sorts of weird circumstances about me." </a:t>
            </a:r>
          </a:p>
          <a:p>
            <a:pPr marL="0" indent="0">
              <a:buNone/>
            </a:pPr>
            <a:endParaRPr lang="en-CA" dirty="0" smtClean="0"/>
          </a:p>
          <a:p>
            <a:pPr marL="0" indent="0">
              <a:buNone/>
            </a:pPr>
            <a:r>
              <a:rPr lang="en-CA" sz="2600" dirty="0" smtClean="0"/>
              <a:t>Canadian Public Health Association, 2012 (focus group participants)</a:t>
            </a:r>
          </a:p>
          <a:p>
            <a:pPr marL="0" indent="0">
              <a:buNone/>
            </a:pPr>
            <a:endParaRPr lang="en-CA" dirty="0" smtClean="0"/>
          </a:p>
        </p:txBody>
      </p:sp>
      <p:grpSp>
        <p:nvGrpSpPr>
          <p:cNvPr id="5" name="Group 4"/>
          <p:cNvGrpSpPr/>
          <p:nvPr/>
        </p:nvGrpSpPr>
        <p:grpSpPr>
          <a:xfrm>
            <a:off x="539552" y="260648"/>
            <a:ext cx="7992888" cy="1080120"/>
            <a:chOff x="107504" y="260648"/>
            <a:chExt cx="8208912" cy="1008112"/>
          </a:xfrm>
        </p:grpSpPr>
        <p:sp>
          <p:nvSpPr>
            <p:cNvPr id="6" name="Rectangular Callout 5"/>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Rounded Rectangular Callout 6"/>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ular Callout 7"/>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ounded Rectangular Callout 8"/>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Rectangular Callout 9"/>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70104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 activity</a:t>
            </a:r>
            <a:endParaRPr lang="en-CA" dirty="0"/>
          </a:p>
        </p:txBody>
      </p:sp>
      <p:sp>
        <p:nvSpPr>
          <p:cNvPr id="3" name="Content Placeholder 2"/>
          <p:cNvSpPr>
            <a:spLocks noGrp="1"/>
          </p:cNvSpPr>
          <p:nvPr>
            <p:ph idx="1"/>
          </p:nvPr>
        </p:nvSpPr>
        <p:spPr>
          <a:xfrm>
            <a:off x="457200" y="1268760"/>
            <a:ext cx="8229600" cy="4525963"/>
          </a:xfrm>
        </p:spPr>
        <p:txBody>
          <a:bodyPr/>
          <a:lstStyle/>
          <a:p>
            <a:pPr marL="0" indent="0">
              <a:buNone/>
            </a:pPr>
            <a:r>
              <a:rPr lang="en-CA" dirty="0" smtClean="0"/>
              <a:t>Go to page 13 in the workbook. Spend a couple of minutes writing down your responses to the 3 questions.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890461"/>
            <a:ext cx="3912096" cy="2695679"/>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714460" y="5661248"/>
            <a:ext cx="346605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0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Organizational assessment tool for STBBIs and stigma (CPHA, 2017)</a:t>
            </a:r>
            <a:endParaRPr lang="en-CA" dirty="0"/>
          </a:p>
        </p:txBody>
      </p:sp>
      <p:sp>
        <p:nvSpPr>
          <p:cNvPr id="3" name="Content Placeholder 2"/>
          <p:cNvSpPr>
            <a:spLocks noGrp="1"/>
          </p:cNvSpPr>
          <p:nvPr>
            <p:ph idx="1"/>
          </p:nvPr>
        </p:nvSpPr>
        <p:spPr>
          <a:xfrm>
            <a:off x="251520" y="1783357"/>
            <a:ext cx="5976664" cy="4525963"/>
          </a:xfrm>
        </p:spPr>
        <p:txBody>
          <a:bodyPr>
            <a:normAutofit fontScale="92500" lnSpcReduction="10000"/>
          </a:bodyPr>
          <a:lstStyle/>
          <a:p>
            <a:r>
              <a:rPr lang="en-CA" sz="2400" b="1" dirty="0" smtClean="0"/>
              <a:t>Long-term goal: </a:t>
            </a:r>
            <a:r>
              <a:rPr lang="en-CA" sz="2400" dirty="0" smtClean="0"/>
              <a:t>clients can easily access and receive safe and inclusive sexual health, harm reduction or STBBI-related services.</a:t>
            </a:r>
          </a:p>
          <a:p>
            <a:r>
              <a:rPr lang="en-CA" sz="2400" b="1" dirty="0" smtClean="0"/>
              <a:t>What needs to happen for this goal to be reached?</a:t>
            </a:r>
          </a:p>
          <a:p>
            <a:pPr lvl="1"/>
            <a:r>
              <a:rPr lang="en-CA" sz="2400" dirty="0" smtClean="0"/>
              <a:t>supportive organizational policies, procedures, culture and environment;</a:t>
            </a:r>
          </a:p>
          <a:p>
            <a:pPr lvl="1"/>
            <a:r>
              <a:rPr lang="en-CA" sz="2400" dirty="0" smtClean="0"/>
              <a:t>providers have developed the core competencies that are relevant to their professional role; and</a:t>
            </a:r>
          </a:p>
          <a:p>
            <a:pPr lvl="1"/>
            <a:r>
              <a:rPr lang="en-CA" sz="2400" dirty="0" smtClean="0"/>
              <a:t>clients feel comfortable and supported through the whole process of dealing with the organization.</a:t>
            </a:r>
            <a:endParaRPr lang="en-CA"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60848"/>
            <a:ext cx="2682855" cy="342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8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Organizational assessment tool for STBBIs and stigma</a:t>
            </a:r>
            <a:endParaRPr lang="en-CA" dirty="0"/>
          </a:p>
        </p:txBody>
      </p:sp>
      <p:sp>
        <p:nvSpPr>
          <p:cNvPr id="3" name="Content Placeholder 2"/>
          <p:cNvSpPr>
            <a:spLocks noGrp="1"/>
          </p:cNvSpPr>
          <p:nvPr>
            <p:ph idx="1"/>
          </p:nvPr>
        </p:nvSpPr>
        <p:spPr/>
        <p:txBody>
          <a:bodyPr>
            <a:normAutofit/>
          </a:bodyPr>
          <a:lstStyle/>
          <a:p>
            <a:pPr marL="0" indent="0">
              <a:buNone/>
            </a:pPr>
            <a:r>
              <a:rPr lang="en-CA" sz="2400" b="1" dirty="0" smtClean="0"/>
              <a:t>Getting started: </a:t>
            </a:r>
          </a:p>
          <a:p>
            <a:pPr marL="0" indent="0">
              <a:buNone/>
            </a:pPr>
            <a:r>
              <a:rPr lang="en-CA" sz="2400" dirty="0" smtClean="0"/>
              <a:t>1. Identify who should participate in the organizational assessment. </a:t>
            </a:r>
          </a:p>
          <a:p>
            <a:pPr marL="0" indent="0">
              <a:buNone/>
            </a:pPr>
            <a:r>
              <a:rPr lang="en-CA" sz="2400" dirty="0" smtClean="0"/>
              <a:t>2. Identify how this tool fits within larger organizational policies and procedures.</a:t>
            </a:r>
          </a:p>
          <a:p>
            <a:pPr marL="0" indent="0">
              <a:buNone/>
            </a:pPr>
            <a:r>
              <a:rPr lang="en-CA" sz="2400" dirty="0" smtClean="0"/>
              <a:t>3. Ask staff to consider their own attitudes, values and beliefs about substance use and sexuality.</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509120"/>
            <a:ext cx="2892622" cy="2232248"/>
          </a:xfrm>
          <a:prstGeom prst="rect">
            <a:avLst/>
          </a:prstGeom>
        </p:spPr>
      </p:pic>
    </p:spTree>
    <p:extLst>
      <p:ext uri="{BB962C8B-B14F-4D97-AF65-F5344CB8AC3E}">
        <p14:creationId xmlns:p14="http://schemas.microsoft.com/office/powerpoint/2010/main" val="19429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Organizational assessment tool for STBBIs and stigma</a:t>
            </a:r>
            <a:endParaRPr lang="en-CA" dirty="0"/>
          </a:p>
        </p:txBody>
      </p:sp>
      <p:sp>
        <p:nvSpPr>
          <p:cNvPr id="3" name="Content Placeholder 2"/>
          <p:cNvSpPr>
            <a:spLocks noGrp="1"/>
          </p:cNvSpPr>
          <p:nvPr>
            <p:ph idx="1"/>
          </p:nvPr>
        </p:nvSpPr>
        <p:spPr>
          <a:xfrm>
            <a:off x="467544" y="1640148"/>
            <a:ext cx="8208912" cy="3849291"/>
          </a:xfrm>
        </p:spPr>
        <p:txBody>
          <a:bodyPr>
            <a:normAutofit fontScale="70000" lnSpcReduction="20000"/>
          </a:bodyPr>
          <a:lstStyle/>
          <a:p>
            <a:pPr marL="0" indent="0">
              <a:buNone/>
            </a:pPr>
            <a:r>
              <a:rPr lang="en-CA" dirty="0" smtClean="0"/>
              <a:t>To complete the assessment process, staff and volunteers should: </a:t>
            </a:r>
          </a:p>
          <a:p>
            <a:endParaRPr lang="en-CA" dirty="0" smtClean="0"/>
          </a:p>
          <a:p>
            <a:pPr marL="0" indent="0">
              <a:buNone/>
            </a:pPr>
            <a:r>
              <a:rPr lang="en-CA" dirty="0" smtClean="0"/>
              <a:t>1. Complete the assessment individually and note their responses to each question. </a:t>
            </a:r>
          </a:p>
          <a:p>
            <a:endParaRPr lang="en-CA" dirty="0" smtClean="0"/>
          </a:p>
          <a:p>
            <a:pPr marL="0" indent="0">
              <a:buNone/>
            </a:pPr>
            <a:r>
              <a:rPr lang="en-CA" dirty="0" smtClean="0"/>
              <a:t>2. Meet to discuss their responses to the questions as well as their reflections on the process. </a:t>
            </a:r>
          </a:p>
          <a:p>
            <a:endParaRPr lang="en-CA" dirty="0" smtClean="0"/>
          </a:p>
          <a:p>
            <a:pPr marL="0" indent="0">
              <a:buNone/>
            </a:pPr>
            <a:r>
              <a:rPr lang="en-CA" dirty="0" smtClean="0"/>
              <a:t>3. As a group, choose a rating for the organization on each of the criteria. </a:t>
            </a:r>
          </a:p>
          <a:p>
            <a:endParaRPr lang="en-CA" dirty="0" smtClean="0"/>
          </a:p>
          <a:p>
            <a:pPr marL="0" indent="0">
              <a:buNone/>
            </a:pPr>
            <a:r>
              <a:rPr lang="en-CA" dirty="0" smtClean="0"/>
              <a:t>4. As a group, identify priority areas for action.</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437112"/>
            <a:ext cx="2592288" cy="2241846"/>
          </a:xfrm>
          <a:prstGeom prst="rect">
            <a:avLst/>
          </a:prstGeom>
        </p:spPr>
      </p:pic>
    </p:spTree>
    <p:extLst>
      <p:ext uri="{BB962C8B-B14F-4D97-AF65-F5344CB8AC3E}">
        <p14:creationId xmlns:p14="http://schemas.microsoft.com/office/powerpoint/2010/main" val="232189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Workshop overview</a:t>
            </a:r>
            <a:endParaRPr lang="en-CA" dirty="0"/>
          </a:p>
        </p:txBody>
      </p:sp>
      <p:sp>
        <p:nvSpPr>
          <p:cNvPr id="3" name="Content Placeholder 2"/>
          <p:cNvSpPr>
            <a:spLocks noGrp="1"/>
          </p:cNvSpPr>
          <p:nvPr>
            <p:ph idx="1"/>
          </p:nvPr>
        </p:nvSpPr>
        <p:spPr>
          <a:xfrm>
            <a:off x="457200" y="1268760"/>
            <a:ext cx="8229600" cy="4525963"/>
          </a:xfrm>
        </p:spPr>
        <p:txBody>
          <a:bodyPr>
            <a:normAutofit fontScale="92500" lnSpcReduction="10000"/>
          </a:bodyPr>
          <a:lstStyle/>
          <a:p>
            <a:pPr marL="0" indent="0">
              <a:buNone/>
            </a:pPr>
            <a:r>
              <a:rPr lang="en-CA" dirty="0" smtClean="0"/>
              <a:t>1. Introduction</a:t>
            </a:r>
          </a:p>
          <a:p>
            <a:endParaRPr lang="en-CA" dirty="0" smtClean="0"/>
          </a:p>
          <a:p>
            <a:pPr marL="0" indent="0">
              <a:buNone/>
            </a:pPr>
            <a:r>
              <a:rPr lang="en-CA" dirty="0" smtClean="0"/>
              <a:t>2. Exploring stigma and factors that contribute to stigma</a:t>
            </a:r>
          </a:p>
          <a:p>
            <a:endParaRPr lang="en-CA" dirty="0" smtClean="0"/>
          </a:p>
          <a:p>
            <a:pPr marL="0" indent="0">
              <a:buNone/>
            </a:pPr>
            <a:r>
              <a:rPr lang="en-CA" dirty="0" smtClean="0"/>
              <a:t>3. Strategies to reduce stigma and create more inclusive and safer services</a:t>
            </a:r>
          </a:p>
          <a:p>
            <a:endParaRPr lang="en-CA" dirty="0" smtClean="0"/>
          </a:p>
          <a:p>
            <a:pPr marL="0" indent="0">
              <a:buNone/>
            </a:pPr>
            <a:r>
              <a:rPr lang="en-CA" dirty="0" smtClean="0"/>
              <a:t>4. Closing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074210" y="5088426"/>
            <a:ext cx="4106302" cy="179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22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Activity: Organizational assessment tool for STBBIs and stigma</a:t>
            </a:r>
            <a:endParaRPr lang="en-CA" dirty="0"/>
          </a:p>
        </p:txBody>
      </p:sp>
      <p:sp>
        <p:nvSpPr>
          <p:cNvPr id="3" name="Content Placeholder 2"/>
          <p:cNvSpPr>
            <a:spLocks noGrp="1"/>
          </p:cNvSpPr>
          <p:nvPr>
            <p:ph idx="1"/>
          </p:nvPr>
        </p:nvSpPr>
        <p:spPr>
          <a:xfrm>
            <a:off x="457199" y="1600200"/>
            <a:ext cx="8399577" cy="4525963"/>
          </a:xfrm>
        </p:spPr>
        <p:txBody>
          <a:bodyPr>
            <a:noAutofit/>
          </a:bodyPr>
          <a:lstStyle/>
          <a:p>
            <a:pPr marL="0" indent="0">
              <a:buNone/>
            </a:pPr>
            <a:r>
              <a:rPr lang="en-CA" sz="2400" dirty="0" smtClean="0"/>
              <a:t>Questions from the assessment tool will be read aloud. After you hear the question, use the following rating system to respond:</a:t>
            </a:r>
          </a:p>
          <a:p>
            <a:r>
              <a:rPr lang="en-CA" sz="2400" dirty="0" smtClean="0">
                <a:solidFill>
                  <a:schemeClr val="tx2"/>
                </a:solidFill>
              </a:rPr>
              <a:t>Y - Yes, we have addressed this issue</a:t>
            </a:r>
          </a:p>
          <a:p>
            <a:r>
              <a:rPr lang="en-CA" sz="2400" dirty="0" smtClean="0">
                <a:solidFill>
                  <a:schemeClr val="tx2"/>
                </a:solidFill>
              </a:rPr>
              <a:t>R - We have recognized this issue and are starting to work on it</a:t>
            </a:r>
          </a:p>
          <a:p>
            <a:r>
              <a:rPr lang="en-CA" sz="2400" dirty="0" smtClean="0">
                <a:solidFill>
                  <a:schemeClr val="tx2"/>
                </a:solidFill>
              </a:rPr>
              <a:t>N - No, we have not yet addressed this issue</a:t>
            </a:r>
          </a:p>
          <a:p>
            <a:r>
              <a:rPr lang="en-CA" sz="2400" dirty="0" smtClean="0">
                <a:solidFill>
                  <a:schemeClr val="tx2"/>
                </a:solidFill>
              </a:rPr>
              <a:t>NR - This issue is not relevant to our work</a:t>
            </a:r>
          </a:p>
          <a:p>
            <a:pPr marL="0" indent="0">
              <a:buNone/>
            </a:pPr>
            <a:r>
              <a:rPr lang="en-CA" sz="2400" dirty="0" smtClean="0"/>
              <a:t>You will answer each question privately on an individual paper. Once you have answered, the facilitator will collect your answer. Your answer will remain anonymous. </a:t>
            </a: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036782"/>
            <a:ext cx="2556585" cy="1706400"/>
          </a:xfrm>
          <a:prstGeom prst="rect">
            <a:avLst/>
          </a:prstGeom>
        </p:spPr>
      </p:pic>
    </p:spTree>
    <p:extLst>
      <p:ext uri="{BB962C8B-B14F-4D97-AF65-F5344CB8AC3E}">
        <p14:creationId xmlns:p14="http://schemas.microsoft.com/office/powerpoint/2010/main" val="3615782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pPr marL="0" indent="0" algn="ctr">
              <a:buNone/>
            </a:pPr>
            <a:r>
              <a:rPr lang="en-CA" dirty="0" smtClean="0"/>
              <a:t>Does your organization have a complaints mechanism for clients who have experienced discrimination or a violation of their privacy/confidentiality rights?  </a:t>
            </a:r>
          </a:p>
          <a:p>
            <a:pPr algn="ctr"/>
            <a:endParaRPr lang="en-CA" dirty="0" smtClean="0"/>
          </a:p>
          <a:p>
            <a:pPr marL="0" indent="0" algn="ctr">
              <a:buNone/>
            </a:pPr>
            <a:r>
              <a:rPr lang="en-CA" dirty="0" smtClean="0"/>
              <a:t>Consider: are clients made aware of this mechanism?</a:t>
            </a:r>
            <a:endParaRPr lang="en-CA" dirty="0"/>
          </a:p>
        </p:txBody>
      </p:sp>
    </p:spTree>
    <p:extLst>
      <p:ext uri="{BB962C8B-B14F-4D97-AF65-F5344CB8AC3E}">
        <p14:creationId xmlns:p14="http://schemas.microsoft.com/office/powerpoint/2010/main" val="107384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2</a:t>
            </a:r>
            <a:endParaRPr lang="en-CA" dirty="0"/>
          </a:p>
        </p:txBody>
      </p:sp>
      <p:sp>
        <p:nvSpPr>
          <p:cNvPr id="3" name="Content Placeholder 2"/>
          <p:cNvSpPr>
            <a:spLocks noGrp="1"/>
          </p:cNvSpPr>
          <p:nvPr>
            <p:ph idx="1"/>
          </p:nvPr>
        </p:nvSpPr>
        <p:spPr/>
        <p:txBody>
          <a:bodyPr/>
          <a:lstStyle/>
          <a:p>
            <a:pPr marL="0" indent="0" algn="ctr">
              <a:buNone/>
            </a:pPr>
            <a:endParaRPr lang="en-CA" dirty="0"/>
          </a:p>
          <a:p>
            <a:pPr marL="0" indent="0" algn="ctr">
              <a:buNone/>
            </a:pPr>
            <a:r>
              <a:rPr lang="en-CA" dirty="0" smtClean="0"/>
              <a:t>Does your leadership reinforce the organization’s commitment and implementation of these policies (via staff meetings, communications materials, day-to-day interactions)?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33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3</a:t>
            </a:r>
            <a:endParaRPr lang="en-CA" dirty="0"/>
          </a:p>
        </p:txBody>
      </p:sp>
      <p:sp>
        <p:nvSpPr>
          <p:cNvPr id="3" name="Content Placeholder 2"/>
          <p:cNvSpPr>
            <a:spLocks noGrp="1"/>
          </p:cNvSpPr>
          <p:nvPr>
            <p:ph idx="1"/>
          </p:nvPr>
        </p:nvSpPr>
        <p:spPr>
          <a:xfrm>
            <a:off x="518864" y="1999381"/>
            <a:ext cx="8229600" cy="4525963"/>
          </a:xfrm>
        </p:spPr>
        <p:txBody>
          <a:bodyPr/>
          <a:lstStyle/>
          <a:p>
            <a:pPr marL="0" indent="0" algn="ctr">
              <a:buNone/>
            </a:pPr>
            <a:r>
              <a:rPr lang="en-CA" dirty="0" smtClean="0"/>
              <a:t>Do clinical staff receive training on the factors that make individuals more vulnerable to STBBIs (including individual, community and systemic factors )? </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702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4</a:t>
            </a:r>
            <a:endParaRPr lang="en-CA" dirty="0"/>
          </a:p>
        </p:txBody>
      </p:sp>
      <p:sp>
        <p:nvSpPr>
          <p:cNvPr id="3" name="Content Placeholder 2"/>
          <p:cNvSpPr>
            <a:spLocks noGrp="1"/>
          </p:cNvSpPr>
          <p:nvPr>
            <p:ph idx="1"/>
          </p:nvPr>
        </p:nvSpPr>
        <p:spPr>
          <a:xfrm>
            <a:off x="457200" y="1855365"/>
            <a:ext cx="8229600" cy="4525963"/>
          </a:xfrm>
        </p:spPr>
        <p:txBody>
          <a:bodyPr/>
          <a:lstStyle/>
          <a:p>
            <a:pPr marL="0" indent="0" algn="ctr">
              <a:buNone/>
            </a:pPr>
            <a:r>
              <a:rPr lang="en-CA" dirty="0" smtClean="0"/>
              <a:t>Do all staff and volunteers (clinical and non-clinical) receive training to support safe and respectful service provision (e.g., training on language, communications, cultural safety, stigma reduction, inclusivity, etc.)?</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49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5</a:t>
            </a:r>
            <a:endParaRPr lang="en-CA" dirty="0"/>
          </a:p>
        </p:txBody>
      </p:sp>
      <p:sp>
        <p:nvSpPr>
          <p:cNvPr id="3" name="Content Placeholder 2"/>
          <p:cNvSpPr>
            <a:spLocks noGrp="1"/>
          </p:cNvSpPr>
          <p:nvPr>
            <p:ph idx="1"/>
          </p:nvPr>
        </p:nvSpPr>
        <p:spPr>
          <a:xfrm>
            <a:off x="590872" y="1855365"/>
            <a:ext cx="8229600" cy="4525963"/>
          </a:xfrm>
        </p:spPr>
        <p:txBody>
          <a:bodyPr/>
          <a:lstStyle/>
          <a:p>
            <a:pPr marL="0" indent="0" algn="ctr">
              <a:buNone/>
            </a:pPr>
            <a:r>
              <a:rPr lang="en-CA" dirty="0" smtClean="0"/>
              <a:t>Has your organization developed relationships with other organizations in the community that offer specialized services (both clinical and non-clinical) and/or deal with issues frequently faced by traditionally marginalized communities?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61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6</a:t>
            </a:r>
            <a:endParaRPr lang="en-CA" dirty="0"/>
          </a:p>
        </p:txBody>
      </p:sp>
      <p:sp>
        <p:nvSpPr>
          <p:cNvPr id="3" name="Content Placeholder 2"/>
          <p:cNvSpPr>
            <a:spLocks noGrp="1"/>
          </p:cNvSpPr>
          <p:nvPr>
            <p:ph idx="1"/>
          </p:nvPr>
        </p:nvSpPr>
        <p:spPr>
          <a:xfrm>
            <a:off x="457200" y="1927373"/>
            <a:ext cx="8229600" cy="4525963"/>
          </a:xfrm>
        </p:spPr>
        <p:txBody>
          <a:bodyPr/>
          <a:lstStyle/>
          <a:p>
            <a:pPr marL="0" indent="0" algn="ctr">
              <a:buNone/>
            </a:pPr>
            <a:r>
              <a:rPr lang="en-CA" dirty="0" smtClean="0"/>
              <a:t>Do the images and language used in your organization’s communications (e.g., ads, posters, pamphlets, websites) include positive images of the population groups you serve?</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7</a:t>
            </a:r>
            <a:endParaRPr lang="en-CA" dirty="0"/>
          </a:p>
        </p:txBody>
      </p:sp>
      <p:sp>
        <p:nvSpPr>
          <p:cNvPr id="3" name="Content Placeholder 2"/>
          <p:cNvSpPr>
            <a:spLocks noGrp="1"/>
          </p:cNvSpPr>
          <p:nvPr>
            <p:ph idx="1"/>
          </p:nvPr>
        </p:nvSpPr>
        <p:spPr>
          <a:xfrm>
            <a:off x="518864" y="2143397"/>
            <a:ext cx="8229600" cy="4525963"/>
          </a:xfrm>
        </p:spPr>
        <p:txBody>
          <a:bodyPr/>
          <a:lstStyle/>
          <a:p>
            <a:pPr marL="0" indent="0" algn="ctr">
              <a:buNone/>
            </a:pPr>
            <a:r>
              <a:rPr lang="en-CA" dirty="0" smtClean="0"/>
              <a:t>Does your organization provide other assistance to address accessibility issues (e.g., childcare services, assistance with transportation)?</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19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8</a:t>
            </a:r>
            <a:endParaRPr lang="en-CA" dirty="0"/>
          </a:p>
        </p:txBody>
      </p:sp>
      <p:sp>
        <p:nvSpPr>
          <p:cNvPr id="3" name="Content Placeholder 2"/>
          <p:cNvSpPr>
            <a:spLocks noGrp="1"/>
          </p:cNvSpPr>
          <p:nvPr>
            <p:ph idx="1"/>
          </p:nvPr>
        </p:nvSpPr>
        <p:spPr/>
        <p:txBody>
          <a:bodyPr/>
          <a:lstStyle/>
          <a:p>
            <a:pPr marL="0" indent="0" algn="ctr">
              <a:buNone/>
            </a:pPr>
            <a:r>
              <a:rPr lang="en-CA" dirty="0" smtClean="0"/>
              <a:t>Is your organization’s public space (reception area, waiting rooms) welcoming of people from different population groups? For example, do posters, pamphlets, artwork, brochures, magazines, etc. depict different types of relationships, sexual orientations, ethno-cultural groups in a positive way?</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80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9</a:t>
            </a:r>
            <a:endParaRPr lang="en-CA" dirty="0"/>
          </a:p>
        </p:txBody>
      </p:sp>
      <p:sp>
        <p:nvSpPr>
          <p:cNvPr id="3" name="Content Placeholder 2"/>
          <p:cNvSpPr>
            <a:spLocks noGrp="1"/>
          </p:cNvSpPr>
          <p:nvPr>
            <p:ph idx="1"/>
          </p:nvPr>
        </p:nvSpPr>
        <p:spPr>
          <a:xfrm>
            <a:off x="457200" y="2359421"/>
            <a:ext cx="8229600" cy="4525963"/>
          </a:xfrm>
        </p:spPr>
        <p:txBody>
          <a:bodyPr/>
          <a:lstStyle/>
          <a:p>
            <a:pPr marL="0" indent="0" algn="ctr">
              <a:buNone/>
            </a:pPr>
            <a:r>
              <a:rPr lang="en-CA" dirty="0" smtClean="0"/>
              <a:t>Do the intake forms use language that is clear and inclusive (e.g., using gender-neutral terminology)?</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79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CA" dirty="0" smtClean="0"/>
              <a:t>Learning objectives</a:t>
            </a:r>
            <a:endParaRPr lang="en-CA" dirty="0"/>
          </a:p>
        </p:txBody>
      </p:sp>
      <p:sp>
        <p:nvSpPr>
          <p:cNvPr id="4" name="Content Placeholder 3"/>
          <p:cNvSpPr>
            <a:spLocks noGrp="1"/>
          </p:cNvSpPr>
          <p:nvPr>
            <p:ph idx="1"/>
          </p:nvPr>
        </p:nvSpPr>
        <p:spPr>
          <a:xfrm>
            <a:off x="467544" y="1999381"/>
            <a:ext cx="8229600" cy="4525963"/>
          </a:xfrm>
        </p:spPr>
        <p:txBody>
          <a:bodyPr>
            <a:normAutofit fontScale="85000" lnSpcReduction="10000"/>
          </a:bodyPr>
          <a:lstStyle/>
          <a:p>
            <a:r>
              <a:rPr lang="en-CA" sz="3100" dirty="0" smtClean="0"/>
              <a:t>Increase knowledge of the various forms of stigma and the many factors that may contribute to STBBI-related stigma, including personal values and beliefs as well as organizational policies and practices. </a:t>
            </a:r>
          </a:p>
          <a:p>
            <a:endParaRPr lang="en-CA" sz="3100" dirty="0" smtClean="0"/>
          </a:p>
          <a:p>
            <a:r>
              <a:rPr lang="en-CA" sz="3100" dirty="0" smtClean="0"/>
              <a:t>Increase ability to identify organizational strengths and challenges in addressing stigma.</a:t>
            </a:r>
          </a:p>
          <a:p>
            <a:endParaRPr lang="en-CA" sz="3100" dirty="0" smtClean="0"/>
          </a:p>
          <a:p>
            <a:r>
              <a:rPr lang="en-CA" sz="3100" dirty="0" smtClean="0"/>
              <a:t>Enhance skills in developing strategies to reduce stigma on an organizational level and to create safer and more supportive environments for clients. </a:t>
            </a:r>
          </a:p>
          <a:p>
            <a:endParaRPr lang="en-CA" dirty="0" smtClean="0"/>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86626"/>
            <a:ext cx="1556792" cy="1556792"/>
          </a:xfrm>
          <a:prstGeom prst="rect">
            <a:avLst/>
          </a:prstGeom>
        </p:spPr>
      </p:pic>
    </p:spTree>
    <p:extLst>
      <p:ext uri="{BB962C8B-B14F-4D97-AF65-F5344CB8AC3E}">
        <p14:creationId xmlns:p14="http://schemas.microsoft.com/office/powerpoint/2010/main" val="4062120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10 </a:t>
            </a:r>
            <a:endParaRPr lang="en-CA" dirty="0"/>
          </a:p>
        </p:txBody>
      </p:sp>
      <p:sp>
        <p:nvSpPr>
          <p:cNvPr id="3" name="Content Placeholder 2"/>
          <p:cNvSpPr>
            <a:spLocks noGrp="1"/>
          </p:cNvSpPr>
          <p:nvPr>
            <p:ph idx="1"/>
          </p:nvPr>
        </p:nvSpPr>
        <p:spPr>
          <a:xfrm>
            <a:off x="590872" y="2204864"/>
            <a:ext cx="8229600" cy="4525963"/>
          </a:xfrm>
        </p:spPr>
        <p:txBody>
          <a:bodyPr/>
          <a:lstStyle/>
          <a:p>
            <a:pPr marL="0" indent="0" algn="ctr">
              <a:buNone/>
            </a:pPr>
            <a:r>
              <a:rPr lang="en-CA" dirty="0" smtClean="0"/>
              <a:t>Are confidentiality and privacy respected through the intake process (e.g., a safe, private space for completing the intake process)?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1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Activity: Developing a policy statement</a:t>
            </a:r>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454460" cy="316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794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 </a:t>
            </a:r>
            <a:endParaRPr lang="en-CA" dirty="0"/>
          </a:p>
        </p:txBody>
      </p:sp>
      <p:sp>
        <p:nvSpPr>
          <p:cNvPr id="3" name="Content Placeholder 2"/>
          <p:cNvSpPr>
            <a:spLocks noGrp="1"/>
          </p:cNvSpPr>
          <p:nvPr>
            <p:ph idx="1"/>
          </p:nvPr>
        </p:nvSpPr>
        <p:spPr>
          <a:xfrm>
            <a:off x="245095" y="1340768"/>
            <a:ext cx="8719393" cy="4525963"/>
          </a:xfrm>
        </p:spPr>
        <p:txBody>
          <a:bodyPr>
            <a:normAutofit/>
          </a:bodyPr>
          <a:lstStyle/>
          <a:p>
            <a:r>
              <a:rPr lang="en-CA" sz="2600" dirty="0" smtClean="0"/>
              <a:t>Organizations have many and possibly conflicting demands, so it is important to identify clear priorities for action and to identify the resources available so a reasonable plan can be developed.</a:t>
            </a:r>
          </a:p>
          <a:p>
            <a:endParaRPr lang="en-CA" sz="2600" dirty="0" smtClean="0"/>
          </a:p>
          <a:p>
            <a:r>
              <a:rPr lang="en-CA" sz="2600" dirty="0" smtClean="0"/>
              <a:t>Brainstorm a few things that you can do differently to improve service delivery and reduce stigma within your organization. As a group, we will discuss our collective action plans</a:t>
            </a:r>
            <a:r>
              <a:rPr lang="en-CA" sz="2800" dirty="0" smtClean="0"/>
              <a:t>. </a:t>
            </a:r>
          </a:p>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229200"/>
            <a:ext cx="2164159" cy="1441075"/>
          </a:xfrm>
          <a:prstGeom prst="rect">
            <a:avLst/>
          </a:prstGeom>
        </p:spPr>
      </p:pic>
    </p:spTree>
    <p:extLst>
      <p:ext uri="{BB962C8B-B14F-4D97-AF65-F5344CB8AC3E}">
        <p14:creationId xmlns:p14="http://schemas.microsoft.com/office/powerpoint/2010/main" val="177991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 for your participation!</a:t>
            </a:r>
            <a:endParaRPr lang="en-CA" dirty="0"/>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en-CA" sz="2800" dirty="0" smtClean="0"/>
              <a:t>Questions or comments?</a:t>
            </a:r>
          </a:p>
          <a:p>
            <a:pPr marL="0" indent="0" algn="ctr">
              <a:buNone/>
            </a:pPr>
            <a:endParaRPr lang="en-CA" sz="2800" dirty="0" smtClean="0"/>
          </a:p>
          <a:p>
            <a:pPr marL="0" indent="0" algn="ctr">
              <a:buNone/>
            </a:pPr>
            <a:r>
              <a:rPr lang="en-CA" sz="2800" dirty="0" smtClean="0"/>
              <a:t>Please complete the evaluation questionnaire. Your confidential feedback is very important to us. </a:t>
            </a:r>
            <a:endParaRPr lang="en-CA" sz="2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726"/>
          <a:stretch/>
        </p:blipFill>
        <p:spPr bwMode="auto">
          <a:xfrm>
            <a:off x="1043608" y="3712433"/>
            <a:ext cx="3268772"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4221088"/>
            <a:ext cx="3124636" cy="943107"/>
          </a:xfrm>
          <a:prstGeom prst="rect">
            <a:avLst/>
          </a:prstGeom>
        </p:spPr>
      </p:pic>
    </p:spTree>
    <p:extLst>
      <p:ext uri="{BB962C8B-B14F-4D97-AF65-F5344CB8AC3E}">
        <p14:creationId xmlns:p14="http://schemas.microsoft.com/office/powerpoint/2010/main" val="26994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Learners' rights</a:t>
            </a:r>
            <a:endParaRPr lang="en-CA" dirty="0"/>
          </a:p>
        </p:txBody>
      </p:sp>
      <p:sp>
        <p:nvSpPr>
          <p:cNvPr id="3" name="Content Placeholder 2"/>
          <p:cNvSpPr>
            <a:spLocks noGrp="1"/>
          </p:cNvSpPr>
          <p:nvPr>
            <p:ph idx="1"/>
          </p:nvPr>
        </p:nvSpPr>
        <p:spPr/>
        <p:txBody>
          <a:bodyPr/>
          <a:lstStyle/>
          <a:p>
            <a:r>
              <a:rPr lang="en-CA" sz="4400" dirty="0" smtClean="0"/>
              <a:t>Participate</a:t>
            </a:r>
          </a:p>
          <a:p>
            <a:r>
              <a:rPr lang="en-CA" sz="4400" dirty="0" smtClean="0"/>
              <a:t>Pass</a:t>
            </a:r>
          </a:p>
          <a:p>
            <a:r>
              <a:rPr lang="en-CA" sz="4400" dirty="0" smtClean="0"/>
              <a:t>Privacy </a:t>
            </a:r>
          </a:p>
          <a:p>
            <a:r>
              <a:rPr lang="en-CA" sz="4400" dirty="0" smtClean="0"/>
              <a:t>Respect</a:t>
            </a:r>
          </a:p>
          <a:p>
            <a:r>
              <a:rPr lang="en-CA" sz="4400" dirty="0" smtClean="0"/>
              <a:t>Fun!</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353748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smtClean="0"/>
              <a:t>Key terms </a:t>
            </a:r>
            <a:endParaRPr lang="en-CA" dirty="0"/>
          </a:p>
        </p:txBody>
      </p:sp>
      <p:sp>
        <p:nvSpPr>
          <p:cNvPr id="3" name="Content Placeholder 2"/>
          <p:cNvSpPr>
            <a:spLocks noGrp="1"/>
          </p:cNvSpPr>
          <p:nvPr>
            <p:ph idx="1"/>
          </p:nvPr>
        </p:nvSpPr>
        <p:spPr/>
        <p:txBody>
          <a:bodyPr/>
          <a:lstStyle/>
          <a:p>
            <a:r>
              <a:rPr lang="en-CA" dirty="0" smtClean="0"/>
              <a:t>STBBIs</a:t>
            </a:r>
          </a:p>
          <a:p>
            <a:r>
              <a:rPr lang="en-CA" dirty="0" smtClean="0"/>
              <a:t>Sex-positivity </a:t>
            </a:r>
          </a:p>
          <a:p>
            <a:r>
              <a:rPr lang="en-CA" dirty="0" smtClean="0"/>
              <a:t>Harm reduction</a:t>
            </a:r>
          </a:p>
          <a:p>
            <a:r>
              <a:rPr lang="en-CA" dirty="0" smtClean="0"/>
              <a:t>Trauma- and violence-informed care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303776"/>
            <a:ext cx="6144760" cy="1749552"/>
          </a:xfrm>
          <a:prstGeom prst="rect">
            <a:avLst/>
          </a:prstGeom>
        </p:spPr>
      </p:pic>
    </p:spTree>
    <p:extLst>
      <p:ext uri="{BB962C8B-B14F-4D97-AF65-F5344CB8AC3E}">
        <p14:creationId xmlns:p14="http://schemas.microsoft.com/office/powerpoint/2010/main" val="373514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57200" y="1423317"/>
            <a:ext cx="8229600" cy="4525963"/>
          </a:xfrm>
        </p:spPr>
        <p:txBody>
          <a:bodyPr>
            <a:normAutofit/>
          </a:bodyPr>
          <a:lstStyle/>
          <a:p>
            <a:pPr marL="0" indent="0">
              <a:buNone/>
            </a:pPr>
            <a:r>
              <a:rPr lang="en-CA" sz="2600" dirty="0" smtClean="0"/>
              <a:t>“In trauma-informed services, safety and empowerment for the service user are central, and are embedded in policies, practices, and staff relational approaches. Service providers cultivate safety in every interaction and avoid confrontational approaches. Trauma-informed approaches are similar to harm-reduction-oriented approaches, in that they both focus on safety and engagement.”</a:t>
            </a:r>
          </a:p>
          <a:p>
            <a:pPr marL="0" indent="0">
              <a:buNone/>
            </a:pPr>
            <a:endParaRPr lang="en-CA" sz="1900" dirty="0" smtClean="0"/>
          </a:p>
          <a:p>
            <a:pPr marL="0" indent="0">
              <a:buNone/>
            </a:pPr>
            <a:r>
              <a:rPr lang="en-CA" sz="1900" dirty="0" smtClean="0"/>
              <a:t>Reference: Trauma-informed practice guide, BC Provincial Mental Health and Substance Use Planning Council, 2013, available at</a:t>
            </a:r>
          </a:p>
          <a:p>
            <a:pPr marL="0" indent="0">
              <a:buNone/>
            </a:pPr>
            <a:r>
              <a:rPr lang="en-CA" sz="1900" dirty="0" smtClean="0">
                <a:hlinkClick r:id="rId2"/>
              </a:rPr>
              <a:t>http://bccewh.bc.ca/wp-content/uploads/2012/05/2013_TIP-Guide.pdf</a:t>
            </a:r>
            <a:r>
              <a:rPr lang="en-CA" sz="1900" dirty="0" smtClean="0"/>
              <a:t> </a:t>
            </a:r>
            <a:endParaRPr lang="en-CA" sz="19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364088" y="5537502"/>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0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67544" y="1649709"/>
            <a:ext cx="5815214" cy="3795515"/>
          </a:xfrm>
        </p:spPr>
        <p:txBody>
          <a:bodyPr>
            <a:normAutofit/>
          </a:bodyPr>
          <a:lstStyle/>
          <a:p>
            <a:pPr marL="0" indent="0">
              <a:buNone/>
            </a:pPr>
            <a:r>
              <a:rPr lang="en-CA" sz="2600" dirty="0" smtClean="0"/>
              <a:t>“A key aspect of trauma-informed services is to create an environment where service users do not experience further traumatization or re-traumatization (events that reflect earlier experiences of powerlessness and loss of control) and where they can make decisions about their treatment needs at a pace that feels safe to them.”</a:t>
            </a:r>
          </a:p>
          <a:p>
            <a:pPr marL="0" indent="0">
              <a:buNone/>
            </a:pP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smtClean="0"/>
              <a:t>Reference: Trauma-informed practice guide, BC Provincial Mental Health and Substance Use Planning Council, 2013, available at</a:t>
            </a:r>
          </a:p>
          <a:p>
            <a:r>
              <a:rPr lang="en-CA" dirty="0" smtClean="0">
                <a:hlinkClick r:id="rId3"/>
              </a:rPr>
              <a:t>http://bccewh.bc.ca/wp-content/uploads/2012/05/2013_TIP-Guide.pdf</a:t>
            </a:r>
            <a:r>
              <a:rPr lang="en-CA" dirty="0" smtClean="0"/>
              <a:t> </a:t>
            </a:r>
          </a:p>
          <a:p>
            <a:endParaRPr lang="en-CA" dirty="0"/>
          </a:p>
        </p:txBody>
      </p:sp>
    </p:spTree>
    <p:extLst>
      <p:ext uri="{BB962C8B-B14F-4D97-AF65-F5344CB8AC3E}">
        <p14:creationId xmlns:p14="http://schemas.microsoft.com/office/powerpoint/2010/main" val="350358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trauma- and violence-informed care (TVIC)?</a:t>
            </a:r>
            <a:endParaRPr lang="en-CA" dirty="0"/>
          </a:p>
        </p:txBody>
      </p:sp>
      <p:sp>
        <p:nvSpPr>
          <p:cNvPr id="3" name="Content Placeholder 2"/>
          <p:cNvSpPr>
            <a:spLocks noGrp="1"/>
          </p:cNvSpPr>
          <p:nvPr>
            <p:ph idx="1"/>
          </p:nvPr>
        </p:nvSpPr>
        <p:spPr>
          <a:xfrm>
            <a:off x="467544" y="1700808"/>
            <a:ext cx="8229600" cy="4709120"/>
          </a:xfrm>
        </p:spPr>
        <p:txBody>
          <a:bodyPr>
            <a:normAutofit fontScale="40000" lnSpcReduction="20000"/>
          </a:bodyPr>
          <a:lstStyle/>
          <a:p>
            <a:pPr marL="0" indent="0">
              <a:buNone/>
            </a:pPr>
            <a:r>
              <a:rPr lang="en-CA" sz="5000" dirty="0" smtClean="0"/>
              <a:t>TVIC expands on the concept of TIC to acknowledge the broader social and structural conditions that impact people’s health, including institutional policies and practices. Talking about sexuality and substance use within service settings can be difficult; using a TVIC approach helps ensure that the broader structural and social conditions are acknowledged and that organizational policies and practices as well as provider practices do not contribute to re-traumatization. </a:t>
            </a:r>
          </a:p>
          <a:p>
            <a:endParaRPr lang="en-CA" sz="5000" dirty="0" smtClean="0"/>
          </a:p>
          <a:p>
            <a:pPr marL="0" indent="0">
              <a:buNone/>
            </a:pPr>
            <a:r>
              <a:rPr lang="en-CA" sz="5000" dirty="0" smtClean="0"/>
              <a:t>Example TVIC strategies: </a:t>
            </a:r>
          </a:p>
          <a:p>
            <a:r>
              <a:rPr lang="en-CA" sz="5000" dirty="0" smtClean="0"/>
              <a:t>acknowledging the effects of historical and structural conditions;</a:t>
            </a:r>
          </a:p>
          <a:p>
            <a:r>
              <a:rPr lang="en-CA" sz="5000" dirty="0" smtClean="0"/>
              <a:t>seeking client input about safe and inclusive strategies;</a:t>
            </a:r>
          </a:p>
          <a:p>
            <a:r>
              <a:rPr lang="en-CA" sz="5000" dirty="0" smtClean="0"/>
              <a:t>encouraging client empowerment in relation to treatment options and adoption of  harm reduction strategies; and</a:t>
            </a:r>
          </a:p>
          <a:p>
            <a:r>
              <a:rPr lang="en-CA" sz="5000" dirty="0" smtClean="0"/>
              <a:t>implementing policies and processes that allow for flexibility and encourage shared decision-making.</a:t>
            </a:r>
          </a:p>
          <a:p>
            <a:pPr marL="0" indent="0">
              <a:buNone/>
            </a:pPr>
            <a:endParaRPr lang="en-CA" sz="2900" dirty="0" smtClean="0"/>
          </a:p>
          <a:p>
            <a:pPr marL="0" indent="0">
              <a:buNone/>
            </a:pPr>
            <a:r>
              <a:rPr lang="en-CA" sz="2900" dirty="0" smtClean="0"/>
              <a:t>Reference: </a:t>
            </a:r>
            <a:r>
              <a:rPr lang="en-CA" sz="2900" dirty="0" err="1" smtClean="0"/>
              <a:t>Varcoe</a:t>
            </a:r>
            <a:r>
              <a:rPr lang="en-CA" sz="2900" dirty="0" smtClean="0"/>
              <a:t> CM, </a:t>
            </a:r>
            <a:r>
              <a:rPr lang="en-CA" sz="2900" dirty="0" err="1" smtClean="0"/>
              <a:t>Wathen</a:t>
            </a:r>
            <a:r>
              <a:rPr lang="en-CA" sz="2900" dirty="0" smtClean="0"/>
              <a:t>, CN, Ford-</a:t>
            </a:r>
            <a:r>
              <a:rPr lang="en-CA" sz="2900" dirty="0" err="1" smtClean="0"/>
              <a:t>Gilboe</a:t>
            </a:r>
            <a:r>
              <a:rPr lang="en-CA" sz="2900" dirty="0" smtClean="0"/>
              <a:t>, M, </a:t>
            </a:r>
            <a:r>
              <a:rPr lang="en-CA" sz="2900" dirty="0" err="1" smtClean="0"/>
              <a:t>Smye</a:t>
            </a:r>
            <a:r>
              <a:rPr lang="en-CA" sz="2900" dirty="0" smtClean="0"/>
              <a:t>, V, Browne, A. VEGA briefing note on trauma- and violence-informed care. VEGA Project and </a:t>
            </a:r>
            <a:r>
              <a:rPr lang="en-CA" sz="2900" dirty="0" err="1" smtClean="0"/>
              <a:t>PreVAiL</a:t>
            </a:r>
            <a:r>
              <a:rPr lang="en-CA" sz="2900" dirty="0" smtClean="0"/>
              <a:t> Research Network. 2016</a:t>
            </a:r>
            <a:endParaRPr lang="en-CA" sz="2900" dirty="0"/>
          </a:p>
        </p:txBody>
      </p:sp>
    </p:spTree>
    <p:extLst>
      <p:ext uri="{BB962C8B-B14F-4D97-AF65-F5344CB8AC3E}">
        <p14:creationId xmlns:p14="http://schemas.microsoft.com/office/powerpoint/2010/main" val="34876592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993&quot;&gt;&lt;/object&gt;&lt;object type=&quot;2&quot; unique_id=&quot;10994&quot;&gt;&lt;object type=&quot;3&quot; unique_id=&quot;10995&quot;&gt;&lt;property id=&quot;20148&quot; value=&quot;5&quot;/&gt;&lt;property id=&quot;20300&quot; value=&quot;Slide 1&quot;/&gt;&lt;property id=&quot;20307&quot; value=&quot;256&quot;/&gt;&lt;/object&gt;&lt;object type=&quot;3&quot; unique_id=&quot;10996&quot;&gt;&lt;property id=&quot;20148&quot; value=&quot;5&quot;/&gt;&lt;property id=&quot;20300&quot; value=&quot;Slide 2&quot;/&gt;&lt;property id=&quot;20307&quot; value=&quot;258&quot;/&gt;&lt;/object&gt;&lt;object type=&quot;3&quot; unique_id=&quot;10997&quot;&gt;&lt;property id=&quot;20148&quot; value=&quot;5&quot;/&gt;&lt;property id=&quot;20300&quot; value=&quot;Slide 3 - &amp;quot;Workshop overview&amp;quot;&quot;/&gt;&lt;property id=&quot;20307&quot; value=&quot;257&quot;/&gt;&lt;/object&gt;&lt;object type=&quot;3&quot; unique_id=&quot;10998&quot;&gt;&lt;property id=&quot;20148&quot; value=&quot;5&quot;/&gt;&lt;property id=&quot;20300&quot; value=&quot;Slide 4 - &amp;quot;Learning objectives&amp;quot;&quot;/&gt;&lt;property id=&quot;20307&quot; value=&quot;259&quot;/&gt;&lt;/object&gt;&lt;object type=&quot;3&quot; unique_id=&quot;10999&quot;&gt;&lt;property id=&quot;20148&quot; value=&quot;5&quot;/&gt;&lt;property id=&quot;20300&quot; value=&quot;Slide 5 - &amp;quot; Learners' rights&amp;quot;&quot;/&gt;&lt;property id=&quot;20307&quot; value=&quot;261&quot;/&gt;&lt;/object&gt;&lt;object type=&quot;3&quot; unique_id=&quot;11000&quot;&gt;&lt;property id=&quot;20148&quot; value=&quot;5&quot;/&gt;&lt;property id=&quot;20300&quot; value=&quot;Slide 6 - &amp;quot;Key terms &amp;quot;&quot;/&gt;&lt;property id=&quot;20307&quot; value=&quot;262&quot;/&gt;&lt;/object&gt;&lt;object type=&quot;3&quot; unique_id=&quot;11001&quot;&gt;&lt;property id=&quot;20148&quot; value=&quot;5&quot;/&gt;&lt;property id=&quot;20300&quot; value=&quot;Slide 7 - &amp;quot;What is trauma-informed care?&amp;quot;&quot;/&gt;&lt;property id=&quot;20307&quot; value=&quot;263&quot;/&gt;&lt;/object&gt;&lt;object type=&quot;3&quot; unique_id=&quot;11002&quot;&gt;&lt;property id=&quot;20148&quot; value=&quot;5&quot;/&gt;&lt;property id=&quot;20300&quot; value=&quot;Slide 8 - &amp;quot;What is trauma-informed care?&amp;quot;&quot;/&gt;&lt;property id=&quot;20307&quot; value=&quot;264&quot;/&gt;&lt;/object&gt;&lt;object type=&quot;3&quot; unique_id=&quot;11003&quot;&gt;&lt;property id=&quot;20148&quot; value=&quot;5&quot;/&gt;&lt;property id=&quot;20300&quot; value=&quot;Slide 9 - &amp;quot;What is trauma- and violence-informed care (TVIC)?&amp;quot;&quot;/&gt;&lt;property id=&quot;20307&quot; value=&quot;265&quot;/&gt;&lt;/object&gt;&lt;object type=&quot;3&quot; unique_id=&quot;11004&quot;&gt;&lt;property id=&quot;20148&quot; value=&quot;5&quot;/&gt;&lt;property id=&quot;20300&quot; value=&quot;Slide 10 - &amp;quot;Drawing activity&amp;quot;&quot;/&gt;&lt;property id=&quot;20307&quot; value=&quot;260&quot;/&gt;&lt;/object&gt;&lt;object type=&quot;3&quot; unique_id=&quot;11005&quot;&gt;&lt;property id=&quot;20148&quot; value=&quot;5&quot;/&gt;&lt;property id=&quot;20300&quot; value=&quot;Slide 11 - &amp;quot;Activity: Health promotion messaging&amp;quot;&quot;/&gt;&lt;property id=&quot;20307&quot; value=&quot;266&quot;/&gt;&lt;/object&gt;&lt;object type=&quot;3&quot; unique_id=&quot;11006&quot;&gt;&lt;property id=&quot;20148&quot; value=&quot;5&quot;/&gt;&lt;property id=&quot;20300&quot; value=&quot;Slide 12 - &amp;quot;Assumptions to avoid&amp;quot;&quot;/&gt;&lt;property id=&quot;20307&quot; value=&quot;268&quot;/&gt;&lt;/object&gt;&lt;object type=&quot;3&quot; unique_id=&quot;11007&quot;&gt;&lt;property id=&quot;20148&quot; value=&quot;5&quot;/&gt;&lt;property id=&quot;20300&quot; value=&quot;Slide 13 - &amp;quot;Stigma&amp;quot;&quot;/&gt;&lt;property id=&quot;20307&quot; value=&quot;269&quot;/&gt;&lt;/object&gt;&lt;object type=&quot;3&quot; unique_id=&quot;11008&quot;&gt;&lt;property id=&quot;20148&quot; value=&quot;5&quot;/&gt;&lt;property id=&quot;20300&quot; value=&quot;Slide 14 - &amp;quot;Stigma defined&amp;quot;&quot;/&gt;&lt;property id=&quot;20307&quot; value=&quot;270&quot;/&gt;&lt;/object&gt;&lt;object type=&quot;3&quot; unique_id=&quot;11009&quot;&gt;&lt;property id=&quot;20148&quot; value=&quot;5&quot;/&gt;&lt;property id=&quot;20300&quot; value=&quot;Slide 15&quot;/&gt;&lt;property id=&quot;20307&quot; value=&quot;271&quot;/&gt;&lt;/object&gt;&lt;object type=&quot;3&quot; unique_id=&quot;11010&quot;&gt;&lt;property id=&quot;20148&quot; value=&quot;5&quot;/&gt;&lt;property id=&quot;20300&quot; value=&quot;Slide 16&quot;/&gt;&lt;property id=&quot;20307&quot; value=&quot;267&quot;/&gt;&lt;/object&gt;&lt;object type=&quot;3&quot; unique_id=&quot;11011&quot;&gt;&lt;property id=&quot;20148&quot; value=&quot;5&quot;/&gt;&lt;property id=&quot;20300&quot; value=&quot;Slide 17&quot;/&gt;&lt;property id=&quot;20307&quot; value=&quot;272&quot;/&gt;&lt;/object&gt;&lt;object type=&quot;3&quot; unique_id=&quot;11012&quot;&gt;&lt;property id=&quot;20148&quot; value=&quot;5&quot;/&gt;&lt;property id=&quot;20300&quot; value=&quot;Slide 18 - &amp;quot;What are the organizational factors that contribute to stigma?&amp;quot;&quot;/&gt;&lt;property id=&quot;20307&quot; value=&quot;273&quot;/&gt;&lt;/object&gt;&lt;object type=&quot;3&quot; unique_id=&quot;11013&quot;&gt;&lt;property id=&quot;20148&quot; value=&quot;5&quot;/&gt;&lt;property id=&quot;20300&quot; value=&quot;Slide 19 - &amp;quot;What can we do?&amp;quot;&quot;/&gt;&lt;property id=&quot;20307&quot; value=&quot;275&quot;/&gt;&lt;/object&gt;&lt;object type=&quot;3&quot; unique_id=&quot;11014&quot;&gt;&lt;property id=&quot;20148&quot; value=&quot;5&quot;/&gt;&lt;property id=&quot;20300&quot; value=&quot;Slide 20 - &amp;quot;See&amp;quot;&quot;/&gt;&lt;property id=&quot;20307&quot; value=&quot;281&quot;/&gt;&lt;/object&gt;&lt;object type=&quot;3&quot; unique_id=&quot;11015&quot;&gt;&lt;property id=&quot;20148&quot; value=&quot;5&quot;/&gt;&lt;property id=&quot;20300&quot; value=&quot;Slide 21&quot;/&gt;&lt;property id=&quot;20307&quot; value=&quot;276&quot;/&gt;&lt;/object&gt;&lt;object type=&quot;3&quot; unique_id=&quot;11016&quot;&gt;&lt;property id=&quot;20148&quot; value=&quot;5&quot;/&gt;&lt;property id=&quot;20300&quot; value=&quot;Slide 22 - &amp;quot;Hear &amp;quot;&quot;/&gt;&lt;property id=&quot;20307&quot; value=&quot;277&quot;/&gt;&lt;/object&gt;&lt;object type=&quot;3&quot; unique_id=&quot;11017&quot;&gt;&lt;property id=&quot;20148&quot; value=&quot;5&quot;/&gt;&lt;property id=&quot;20300&quot; value=&quot;Slide 23&quot;/&gt;&lt;property id=&quot;20307&quot; value=&quot;278&quot;/&gt;&lt;/object&gt;&lt;object type=&quot;3&quot; unique_id=&quot;11018&quot;&gt;&lt;property id=&quot;20148&quot; value=&quot;5&quot;/&gt;&lt;property id=&quot;20300&quot; value=&quot;Slide 24 - &amp;quot;Feel &amp;quot;&quot;/&gt;&lt;property id=&quot;20307&quot; value=&quot;279&quot;/&gt;&lt;/object&gt;&lt;object type=&quot;3&quot; unique_id=&quot;11019&quot;&gt;&lt;property id=&quot;20148&quot; value=&quot;5&quot;/&gt;&lt;property id=&quot;20300&quot; value=&quot;Slide 25&quot;/&gt;&lt;property id=&quot;20307&quot; value=&quot;280&quot;/&gt;&lt;/object&gt;&lt;object type=&quot;3&quot; unique_id=&quot;11020&quot;&gt;&lt;property id=&quot;20148&quot; value=&quot;5&quot;/&gt;&lt;property id=&quot;20300&quot; value=&quot;Slide 26 - &amp;quot;Reflection activity&amp;quot;&quot;/&gt;&lt;property id=&quot;20307&quot; value=&quot;274&quot;/&gt;&lt;/object&gt;&lt;object type=&quot;3&quot; unique_id=&quot;11021&quot;&gt;&lt;property id=&quot;20148&quot; value=&quot;5&quot;/&gt;&lt;property id=&quot;20300&quot; value=&quot;Slide 27 - &amp;quot;Organizational assessment tool for STBBIs and stigma (CPHA, 2017)&amp;quot;&quot;/&gt;&lt;property id=&quot;20307&quot; value=&quot;282&quot;/&gt;&lt;/object&gt;&lt;object type=&quot;3&quot; unique_id=&quot;11022&quot;&gt;&lt;property id=&quot;20148&quot; value=&quot;5&quot;/&gt;&lt;property id=&quot;20300&quot; value=&quot;Slide 28 - &amp;quot;Organizational assessment tool for STBBIs and stigma&amp;quot;&quot;/&gt;&lt;property id=&quot;20307&quot; value=&quot;283&quot;/&gt;&lt;/object&gt;&lt;object type=&quot;3&quot; unique_id=&quot;11023&quot;&gt;&lt;property id=&quot;20148&quot; value=&quot;5&quot;/&gt;&lt;property id=&quot;20300&quot; value=&quot;Slide 29 - &amp;quot;Organizational assessment tool for STBBIs and stigma&amp;quot;&quot;/&gt;&lt;property id=&quot;20307&quot; value=&quot;284&quot;/&gt;&lt;/object&gt;&lt;object type=&quot;3&quot; unique_id=&quot;11024&quot;&gt;&lt;property id=&quot;20148&quot; value=&quot;5&quot;/&gt;&lt;property id=&quot;20300&quot; value=&quot;Slide 30 - &amp;quot;Activity: Organizational assessment tool for STBBIs and stigma&amp;quot;&quot;/&gt;&lt;property id=&quot;20307&quot; value=&quot;285&quot;/&gt;&lt;/object&gt;&lt;object type=&quot;3&quot; unique_id=&quot;11025&quot;&gt;&lt;property id=&quot;20148&quot; value=&quot;5&quot;/&gt;&lt;property id=&quot;20300&quot; value=&quot;Slide 31 - &amp;quot;Question 1&amp;quot;&quot;/&gt;&lt;property id=&quot;20307&quot; value=&quot;286&quot;/&gt;&lt;/object&gt;&lt;object type=&quot;3&quot; unique_id=&quot;11026&quot;&gt;&lt;property id=&quot;20148&quot; value=&quot;5&quot;/&gt;&lt;property id=&quot;20300&quot; value=&quot;Slide 32 - &amp;quot;Question 2&amp;quot;&quot;/&gt;&lt;property id=&quot;20307&quot; value=&quot;287&quot;/&gt;&lt;/object&gt;&lt;object type=&quot;3&quot; unique_id=&quot;11027&quot;&gt;&lt;property id=&quot;20148&quot; value=&quot;5&quot;/&gt;&lt;property id=&quot;20300&quot; value=&quot;Slide 33 - &amp;quot;Question 3&amp;quot;&quot;/&gt;&lt;property id=&quot;20307&quot; value=&quot;288&quot;/&gt;&lt;/object&gt;&lt;object type=&quot;3&quot; unique_id=&quot;11028&quot;&gt;&lt;property id=&quot;20148&quot; value=&quot;5&quot;/&gt;&lt;property id=&quot;20300&quot; value=&quot;Slide 34 - &amp;quot;Question 4&amp;quot;&quot;/&gt;&lt;property id=&quot;20307&quot; value=&quot;289&quot;/&gt;&lt;/object&gt;&lt;object type=&quot;3&quot; unique_id=&quot;11029&quot;&gt;&lt;property id=&quot;20148&quot; value=&quot;5&quot;/&gt;&lt;property id=&quot;20300&quot; value=&quot;Slide 35 - &amp;quot;Question 5&amp;quot;&quot;/&gt;&lt;property id=&quot;20307&quot; value=&quot;290&quot;/&gt;&lt;/object&gt;&lt;object type=&quot;3&quot; unique_id=&quot;11030&quot;&gt;&lt;property id=&quot;20148&quot; value=&quot;5&quot;/&gt;&lt;property id=&quot;20300&quot; value=&quot;Slide 36 - &amp;quot;Question 6&amp;quot;&quot;/&gt;&lt;property id=&quot;20307&quot; value=&quot;291&quot;/&gt;&lt;/object&gt;&lt;object type=&quot;3&quot; unique_id=&quot;11031&quot;&gt;&lt;property id=&quot;20148&quot; value=&quot;5&quot;/&gt;&lt;property id=&quot;20300&quot; value=&quot;Slide 37 - &amp;quot;Question 7&amp;quot;&quot;/&gt;&lt;property id=&quot;20307&quot; value=&quot;292&quot;/&gt;&lt;/object&gt;&lt;object type=&quot;3&quot; unique_id=&quot;11032&quot;&gt;&lt;property id=&quot;20148&quot; value=&quot;5&quot;/&gt;&lt;property id=&quot;20300&quot; value=&quot;Slide 38 - &amp;quot;Question 8&amp;quot;&quot;/&gt;&lt;property id=&quot;20307&quot; value=&quot;293&quot;/&gt;&lt;/object&gt;&lt;object type=&quot;3&quot; unique_id=&quot;11033&quot;&gt;&lt;property id=&quot;20148&quot; value=&quot;5&quot;/&gt;&lt;property id=&quot;20300&quot; value=&quot;Slide 39 - &amp;quot;Question 9&amp;quot;&quot;/&gt;&lt;property id=&quot;20307&quot; value=&quot;294&quot;/&gt;&lt;/object&gt;&lt;object type=&quot;3&quot; unique_id=&quot;11034&quot;&gt;&lt;property id=&quot;20148&quot; value=&quot;5&quot;/&gt;&lt;property id=&quot;20300&quot; value=&quot;Slide 40 - &amp;quot;Question 10 &amp;quot;&quot;/&gt;&lt;property id=&quot;20307&quot; value=&quot;295&quot;/&gt;&lt;/object&gt;&lt;object type=&quot;3&quot; unique_id=&quot;11035&quot;&gt;&lt;property id=&quot;20148&quot; value=&quot;5&quot;/&gt;&lt;property id=&quot;20300&quot; value=&quot;Slide 41 - &amp;quot;Activity: Developing a policy statement&amp;quot;&quot;/&gt;&lt;property id=&quot;20307&quot; value=&quot;296&quot;/&gt;&lt;/object&gt;&lt;object type=&quot;3&quot; unique_id=&quot;11036&quot;&gt;&lt;property id=&quot;20148&quot; value=&quot;5&quot;/&gt;&lt;property id=&quot;20300&quot; value=&quot;Slide 42 - &amp;quot;Next steps &amp;quot;&quot;/&gt;&lt;property id=&quot;20307&quot; value=&quot;297&quot;/&gt;&lt;/object&gt;&lt;object type=&quot;3&quot; unique_id=&quot;11037&quot;&gt;&lt;property id=&quot;20148&quot; value=&quot;5&quot;/&gt;&lt;property id=&quot;20300&quot; value=&quot;Slide 43 - &amp;quot;Thank you for your participation!&amp;quot;&quot;/&gt;&lt;property id=&quot;20307&quot; value=&quot;29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2165</Words>
  <Application>Microsoft Office PowerPoint</Application>
  <PresentationFormat>On-screen Show (4:3)</PresentationFormat>
  <Paragraphs>199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Workshop overview</vt:lpstr>
      <vt:lpstr>Learning objectives</vt:lpstr>
      <vt:lpstr> Learners' rights</vt:lpstr>
      <vt:lpstr>Key terms </vt:lpstr>
      <vt:lpstr>What is trauma-informed care?</vt:lpstr>
      <vt:lpstr>What is trauma-informed care?</vt:lpstr>
      <vt:lpstr>What is trauma- and violence-informed care (TVIC)?</vt:lpstr>
      <vt:lpstr>Drawing activity</vt:lpstr>
      <vt:lpstr>Activity: Health promotion messaging</vt:lpstr>
      <vt:lpstr>Assumptions to avoid</vt:lpstr>
      <vt:lpstr>Stigma</vt:lpstr>
      <vt:lpstr>Stigma defined</vt:lpstr>
      <vt:lpstr>PowerPoint Presentation</vt:lpstr>
      <vt:lpstr>PowerPoint Presentation</vt:lpstr>
      <vt:lpstr>PowerPoint Presentation</vt:lpstr>
      <vt:lpstr>What are the organizational factors that contribute to stigma?</vt:lpstr>
      <vt:lpstr>What can we do?</vt:lpstr>
      <vt:lpstr>See</vt:lpstr>
      <vt:lpstr>PowerPoint Presentation</vt:lpstr>
      <vt:lpstr>Hear </vt:lpstr>
      <vt:lpstr>PowerPoint Presentation</vt:lpstr>
      <vt:lpstr>Feel </vt:lpstr>
      <vt:lpstr>PowerPoint Presentation</vt:lpstr>
      <vt:lpstr>Reflection activity</vt:lpstr>
      <vt:lpstr>Organizational assessment tool for STBBIs and stigma (CPHA, 2017)</vt:lpstr>
      <vt:lpstr>Organizational assessment tool for STBBIs and stigma</vt:lpstr>
      <vt:lpstr>Organizational assessment tool for STBBIs and stigma</vt:lpstr>
      <vt:lpstr>Activity: Organizational assessment tool for STBBIs and stigma</vt:lpstr>
      <vt:lpstr>Question 1</vt:lpstr>
      <vt:lpstr>Question 2</vt:lpstr>
      <vt:lpstr>Question 3</vt:lpstr>
      <vt:lpstr>Question 4</vt:lpstr>
      <vt:lpstr>Question 5</vt:lpstr>
      <vt:lpstr>Question 6</vt:lpstr>
      <vt:lpstr>Question 7</vt:lpstr>
      <vt:lpstr>Question 8</vt:lpstr>
      <vt:lpstr>Question 9</vt:lpstr>
      <vt:lpstr>Question 10 </vt:lpstr>
      <vt:lpstr>Activity: Developing a policy statement</vt:lpstr>
      <vt:lpstr>Next steps </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9</cp:revision>
  <dcterms:created xsi:type="dcterms:W3CDTF">2017-04-26T17:30:58Z</dcterms:created>
  <dcterms:modified xsi:type="dcterms:W3CDTF">2017-07-17T21:02:22Z</dcterms:modified>
</cp:coreProperties>
</file>