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9" r:id="rId4"/>
    <p:sldId id="260" r:id="rId5"/>
    <p:sldId id="288" r:id="rId6"/>
    <p:sldId id="289" r:id="rId7"/>
    <p:sldId id="290" r:id="rId8"/>
    <p:sldId id="291" r:id="rId9"/>
    <p:sldId id="292" r:id="rId10"/>
    <p:sldId id="263" r:id="rId11"/>
    <p:sldId id="268" r:id="rId12"/>
    <p:sldId id="293" r:id="rId13"/>
    <p:sldId id="294" r:id="rId14"/>
    <p:sldId id="295" r:id="rId15"/>
    <p:sldId id="296" r:id="rId16"/>
    <p:sldId id="273" r:id="rId17"/>
    <p:sldId id="275" r:id="rId18"/>
    <p:sldId id="274" r:id="rId19"/>
    <p:sldId id="276" r:id="rId20"/>
    <p:sldId id="277" r:id="rId21"/>
    <p:sldId id="278" r:id="rId22"/>
    <p:sldId id="279" r:id="rId23"/>
    <p:sldId id="280" r:id="rId24"/>
    <p:sldId id="281" r:id="rId25"/>
    <p:sldId id="282" r:id="rId26"/>
    <p:sldId id="283" r:id="rId27"/>
    <p:sldId id="284" r:id="rId28"/>
    <p:sldId id="285" r:id="rId29"/>
    <p:sldId id="299"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82788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03587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77575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7670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07876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B340C2F-611A-482E-8BE7-BA2BD44F2BD0}"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73609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B340C2F-611A-482E-8BE7-BA2BD44F2BD0}" type="datetimeFigureOut">
              <a:rPr lang="en-CA" smtClean="0"/>
              <a:t>20/07/2017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2420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B340C2F-611A-482E-8BE7-BA2BD44F2BD0}" type="datetimeFigureOut">
              <a:rPr lang="en-CA" smtClean="0"/>
              <a:t>20/07/2017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52908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40C2F-611A-482E-8BE7-BA2BD44F2BD0}" type="datetimeFigureOut">
              <a:rPr lang="en-CA" smtClean="0"/>
              <a:t>20/07/2017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47064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40C2F-611A-482E-8BE7-BA2BD44F2BD0}"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80315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40C2F-611A-482E-8BE7-BA2BD44F2BD0}"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82852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0C2F-611A-482E-8BE7-BA2BD44F2BD0}" type="datetimeFigureOut">
              <a:rPr lang="en-CA" smtClean="0"/>
              <a:t>20/07/2017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AF681-0E90-4CCB-9F74-1805DB4EB4BD}" type="slidenum">
              <a:rPr lang="en-CA" smtClean="0"/>
              <a:t>‹#›</a:t>
            </a:fld>
            <a:endParaRPr lang="en-CA"/>
          </a:p>
        </p:txBody>
      </p:sp>
    </p:spTree>
    <p:extLst>
      <p:ext uri="{BB962C8B-B14F-4D97-AF65-F5344CB8AC3E}">
        <p14:creationId xmlns:p14="http://schemas.microsoft.com/office/powerpoint/2010/main" val="388044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pha.ca/sites/default/files/uploads/resources/stbbi/confidentialitystigma_f.pdf"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ccewh.bc.ca/wp-content/uploads/2012/05/2013_TIP-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ccewh.bc.ca/wp-content/uploads/2012/05/2013_TIP-Guide.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rojectvega.ca/wp-content/uploads/2016/10/VEGA-TVIC-Briefing-Note-2016.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093" r="54726"/>
          <a:stretch/>
        </p:blipFill>
        <p:spPr bwMode="auto">
          <a:xfrm>
            <a:off x="1619672" y="5693138"/>
            <a:ext cx="2260660" cy="99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15"/>
          <a:stretch/>
        </p:blipFill>
        <p:spPr bwMode="auto">
          <a:xfrm>
            <a:off x="755576" y="142560"/>
            <a:ext cx="7488832" cy="551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229" y="5838914"/>
            <a:ext cx="2332548" cy="704032"/>
          </a:xfrm>
          <a:prstGeom prst="rect">
            <a:avLst/>
          </a:prstGeom>
        </p:spPr>
      </p:pic>
    </p:spTree>
    <p:extLst>
      <p:ext uri="{BB962C8B-B14F-4D97-AF65-F5344CB8AC3E}">
        <p14:creationId xmlns:p14="http://schemas.microsoft.com/office/powerpoint/2010/main" val="220269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1279"/>
            <a:ext cx="8604448" cy="6640089"/>
          </a:xfrm>
          <a:prstGeom prst="rect">
            <a:avLst/>
          </a:prstGeom>
        </p:spPr>
      </p:pic>
      <p:sp>
        <p:nvSpPr>
          <p:cNvPr id="5" name="TextBox 4"/>
          <p:cNvSpPr txBox="1"/>
          <p:nvPr/>
        </p:nvSpPr>
        <p:spPr>
          <a:xfrm>
            <a:off x="1115616" y="2704811"/>
            <a:ext cx="2664296" cy="1015663"/>
          </a:xfrm>
          <a:prstGeom prst="rect">
            <a:avLst/>
          </a:prstGeom>
          <a:noFill/>
        </p:spPr>
        <p:txBody>
          <a:bodyPr wrap="square" rtlCol="0">
            <a:spAutoFit/>
          </a:bodyPr>
          <a:lstStyle/>
          <a:p>
            <a:r>
              <a:rPr lang="en-CA" sz="6000" dirty="0" err="1"/>
              <a:t>Activité</a:t>
            </a:r>
            <a:endParaRPr lang="en-CA" sz="6000" dirty="0"/>
          </a:p>
        </p:txBody>
      </p:sp>
      <p:sp>
        <p:nvSpPr>
          <p:cNvPr id="6" name="TextBox 5"/>
          <p:cNvSpPr txBox="1"/>
          <p:nvPr/>
        </p:nvSpPr>
        <p:spPr>
          <a:xfrm>
            <a:off x="5436096" y="3068505"/>
            <a:ext cx="2808312" cy="461665"/>
          </a:xfrm>
          <a:prstGeom prst="rect">
            <a:avLst/>
          </a:prstGeom>
          <a:noFill/>
        </p:spPr>
        <p:txBody>
          <a:bodyPr wrap="square" rtlCol="0">
            <a:spAutoFit/>
          </a:bodyPr>
          <a:lstStyle/>
          <a:p>
            <a:r>
              <a:rPr lang="en-CA" sz="2400" dirty="0"/>
              <a:t>Le </a:t>
            </a:r>
            <a:r>
              <a:rPr lang="en-CA" sz="2400" dirty="0" err="1"/>
              <a:t>langage</a:t>
            </a:r>
            <a:r>
              <a:rPr lang="en-CA" sz="2400" dirty="0"/>
              <a:t> du </a:t>
            </a:r>
            <a:r>
              <a:rPr lang="en-CA" sz="2400" dirty="0" err="1"/>
              <a:t>sexe</a:t>
            </a:r>
            <a:endParaRPr lang="en-CA" sz="2400" dirty="0"/>
          </a:p>
        </p:txBody>
      </p:sp>
    </p:spTree>
    <p:extLst>
      <p:ext uri="{BB962C8B-B14F-4D97-AF65-F5344CB8AC3E}">
        <p14:creationId xmlns:p14="http://schemas.microsoft.com/office/powerpoint/2010/main" val="885304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74638"/>
            <a:ext cx="8229600" cy="1143000"/>
          </a:xfrm>
        </p:spPr>
        <p:txBody>
          <a:bodyPr/>
          <a:lstStyle/>
          <a:p>
            <a:r>
              <a:rPr lang="en-CA" dirty="0" err="1"/>
              <a:t>Activité</a:t>
            </a:r>
            <a:r>
              <a:rPr lang="en-CA" dirty="0"/>
              <a:t>: </a:t>
            </a:r>
            <a:r>
              <a:rPr lang="en-CA" dirty="0" err="1"/>
              <a:t>Nommez</a:t>
            </a:r>
            <a:r>
              <a:rPr lang="en-CA" dirty="0"/>
              <a:t> la substance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297205"/>
            <a:ext cx="4672918" cy="4974093"/>
          </a:xfrm>
          <a:prstGeom prst="rect">
            <a:avLst/>
          </a:prstGeom>
        </p:spPr>
      </p:pic>
    </p:spTree>
    <p:extLst>
      <p:ext uri="{BB962C8B-B14F-4D97-AF65-F5344CB8AC3E}">
        <p14:creationId xmlns:p14="http://schemas.microsoft.com/office/powerpoint/2010/main" val="8464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stigmatisation</a:t>
            </a:r>
            <a:endParaRPr lang="en-CA" dirty="0"/>
          </a:p>
        </p:txBody>
      </p:sp>
      <p:sp>
        <p:nvSpPr>
          <p:cNvPr id="3" name="Content Placeholder 2"/>
          <p:cNvSpPr>
            <a:spLocks noGrp="1"/>
          </p:cNvSpPr>
          <p:nvPr>
            <p:ph idx="1"/>
          </p:nvPr>
        </p:nvSpPr>
        <p:spPr>
          <a:xfrm>
            <a:off x="467544" y="1927373"/>
            <a:ext cx="8229600" cy="4525963"/>
          </a:xfrm>
        </p:spPr>
        <p:txBody>
          <a:bodyPr>
            <a:normAutofit/>
          </a:bodyPr>
          <a:lstStyle/>
          <a:p>
            <a:r>
              <a:rPr lang="fr-FR" dirty="0"/>
              <a:t>Qu’est-ce que c’est</a:t>
            </a:r>
            <a:r>
              <a:rPr lang="fr-FR" dirty="0" smtClean="0"/>
              <a:t>?</a:t>
            </a:r>
            <a:endParaRPr lang="fr-FR" dirty="0"/>
          </a:p>
          <a:p>
            <a:endParaRPr lang="fr-FR" dirty="0"/>
          </a:p>
          <a:p>
            <a:r>
              <a:rPr lang="fr-FR" dirty="0"/>
              <a:t>Où la voit-on</a:t>
            </a:r>
            <a:r>
              <a:rPr lang="fr-FR" dirty="0" smtClean="0"/>
              <a:t>?</a:t>
            </a:r>
            <a:endParaRPr lang="fr-FR" dirty="0"/>
          </a:p>
          <a:p>
            <a:endParaRPr lang="fr-FR" dirty="0"/>
          </a:p>
          <a:p>
            <a:r>
              <a:rPr lang="fr-FR" dirty="0"/>
              <a:t>Quel est son impact?</a:t>
            </a:r>
          </a:p>
          <a:p>
            <a:endParaRPr lang="fr-FR"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40" y="1908026"/>
            <a:ext cx="3505200" cy="3105150"/>
          </a:xfrm>
          <a:prstGeom prst="rect">
            <a:avLst/>
          </a:prstGeom>
        </p:spPr>
      </p:pic>
    </p:spTree>
    <p:extLst>
      <p:ext uri="{BB962C8B-B14F-4D97-AF65-F5344CB8AC3E}">
        <p14:creationId xmlns:p14="http://schemas.microsoft.com/office/powerpoint/2010/main" val="15752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24" y="44624"/>
            <a:ext cx="8229600" cy="1143000"/>
          </a:xfrm>
        </p:spPr>
        <p:txBody>
          <a:bodyPr/>
          <a:lstStyle/>
          <a:p>
            <a:r>
              <a:rPr lang="en-CA" dirty="0" smtClean="0"/>
              <a:t>La stigmatisation </a:t>
            </a:r>
            <a:r>
              <a:rPr lang="en-CA" dirty="0" err="1" smtClean="0"/>
              <a:t>definie</a:t>
            </a:r>
            <a:endParaRPr lang="en-CA" dirty="0"/>
          </a:p>
        </p:txBody>
      </p:sp>
      <p:sp>
        <p:nvSpPr>
          <p:cNvPr id="3" name="Content Placeholder 2"/>
          <p:cNvSpPr>
            <a:spLocks noGrp="1"/>
          </p:cNvSpPr>
          <p:nvPr>
            <p:ph idx="1"/>
          </p:nvPr>
        </p:nvSpPr>
        <p:spPr>
          <a:xfrm>
            <a:off x="251520" y="1196752"/>
            <a:ext cx="8640960" cy="4525963"/>
          </a:xfrm>
        </p:spPr>
        <p:txBody>
          <a:bodyPr>
            <a:normAutofit fontScale="70000" lnSpcReduction="20000"/>
          </a:bodyPr>
          <a:lstStyle/>
          <a:p>
            <a:r>
              <a:rPr lang="fr-FR" dirty="0" smtClean="0">
                <a:solidFill>
                  <a:schemeClr val="tx2"/>
                </a:solidFill>
              </a:rPr>
              <a:t>Stigmatisation </a:t>
            </a:r>
            <a:r>
              <a:rPr lang="fr-FR" dirty="0">
                <a:solidFill>
                  <a:schemeClr val="tx2"/>
                </a:solidFill>
              </a:rPr>
              <a:t>perçue : </a:t>
            </a:r>
            <a:r>
              <a:rPr lang="fr-FR" dirty="0"/>
              <a:t>désigne la conscience d’attitudes sociales négatives, la peur de la discrimination et les sentiments de </a:t>
            </a:r>
            <a:r>
              <a:rPr lang="fr-FR" dirty="0" smtClean="0"/>
              <a:t>honte</a:t>
            </a:r>
            <a:endParaRPr lang="fr-FR" dirty="0">
              <a:solidFill>
                <a:schemeClr val="tx2"/>
              </a:solidFill>
            </a:endParaRPr>
          </a:p>
          <a:p>
            <a:r>
              <a:rPr lang="fr-FR" dirty="0" smtClean="0">
                <a:solidFill>
                  <a:schemeClr val="tx2"/>
                </a:solidFill>
              </a:rPr>
              <a:t>Stigmatisation </a:t>
            </a:r>
            <a:r>
              <a:rPr lang="fr-FR" dirty="0">
                <a:solidFill>
                  <a:schemeClr val="tx2"/>
                </a:solidFill>
              </a:rPr>
              <a:t>intériorisée : </a:t>
            </a:r>
            <a:r>
              <a:rPr lang="fr-FR" dirty="0"/>
              <a:t>désigne l’acceptation par une personne de croyances, de points de vue et de sentiments négatifs à son égard et à l’égard du groupe stigmatisé auquel elle appartient </a:t>
            </a:r>
            <a:endParaRPr lang="fr-FR" dirty="0">
              <a:solidFill>
                <a:schemeClr val="tx2"/>
              </a:solidFill>
            </a:endParaRPr>
          </a:p>
          <a:p>
            <a:r>
              <a:rPr lang="fr-FR" dirty="0" smtClean="0">
                <a:solidFill>
                  <a:schemeClr val="tx2"/>
                </a:solidFill>
              </a:rPr>
              <a:t>Stigmatisation </a:t>
            </a:r>
            <a:r>
              <a:rPr lang="fr-FR" dirty="0">
                <a:solidFill>
                  <a:schemeClr val="tx2"/>
                </a:solidFill>
              </a:rPr>
              <a:t>effective : </a:t>
            </a:r>
            <a:r>
              <a:rPr lang="fr-FR" dirty="0"/>
              <a:t>englobe les actes de discrimination manifestes, comme l’exclusion ou la violence physique ou psychologique (ces actes peuvent être ou non du ressort de la loi et peuvent être imputables à l’identité ou à l’appartenance réelle ou perçue d’une personne à un groupe stigmatisé) </a:t>
            </a:r>
            <a:endParaRPr lang="fr-FR" dirty="0">
              <a:solidFill>
                <a:schemeClr val="tx2"/>
              </a:solidFill>
            </a:endParaRPr>
          </a:p>
          <a:p>
            <a:r>
              <a:rPr lang="fr-FR" dirty="0" smtClean="0">
                <a:solidFill>
                  <a:schemeClr val="tx2"/>
                </a:solidFill>
              </a:rPr>
              <a:t>Stigmatisation </a:t>
            </a:r>
            <a:r>
              <a:rPr lang="fr-FR" dirty="0">
                <a:solidFill>
                  <a:schemeClr val="tx2"/>
                </a:solidFill>
              </a:rPr>
              <a:t>multidimensionnelle ou composée : </a:t>
            </a:r>
            <a:r>
              <a:rPr lang="fr-FR" dirty="0"/>
              <a:t>désigne la stigmatisation envers une personne possédant plus d’une identité stigmatisée (p. ex., séropositivité VIH, orientation sexuelle</a:t>
            </a:r>
            <a:r>
              <a:rPr lang="fr-FR" dirty="0" smtClean="0"/>
              <a:t>)</a:t>
            </a:r>
            <a:endParaRPr lang="fr-FR" dirty="0">
              <a:solidFill>
                <a:schemeClr val="tx2"/>
              </a:solidFill>
            </a:endParaRPr>
          </a:p>
          <a:p>
            <a:r>
              <a:rPr lang="fr-FR" dirty="0" smtClean="0">
                <a:solidFill>
                  <a:schemeClr val="tx2"/>
                </a:solidFill>
              </a:rPr>
              <a:t>Stigmatisation </a:t>
            </a:r>
            <a:r>
              <a:rPr lang="fr-FR" dirty="0">
                <a:solidFill>
                  <a:schemeClr val="tx2"/>
                </a:solidFill>
              </a:rPr>
              <a:t>institutionnelle ou structurelle : </a:t>
            </a:r>
            <a:r>
              <a:rPr lang="fr-FR" dirty="0"/>
              <a:t>stigmatisation d’une groupe de personnes par l’application de politiques et de procédures </a:t>
            </a:r>
          </a:p>
          <a:p>
            <a:endParaRPr lang="fr-FR" dirty="0">
              <a:solidFill>
                <a:schemeClr val="tx2"/>
              </a:solidFill>
            </a:endParaRPr>
          </a:p>
          <a:p>
            <a:endParaRPr lang="en-CA" dirty="0"/>
          </a:p>
          <a:p>
            <a:endParaRPr lang="en-CA" dirty="0" smtClean="0"/>
          </a:p>
          <a:p>
            <a:endParaRPr lang="en-CA" dirty="0"/>
          </a:p>
        </p:txBody>
      </p:sp>
      <p:sp>
        <p:nvSpPr>
          <p:cNvPr id="4" name="TextBox 3"/>
          <p:cNvSpPr txBox="1"/>
          <p:nvPr/>
        </p:nvSpPr>
        <p:spPr>
          <a:xfrm>
            <a:off x="251520" y="5589240"/>
            <a:ext cx="8568952" cy="1615827"/>
          </a:xfrm>
          <a:prstGeom prst="rect">
            <a:avLst/>
          </a:prstGeom>
          <a:noFill/>
        </p:spPr>
        <p:txBody>
          <a:bodyPr wrap="square" rtlCol="0">
            <a:spAutoFit/>
          </a:bodyPr>
          <a:lstStyle/>
          <a:p>
            <a:r>
              <a:rPr lang="en-CA" sz="1100" dirty="0"/>
              <a:t>Adaptation de : </a:t>
            </a:r>
          </a:p>
          <a:p>
            <a:r>
              <a:rPr lang="en-CA" sz="1100" dirty="0"/>
              <a:t>M.R. </a:t>
            </a:r>
            <a:r>
              <a:rPr lang="en-CA" sz="1100" dirty="0" err="1"/>
              <a:t>Loutfy</a:t>
            </a:r>
            <a:r>
              <a:rPr lang="en-CA" sz="1100" dirty="0"/>
              <a:t> , C.H. </a:t>
            </a:r>
            <a:r>
              <a:rPr lang="en-CA" sz="1100" dirty="0" err="1"/>
              <a:t>Logie</a:t>
            </a:r>
            <a:r>
              <a:rPr lang="en-CA" sz="1100" dirty="0"/>
              <a:t> , Y. Zhang et coll., « Gender and ethnicity differences in HIV-related stigma experienced by people living with HIV in Ontario, Canada », </a:t>
            </a:r>
            <a:r>
              <a:rPr lang="en-CA" sz="1100" dirty="0" err="1"/>
              <a:t>PLoS</a:t>
            </a:r>
            <a:r>
              <a:rPr lang="en-CA" sz="1100" dirty="0"/>
              <a:t> ONE, vol. 7, n. 12 (2012), e48168. </a:t>
            </a:r>
          </a:p>
          <a:p>
            <a:r>
              <a:rPr lang="en-CA" sz="1100" dirty="0"/>
              <a:t>A. </a:t>
            </a:r>
            <a:r>
              <a:rPr lang="en-CA" sz="1100" dirty="0" err="1"/>
              <a:t>Stangl</a:t>
            </a:r>
            <a:r>
              <a:rPr lang="en-CA" sz="1100" dirty="0"/>
              <a:t>, L. Brady  et K. Fritz, « Measuring HIV stigma and discrimination », Strive, 2012. </a:t>
            </a:r>
            <a:r>
              <a:rPr lang="en-CA" sz="1100" dirty="0" err="1"/>
              <a:t>Consulté</a:t>
            </a:r>
            <a:r>
              <a:rPr lang="en-CA" sz="1100" dirty="0"/>
              <a:t> le 7 </a:t>
            </a:r>
            <a:r>
              <a:rPr lang="en-CA" sz="1100" dirty="0" err="1"/>
              <a:t>janvier</a:t>
            </a:r>
            <a:r>
              <a:rPr lang="en-CA" sz="1100" dirty="0"/>
              <a:t> 2015 : http://strive.lshtm.ac.uk/sites/strive.lshtm.ac.uk/files/STRIVE_stigma%20brief-A3.pdf.  </a:t>
            </a:r>
          </a:p>
          <a:p>
            <a:r>
              <a:rPr lang="en-CA" sz="1100" dirty="0"/>
              <a:t>Corrigan PW, Markowitz FE, Watson AC, « Structural levels of mental illness stigma and discrimination », Schizophrenia Bulletin, vol. 30, n.3 (2004), p. 481-491.</a:t>
            </a:r>
          </a:p>
          <a:p>
            <a:endParaRPr lang="en-CA" sz="1100" dirty="0"/>
          </a:p>
          <a:p>
            <a:endParaRPr lang="en-CA" sz="11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214"/>
          <a:stretch/>
        </p:blipFill>
        <p:spPr>
          <a:xfrm>
            <a:off x="6912768" y="44624"/>
            <a:ext cx="2051720" cy="1106259"/>
          </a:xfrm>
          <a:prstGeom prst="rect">
            <a:avLst/>
          </a:prstGeom>
        </p:spPr>
      </p:pic>
    </p:spTree>
    <p:extLst>
      <p:ext uri="{BB962C8B-B14F-4D97-AF65-F5344CB8AC3E}">
        <p14:creationId xmlns:p14="http://schemas.microsoft.com/office/powerpoint/2010/main" val="1307397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311"/>
            <a:ext cx="5688632" cy="683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333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a:t>
            </a:r>
            <a:r>
              <a:rPr lang="en-CA" dirty="0"/>
              <a:t> </a:t>
            </a:r>
            <a:r>
              <a:rPr lang="en-CA" dirty="0" err="1"/>
              <a:t>pensent</a:t>
            </a:r>
            <a:r>
              <a:rPr lang="en-CA" dirty="0"/>
              <a:t> les clients?</a:t>
            </a:r>
          </a:p>
        </p:txBody>
      </p:sp>
      <p:sp>
        <p:nvSpPr>
          <p:cNvPr id="3" name="Content Placeholder 2"/>
          <p:cNvSpPr>
            <a:spLocks noGrp="1"/>
          </p:cNvSpPr>
          <p:nvPr>
            <p:ph idx="1"/>
          </p:nvPr>
        </p:nvSpPr>
        <p:spPr/>
        <p:txBody>
          <a:bodyPr>
            <a:normAutofit fontScale="70000" lnSpcReduction="20000"/>
          </a:bodyPr>
          <a:lstStyle/>
          <a:p>
            <a:r>
              <a:rPr lang="fr-FR" dirty="0"/>
              <a:t>Des études ont montré que les professionnels n’ont pas à craindre que les usagers ne veuillent pas se faire poser de questions sur leur santé sexuelle. Les usagers de nombreux types d’établissements et dans tous les groupes d’âge croient que les dispensateurs de services devraient leur poser des questions sur leur santé sexuelle (</a:t>
            </a:r>
            <a:r>
              <a:rPr lang="fr-FR" dirty="0" err="1"/>
              <a:t>Sargant</a:t>
            </a:r>
            <a:r>
              <a:rPr lang="fr-FR" dirty="0"/>
              <a:t>, </a:t>
            </a:r>
            <a:r>
              <a:rPr lang="fr-FR" dirty="0" err="1"/>
              <a:t>Smallwood</a:t>
            </a:r>
            <a:r>
              <a:rPr lang="fr-FR" dirty="0"/>
              <a:t> et Finlay, 2014).</a:t>
            </a:r>
          </a:p>
          <a:p>
            <a:endParaRPr lang="fr-FR" dirty="0"/>
          </a:p>
          <a:p>
            <a:r>
              <a:rPr lang="fr-FR" dirty="0"/>
              <a:t>Bien qu’on en sache moins sur les attentes des usagers à l’égard des discussions sur la consommation de substances, les résultats positifs associés au dépistage des problèmes de consommation, à condition que les discussions soient respectueuses et dénuées de jugement, sont bien attestés (Association des infirmières et infirmiers autorisés de l’Ontario, 2015). </a:t>
            </a:r>
          </a:p>
          <a:p>
            <a:pPr marL="0" indent="0">
              <a:buNone/>
            </a:pPr>
            <a:r>
              <a:rPr lang="fr-FR" dirty="0" smtClean="0"/>
              <a:t>.</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67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Outils</a:t>
            </a:r>
            <a:r>
              <a:rPr lang="en-CA" dirty="0"/>
              <a:t> </a:t>
            </a:r>
            <a:r>
              <a:rPr lang="en-CA" dirty="0" err="1"/>
              <a:t>d’exercice</a:t>
            </a:r>
            <a:endParaRPr lang="en-CA" dirty="0"/>
          </a:p>
        </p:txBody>
      </p:sp>
      <p:sp>
        <p:nvSpPr>
          <p:cNvPr id="3" name="Content Placeholder 2"/>
          <p:cNvSpPr>
            <a:spLocks noGrp="1"/>
          </p:cNvSpPr>
          <p:nvPr>
            <p:ph idx="1"/>
          </p:nvPr>
        </p:nvSpPr>
        <p:spPr>
          <a:xfrm>
            <a:off x="467544" y="1484784"/>
            <a:ext cx="7848872" cy="4525963"/>
          </a:xfrm>
        </p:spPr>
        <p:txBody>
          <a:bodyPr>
            <a:normAutofit/>
          </a:bodyPr>
          <a:lstStyle/>
          <a:p>
            <a:r>
              <a:rPr lang="fr-FR" sz="2800" dirty="0"/>
              <a:t>Décortiquer le risque</a:t>
            </a:r>
          </a:p>
          <a:p>
            <a:r>
              <a:rPr lang="fr-FR" sz="2800" dirty="0"/>
              <a:t>L’importance de la vie privée et de la confidentialité</a:t>
            </a:r>
          </a:p>
          <a:p>
            <a:r>
              <a:rPr lang="fr-FR" sz="2800" dirty="0"/>
              <a:t>Comment discuter de santé sexuelle, de consommation de substances et d’ITSS : Un guide pour les dispensateurs de services</a:t>
            </a:r>
          </a:p>
          <a:p>
            <a:r>
              <a:rPr lang="fr-FR" sz="2800" dirty="0"/>
              <a:t>Exercez-vous!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627935"/>
            <a:ext cx="3707904" cy="2062592"/>
          </a:xfrm>
          <a:prstGeom prst="rect">
            <a:avLst/>
          </a:prstGeom>
        </p:spPr>
      </p:pic>
    </p:spTree>
    <p:extLst>
      <p:ext uri="{BB962C8B-B14F-4D97-AF65-F5344CB8AC3E}">
        <p14:creationId xmlns:p14="http://schemas.microsoft.com/office/powerpoint/2010/main" val="3379365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Activité</a:t>
            </a:r>
            <a:endParaRPr lang="en-CA" dirty="0"/>
          </a:p>
        </p:txBody>
      </p:sp>
      <p:sp>
        <p:nvSpPr>
          <p:cNvPr id="3" name="Content Placeholder 2"/>
          <p:cNvSpPr>
            <a:spLocks noGrp="1"/>
          </p:cNvSpPr>
          <p:nvPr>
            <p:ph idx="1"/>
          </p:nvPr>
        </p:nvSpPr>
        <p:spPr>
          <a:xfrm>
            <a:off x="457200" y="1927373"/>
            <a:ext cx="8229600" cy="4525963"/>
          </a:xfrm>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lgn="ctr">
              <a:buNone/>
            </a:pPr>
            <a:r>
              <a:rPr lang="fr-FR" dirty="0"/>
              <a:t>Décortiquer le risque</a:t>
            </a:r>
          </a:p>
          <a:p>
            <a:pPr marL="0" indent="0" algn="ctr">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484784"/>
            <a:ext cx="5136232" cy="3539185"/>
          </a:xfrm>
          <a:prstGeom prst="rect">
            <a:avLst/>
          </a:prstGeom>
        </p:spPr>
      </p:pic>
    </p:spTree>
    <p:extLst>
      <p:ext uri="{BB962C8B-B14F-4D97-AF65-F5344CB8AC3E}">
        <p14:creationId xmlns:p14="http://schemas.microsoft.com/office/powerpoint/2010/main" val="36918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24936" cy="1143000"/>
          </a:xfrm>
        </p:spPr>
        <p:txBody>
          <a:bodyPr>
            <a:normAutofit fontScale="90000"/>
          </a:bodyPr>
          <a:lstStyle/>
          <a:p>
            <a:r>
              <a:rPr lang="fr-FR" dirty="0"/>
              <a:t>L’importance de la vie privée et de la confidentialité</a:t>
            </a:r>
            <a:endParaRPr lang="en-CA" dirty="0"/>
          </a:p>
        </p:txBody>
      </p:sp>
      <p:sp>
        <p:nvSpPr>
          <p:cNvPr id="3" name="Content Placeholder 2"/>
          <p:cNvSpPr>
            <a:spLocks noGrp="1"/>
          </p:cNvSpPr>
          <p:nvPr>
            <p:ph idx="1"/>
          </p:nvPr>
        </p:nvSpPr>
        <p:spPr>
          <a:xfrm>
            <a:off x="395536" y="1556792"/>
            <a:ext cx="8229600" cy="5400600"/>
          </a:xfrm>
        </p:spPr>
        <p:txBody>
          <a:bodyPr>
            <a:noAutofit/>
          </a:bodyPr>
          <a:lstStyle/>
          <a:p>
            <a:r>
              <a:rPr lang="fr-FR" sz="2400" dirty="0"/>
              <a:t>Étant donné la stigmatisation qui peut être associée aux antécédents d’ITSS ou de consommation de substances d’un usager ou d’une usagère, il est extrêmement important de respecter son droit à la vie privée et à la confidentialité</a:t>
            </a:r>
            <a:r>
              <a:rPr lang="fr-FR" sz="2400" dirty="0" smtClean="0"/>
              <a:t>.</a:t>
            </a:r>
            <a:endParaRPr lang="fr-FR" sz="2400" dirty="0"/>
          </a:p>
          <a:p>
            <a:r>
              <a:rPr lang="fr-FR" sz="2400" dirty="0"/>
              <a:t>Les usagers ont le droit de connaître les limites possibles à la confidentialité. Il est important de ne rien leur cacher et de leur expliquer clairement la confidentialité et ses contraintes pour qu’ils puissent prendre des décisions éclairées au sujet de leurs soins. </a:t>
            </a:r>
            <a:endParaRPr lang="en-CA"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996" y="5013176"/>
            <a:ext cx="2550964" cy="1695903"/>
          </a:xfrm>
          <a:prstGeom prst="rect">
            <a:avLst/>
          </a:prstGeom>
        </p:spPr>
      </p:pic>
      <p:sp>
        <p:nvSpPr>
          <p:cNvPr id="5" name="TextBox 4"/>
          <p:cNvSpPr txBox="1"/>
          <p:nvPr/>
        </p:nvSpPr>
        <p:spPr>
          <a:xfrm>
            <a:off x="611560" y="5013176"/>
            <a:ext cx="5314609" cy="2308324"/>
          </a:xfrm>
          <a:prstGeom prst="rect">
            <a:avLst/>
          </a:prstGeom>
          <a:noFill/>
        </p:spPr>
        <p:txBody>
          <a:bodyPr wrap="square" rtlCol="0">
            <a:spAutoFit/>
          </a:bodyPr>
          <a:lstStyle/>
          <a:p>
            <a:endParaRPr lang="en-CA" dirty="0" smtClean="0"/>
          </a:p>
          <a:p>
            <a:r>
              <a:rPr lang="fr-FR" dirty="0"/>
              <a:t>Pour plus de renseignements, veuillez consulter </a:t>
            </a:r>
            <a:r>
              <a:rPr lang="fr-FR" dirty="0">
                <a:hlinkClick r:id="rId3"/>
              </a:rPr>
              <a:t>Réduire la stigmatisation et la discrimination par la protection de la vie privée et de la confidentialité</a:t>
            </a:r>
            <a:r>
              <a:rPr lang="fr-FR" dirty="0"/>
              <a:t>, l’Association canadienne de santé publique et Réseau juridique canadien VIH/sida, 2017. </a:t>
            </a:r>
            <a:endParaRPr lang="en-CA" dirty="0"/>
          </a:p>
          <a:p>
            <a:endParaRPr lang="en-CA" dirty="0"/>
          </a:p>
          <a:p>
            <a:endParaRPr lang="en-CA" dirty="0"/>
          </a:p>
        </p:txBody>
      </p:sp>
    </p:spTree>
    <p:extLst>
      <p:ext uri="{BB962C8B-B14F-4D97-AF65-F5344CB8AC3E}">
        <p14:creationId xmlns:p14="http://schemas.microsoft.com/office/powerpoint/2010/main" val="110608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840144" cy="1143000"/>
          </a:xfrm>
        </p:spPr>
        <p:txBody>
          <a:bodyPr>
            <a:noAutofit/>
          </a:bodyPr>
          <a:lstStyle/>
          <a:p>
            <a:r>
              <a:rPr lang="fr-FR" sz="3200" dirty="0"/>
              <a:t>Comment discuter de santé sexuelle, de consommation de substances et d’ITSS : </a:t>
            </a:r>
            <a:br>
              <a:rPr lang="fr-FR" sz="3200" dirty="0"/>
            </a:br>
            <a:r>
              <a:rPr lang="fr-FR" sz="3200" dirty="0"/>
              <a:t>Un guide pour les dispensateurs de </a:t>
            </a:r>
            <a:r>
              <a:rPr lang="fr-FR" sz="3200" dirty="0" smtClean="0"/>
              <a:t>services</a:t>
            </a:r>
            <a:br>
              <a:rPr lang="fr-FR" sz="3200" dirty="0" smtClean="0"/>
            </a:br>
            <a:r>
              <a:rPr lang="en-CA" sz="3200" dirty="0" smtClean="0"/>
              <a:t>(ACSP, 2017)</a:t>
            </a:r>
            <a:endParaRPr lang="en-CA"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031" y="2386608"/>
            <a:ext cx="3150161" cy="413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3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37" y="620688"/>
            <a:ext cx="8293027" cy="55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37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8" y="53752"/>
            <a:ext cx="8229600" cy="1143000"/>
          </a:xfrm>
        </p:spPr>
        <p:txBody>
          <a:bodyPr/>
          <a:lstStyle/>
          <a:p>
            <a:r>
              <a:rPr lang="en-CA" dirty="0" err="1"/>
              <a:t>Création</a:t>
            </a:r>
            <a:r>
              <a:rPr lang="en-CA" dirty="0"/>
              <a:t> d’un </a:t>
            </a:r>
            <a:r>
              <a:rPr lang="en-CA" dirty="0" err="1"/>
              <a:t>environnement</a:t>
            </a:r>
            <a:r>
              <a:rPr lang="en-CA" dirty="0"/>
              <a:t> </a:t>
            </a:r>
            <a:r>
              <a:rPr lang="en-CA" dirty="0" err="1"/>
              <a:t>sûr</a:t>
            </a:r>
            <a:endParaRPr lang="en-CA" dirty="0"/>
          </a:p>
        </p:txBody>
      </p:sp>
      <p:sp>
        <p:nvSpPr>
          <p:cNvPr id="3" name="Content Placeholder 2"/>
          <p:cNvSpPr>
            <a:spLocks noGrp="1"/>
          </p:cNvSpPr>
          <p:nvPr>
            <p:ph idx="1"/>
          </p:nvPr>
        </p:nvSpPr>
        <p:spPr>
          <a:xfrm>
            <a:off x="179512" y="1207293"/>
            <a:ext cx="8496944" cy="4525963"/>
          </a:xfrm>
        </p:spPr>
        <p:txBody>
          <a:bodyPr>
            <a:noAutofit/>
          </a:bodyPr>
          <a:lstStyle/>
          <a:p>
            <a:r>
              <a:rPr lang="fr-FR" sz="2200" dirty="0"/>
              <a:t>Utilisez un langage clair et </a:t>
            </a:r>
            <a:r>
              <a:rPr lang="fr-FR" sz="2200" dirty="0" smtClean="0"/>
              <a:t>inclusif</a:t>
            </a:r>
            <a:endParaRPr lang="fr-FR" sz="2200" dirty="0"/>
          </a:p>
          <a:p>
            <a:r>
              <a:rPr lang="fr-FR" sz="2200" dirty="0"/>
              <a:t>Ayez conscience de votre langage corporel et de vos propres valeurs </a:t>
            </a:r>
          </a:p>
          <a:p>
            <a:r>
              <a:rPr lang="fr-FR" sz="2200" dirty="0"/>
              <a:t>Évitez le langage fondé sur le risque </a:t>
            </a:r>
          </a:p>
          <a:p>
            <a:r>
              <a:rPr lang="fr-FR" sz="2200" dirty="0"/>
              <a:t>Ayez conscience des nombreuses strates de la stigmatisation </a:t>
            </a:r>
          </a:p>
          <a:p>
            <a:r>
              <a:rPr lang="fr-FR" sz="2200" dirty="0"/>
              <a:t>Connaissez les exigences de déclaration des ITSS dans votre </a:t>
            </a:r>
            <a:r>
              <a:rPr lang="fr-FR" sz="2200" dirty="0" smtClean="0"/>
              <a:t>province</a:t>
            </a:r>
            <a:endParaRPr lang="fr-FR" sz="2200" dirty="0"/>
          </a:p>
          <a:p>
            <a:r>
              <a:rPr lang="fr-FR" sz="2200" dirty="0"/>
              <a:t>Respectez le droit de vos usagers à la vie privée et à la confidentialité, et ayez une conversation claire sur les limites possibles de la </a:t>
            </a:r>
            <a:r>
              <a:rPr lang="fr-FR" sz="2200" dirty="0" smtClean="0"/>
              <a:t>confidentialité</a:t>
            </a:r>
            <a:endParaRPr lang="fr-FR" sz="2200" dirty="0"/>
          </a:p>
          <a:p>
            <a:r>
              <a:rPr lang="fr-FR" sz="2200" dirty="0"/>
              <a:t>Évitez toute supposition au sujet de l’orientation sexuelle, de l’identité de genre, des pratiques sexuelles, de la consommation de substances, etc. d’un usager ou d’une </a:t>
            </a:r>
            <a:r>
              <a:rPr lang="fr-FR" sz="2200" dirty="0" smtClean="0"/>
              <a:t>usagère</a:t>
            </a:r>
            <a:endParaRPr lang="fr-FR" sz="2200" dirty="0"/>
          </a:p>
          <a:p>
            <a:r>
              <a:rPr lang="fr-FR" sz="2200" dirty="0"/>
              <a:t>Assurez-vous d’être dans un espace privé et </a:t>
            </a:r>
            <a:r>
              <a:rPr lang="fr-FR" sz="2200" dirty="0" smtClean="0"/>
              <a:t>confortable</a:t>
            </a:r>
            <a:endParaRPr lang="fr-FR" sz="2200" dirty="0"/>
          </a:p>
          <a:p>
            <a:r>
              <a:rPr lang="fr-FR" sz="2200" dirty="0"/>
              <a:t>Ayez conscience des nombreux facteurs qui peuvent accroître la vulnérabilité d’un usager ou d’une usagère aux ITSS</a:t>
            </a:r>
          </a:p>
          <a:p>
            <a:endParaRPr lang="en-CA"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885"/>
          <a:stretch/>
        </p:blipFill>
        <p:spPr>
          <a:xfrm>
            <a:off x="7884368" y="260648"/>
            <a:ext cx="1008112" cy="698422"/>
          </a:xfrm>
          <a:prstGeom prst="rect">
            <a:avLst/>
          </a:prstGeom>
        </p:spPr>
      </p:pic>
    </p:spTree>
    <p:extLst>
      <p:ext uri="{BB962C8B-B14F-4D97-AF65-F5344CB8AC3E}">
        <p14:creationId xmlns:p14="http://schemas.microsoft.com/office/powerpoint/2010/main" val="373193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Practiques</a:t>
            </a:r>
            <a:endParaRPr lang="en-CA" dirty="0"/>
          </a:p>
        </p:txBody>
      </p:sp>
      <p:sp>
        <p:nvSpPr>
          <p:cNvPr id="3" name="Content Placeholder 2"/>
          <p:cNvSpPr>
            <a:spLocks noGrp="1"/>
          </p:cNvSpPr>
          <p:nvPr>
            <p:ph idx="1"/>
          </p:nvPr>
        </p:nvSpPr>
        <p:spPr>
          <a:xfrm>
            <a:off x="457200" y="1340768"/>
            <a:ext cx="8229600" cy="4525963"/>
          </a:xfrm>
        </p:spPr>
        <p:txBody>
          <a:bodyPr>
            <a:normAutofit fontScale="70000" lnSpcReduction="20000"/>
          </a:bodyPr>
          <a:lstStyle/>
          <a:p>
            <a:r>
              <a:rPr lang="fr-FR" dirty="0"/>
              <a:t>En posant des questions sur les pratiques sexuelles ou la consommation de substances de l’usager ou de l’usagère, vous serez mieux en mesure de déterminer ses besoins de santé et de bien-être. Cela peut vouloir dire de lui parler du dépistage et des stratégies de réduction des méfaits pour réduire la transmission des ITSS. </a:t>
            </a:r>
          </a:p>
          <a:p>
            <a:pPr marL="0" indent="0">
              <a:buNone/>
            </a:pPr>
            <a:endParaRPr lang="fr-FR" dirty="0">
              <a:solidFill>
                <a:schemeClr val="tx2"/>
              </a:solidFill>
            </a:endParaRPr>
          </a:p>
          <a:p>
            <a:pPr marL="0" indent="0">
              <a:buNone/>
            </a:pPr>
            <a:r>
              <a:rPr lang="fr-FR" dirty="0" smtClean="0">
                <a:solidFill>
                  <a:schemeClr val="tx2"/>
                </a:solidFill>
              </a:rPr>
              <a:t>	« </a:t>
            </a:r>
            <a:r>
              <a:rPr lang="fr-FR" dirty="0">
                <a:solidFill>
                  <a:schemeClr val="tx2"/>
                </a:solidFill>
              </a:rPr>
              <a:t>Je vais maintenant vous poser des questions plus précises </a:t>
            </a:r>
            <a:r>
              <a:rPr lang="fr-FR" dirty="0" smtClean="0">
                <a:solidFill>
                  <a:schemeClr val="tx2"/>
                </a:solidFill>
              </a:rPr>
              <a:t>	sur </a:t>
            </a:r>
            <a:r>
              <a:rPr lang="fr-FR" dirty="0">
                <a:solidFill>
                  <a:schemeClr val="tx2"/>
                </a:solidFill>
              </a:rPr>
              <a:t>vos </a:t>
            </a:r>
            <a:r>
              <a:rPr lang="fr-FR" dirty="0" smtClean="0">
                <a:solidFill>
                  <a:schemeClr val="tx2"/>
                </a:solidFill>
              </a:rPr>
              <a:t>	pratiques </a:t>
            </a:r>
            <a:r>
              <a:rPr lang="fr-FR" dirty="0">
                <a:solidFill>
                  <a:schemeClr val="tx2"/>
                </a:solidFill>
              </a:rPr>
              <a:t>sexuelles et vos pratiques de consommation </a:t>
            </a:r>
            <a:r>
              <a:rPr lang="fr-FR" dirty="0" smtClean="0">
                <a:solidFill>
                  <a:schemeClr val="tx2"/>
                </a:solidFill>
              </a:rPr>
              <a:t>	de substances</a:t>
            </a:r>
            <a:r>
              <a:rPr lang="fr-FR" dirty="0">
                <a:solidFill>
                  <a:schemeClr val="tx2"/>
                </a:solidFill>
              </a:rPr>
              <a:t>. </a:t>
            </a:r>
            <a:r>
              <a:rPr lang="fr-FR" dirty="0" smtClean="0">
                <a:solidFill>
                  <a:schemeClr val="tx2"/>
                </a:solidFill>
              </a:rPr>
              <a:t>»</a:t>
            </a:r>
            <a:endParaRPr lang="fr-FR" dirty="0"/>
          </a:p>
          <a:p>
            <a:endParaRPr lang="fr-FR" dirty="0"/>
          </a:p>
          <a:p>
            <a:r>
              <a:rPr lang="fr-FR" dirty="0"/>
              <a:t>N.B. : Renseignez-vous sur tous les types de pratiques sexuelles et de substances consommées. Employez un langage clair et simple et définissez les termes au besoin.</a:t>
            </a:r>
          </a:p>
          <a:p>
            <a:endParaRPr lang="fr-F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09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Partenaires</a:t>
            </a:r>
            <a:endParaRPr lang="en-CA" dirty="0"/>
          </a:p>
        </p:txBody>
      </p:sp>
      <p:sp>
        <p:nvSpPr>
          <p:cNvPr id="3" name="Content Placeholder 2"/>
          <p:cNvSpPr>
            <a:spLocks noGrp="1"/>
          </p:cNvSpPr>
          <p:nvPr>
            <p:ph idx="1"/>
          </p:nvPr>
        </p:nvSpPr>
        <p:spPr>
          <a:xfrm>
            <a:off x="457200" y="1340768"/>
            <a:ext cx="8229600" cy="4525963"/>
          </a:xfrm>
        </p:spPr>
        <p:txBody>
          <a:bodyPr>
            <a:normAutofit fontScale="62500" lnSpcReduction="20000"/>
          </a:bodyPr>
          <a:lstStyle/>
          <a:p>
            <a:r>
              <a:rPr lang="fr-FR" dirty="0"/>
              <a:t>Obtenez de l’information sur les partenaires sexuels et de consommation de substances de l’usager ou de l’usagère pour ajouter à votre discussion des stratégies de réduction de la transmission des ITSS.</a:t>
            </a:r>
          </a:p>
          <a:p>
            <a:endParaRPr lang="fr-FR" dirty="0">
              <a:solidFill>
                <a:schemeClr val="tx2"/>
              </a:solidFill>
            </a:endParaRPr>
          </a:p>
          <a:p>
            <a:pPr marL="0" indent="0">
              <a:buNone/>
            </a:pPr>
            <a:r>
              <a:rPr lang="fr-FR" dirty="0">
                <a:solidFill>
                  <a:schemeClr val="tx2"/>
                </a:solidFill>
              </a:rPr>
              <a:t>« Avec combien de personnes différentes avez-vous eu des relations sexuelles au cours des deux derniers mois? Au cours de la dernière année? »</a:t>
            </a:r>
          </a:p>
          <a:p>
            <a:pPr marL="0" indent="0">
              <a:buNone/>
            </a:pPr>
            <a:r>
              <a:rPr lang="fr-FR" dirty="0">
                <a:solidFill>
                  <a:schemeClr val="tx2"/>
                </a:solidFill>
              </a:rPr>
              <a:t>0? 1-2? 3-10? Plus de 10?</a:t>
            </a:r>
          </a:p>
          <a:p>
            <a:endParaRPr lang="fr-FR" dirty="0"/>
          </a:p>
          <a:p>
            <a:r>
              <a:rPr lang="fr-FR" dirty="0"/>
              <a:t>N.B. : Une question sur le nombre de partenaires sexuels peut être interprétée comme étant non pertinente ou indiscrète. Ne posez ce genre de questions que si elles sont nécessaires (p. ex., pour le dépistage d’ITSS ou la notification des partenaires). </a:t>
            </a:r>
          </a:p>
          <a:p>
            <a:endParaRPr lang="fr-FR" dirty="0">
              <a:solidFill>
                <a:schemeClr val="tx2"/>
              </a:solidFill>
            </a:endParaRPr>
          </a:p>
          <a:p>
            <a:pPr marL="0" indent="0">
              <a:buNone/>
            </a:pPr>
            <a:r>
              <a:rPr lang="fr-FR" dirty="0">
                <a:solidFill>
                  <a:schemeClr val="tx2"/>
                </a:solidFill>
              </a:rPr>
              <a:t>« Avec qui consommez-vous des substances en règle générale? Comment consommez-vous ensemble d’habitude? »</a:t>
            </a:r>
          </a:p>
          <a:p>
            <a:endParaRPr lang="fr-F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08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Protection </a:t>
            </a:r>
            <a:r>
              <a:rPr lang="en-CA" dirty="0" err="1"/>
              <a:t>contre</a:t>
            </a:r>
            <a:r>
              <a:rPr lang="en-CA" dirty="0"/>
              <a:t> les ITSS</a:t>
            </a:r>
          </a:p>
        </p:txBody>
      </p:sp>
      <p:sp>
        <p:nvSpPr>
          <p:cNvPr id="3" name="Content Placeholder 2"/>
          <p:cNvSpPr>
            <a:spLocks noGrp="1"/>
          </p:cNvSpPr>
          <p:nvPr>
            <p:ph idx="1"/>
          </p:nvPr>
        </p:nvSpPr>
        <p:spPr>
          <a:xfrm>
            <a:off x="467544" y="1412776"/>
            <a:ext cx="8229600" cy="4525963"/>
          </a:xfrm>
        </p:spPr>
        <p:txBody>
          <a:bodyPr>
            <a:normAutofit fontScale="77500" lnSpcReduction="20000"/>
          </a:bodyPr>
          <a:lstStyle/>
          <a:p>
            <a:r>
              <a:rPr lang="fr-FR" dirty="0"/>
              <a:t>Déterminez quelles stratégies l’usager ou l’usagère utilise, le cas échéant, pour limiter la transmission des ITSS. Vous serez mieux en mesure d’évaluer ses difficultés, d’offrir le soutien qui convient et de le/la réorienter comme il se doit. </a:t>
            </a:r>
          </a:p>
          <a:p>
            <a:endParaRPr lang="fr-FR" dirty="0"/>
          </a:p>
          <a:p>
            <a:pPr marL="0" indent="0">
              <a:buNone/>
            </a:pPr>
            <a:r>
              <a:rPr lang="fr-FR" dirty="0" smtClean="0">
                <a:solidFill>
                  <a:schemeClr val="tx2"/>
                </a:solidFill>
              </a:rPr>
              <a:t>	« </a:t>
            </a:r>
            <a:r>
              <a:rPr lang="fr-FR" dirty="0">
                <a:solidFill>
                  <a:schemeClr val="tx2"/>
                </a:solidFill>
              </a:rPr>
              <a:t>Pouvez-vous me dire ce que vous savez sur les façons </a:t>
            </a:r>
            <a:r>
              <a:rPr lang="fr-FR" dirty="0" smtClean="0">
                <a:solidFill>
                  <a:schemeClr val="tx2"/>
                </a:solidFill>
              </a:rPr>
              <a:t>	de </a:t>
            </a:r>
            <a:r>
              <a:rPr lang="fr-FR" dirty="0">
                <a:solidFill>
                  <a:schemeClr val="tx2"/>
                </a:solidFill>
              </a:rPr>
              <a:t>vous protéger et de protéger vos partenaires contre </a:t>
            </a:r>
            <a:r>
              <a:rPr lang="fr-FR" dirty="0" smtClean="0">
                <a:solidFill>
                  <a:schemeClr val="tx2"/>
                </a:solidFill>
              </a:rPr>
              <a:t>	les </a:t>
            </a:r>
            <a:r>
              <a:rPr lang="fr-FR" dirty="0">
                <a:solidFill>
                  <a:schemeClr val="tx2"/>
                </a:solidFill>
              </a:rPr>
              <a:t>ITSS? »</a:t>
            </a:r>
          </a:p>
          <a:p>
            <a:endParaRPr lang="fr-FR" dirty="0">
              <a:solidFill>
                <a:schemeClr val="tx2"/>
              </a:solidFill>
            </a:endParaRPr>
          </a:p>
          <a:p>
            <a:pPr marL="0" indent="0">
              <a:buNone/>
            </a:pPr>
            <a:r>
              <a:rPr lang="fr-FR" dirty="0" smtClean="0">
                <a:solidFill>
                  <a:schemeClr val="tx2"/>
                </a:solidFill>
              </a:rPr>
              <a:t>	« </a:t>
            </a:r>
            <a:r>
              <a:rPr lang="fr-FR" dirty="0">
                <a:solidFill>
                  <a:schemeClr val="tx2"/>
                </a:solidFill>
              </a:rPr>
              <a:t>Avez-vous des préoccupations sur l’utilisation de </a:t>
            </a:r>
            <a:r>
              <a:rPr lang="fr-FR" dirty="0" smtClean="0">
                <a:solidFill>
                  <a:schemeClr val="tx2"/>
                </a:solidFill>
              </a:rPr>
              <a:t>	barrières </a:t>
            </a:r>
            <a:r>
              <a:rPr lang="fr-FR" dirty="0">
                <a:solidFill>
                  <a:schemeClr val="tx2"/>
                </a:solidFill>
              </a:rPr>
              <a:t>(p. ex., leur coût, vos partenaires ne veulent </a:t>
            </a:r>
            <a:r>
              <a:rPr lang="fr-FR" dirty="0" smtClean="0">
                <a:solidFill>
                  <a:schemeClr val="tx2"/>
                </a:solidFill>
              </a:rPr>
              <a:t>	pas </a:t>
            </a:r>
            <a:r>
              <a:rPr lang="fr-FR" dirty="0">
                <a:solidFill>
                  <a:schemeClr val="tx2"/>
                </a:solidFill>
              </a:rPr>
              <a:t>les utiliser, ne savent pas comment les utiliser, </a:t>
            </a:r>
            <a:r>
              <a:rPr lang="fr-FR" dirty="0" smtClean="0">
                <a:solidFill>
                  <a:schemeClr val="tx2"/>
                </a:solidFill>
              </a:rPr>
              <a:t>	etc</a:t>
            </a:r>
            <a:r>
              <a:rPr lang="fr-FR" dirty="0">
                <a:solidFill>
                  <a:schemeClr val="tx2"/>
                </a:solidFill>
              </a:rPr>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3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Antécédents</a:t>
            </a:r>
            <a:r>
              <a:rPr lang="en-CA" dirty="0"/>
              <a:t> </a:t>
            </a:r>
            <a:r>
              <a:rPr lang="en-CA" dirty="0" err="1"/>
              <a:t>d’ITSS</a:t>
            </a:r>
            <a:endParaRPr lang="en-CA" dirty="0"/>
          </a:p>
        </p:txBody>
      </p:sp>
      <p:sp>
        <p:nvSpPr>
          <p:cNvPr id="3" name="Content Placeholder 2"/>
          <p:cNvSpPr>
            <a:spLocks noGrp="1"/>
          </p:cNvSpPr>
          <p:nvPr>
            <p:ph idx="1"/>
          </p:nvPr>
        </p:nvSpPr>
        <p:spPr>
          <a:xfrm>
            <a:off x="457200" y="1495325"/>
            <a:ext cx="8229600" cy="4525963"/>
          </a:xfrm>
        </p:spPr>
        <p:txBody>
          <a:bodyPr>
            <a:normAutofit fontScale="92500" lnSpcReduction="20000"/>
          </a:bodyPr>
          <a:lstStyle/>
          <a:p>
            <a:r>
              <a:rPr lang="fr-FR" dirty="0"/>
              <a:t>En vous renseignant sur les antécédents d’ITSS de l’usager ou de l’usagère, vous ouvrez la porte à une discussion sur l’importance du dépistage systématique des ITSS et des autres ITSS non incluses dans le test (p. ex., l’herpès, les verrues</a:t>
            </a:r>
            <a:r>
              <a:rPr lang="fr-FR" dirty="0" smtClean="0"/>
              <a:t>).</a:t>
            </a:r>
            <a:endParaRPr lang="fr-FR" dirty="0"/>
          </a:p>
          <a:p>
            <a:pPr marL="0" indent="0">
              <a:buNone/>
            </a:pPr>
            <a:r>
              <a:rPr lang="fr-FR" sz="2800" dirty="0" smtClean="0">
                <a:solidFill>
                  <a:schemeClr val="tx2"/>
                </a:solidFill>
              </a:rPr>
              <a:t>	« </a:t>
            </a:r>
            <a:r>
              <a:rPr lang="fr-FR" sz="2800" dirty="0">
                <a:solidFill>
                  <a:schemeClr val="tx2"/>
                </a:solidFill>
              </a:rPr>
              <a:t>Avez-vous déjà subi un test de dépistage du </a:t>
            </a:r>
            <a:r>
              <a:rPr lang="fr-FR" sz="2800" dirty="0" smtClean="0">
                <a:solidFill>
                  <a:schemeClr val="tx2"/>
                </a:solidFill>
              </a:rPr>
              <a:t>VIH ou 	d’autres </a:t>
            </a:r>
            <a:r>
              <a:rPr lang="fr-FR" sz="2800" dirty="0">
                <a:solidFill>
                  <a:schemeClr val="tx2"/>
                </a:solidFill>
              </a:rPr>
              <a:t>ITSS? </a:t>
            </a:r>
            <a:r>
              <a:rPr lang="fr-FR" sz="2800" dirty="0" smtClean="0">
                <a:solidFill>
                  <a:schemeClr val="tx2"/>
                </a:solidFill>
              </a:rPr>
              <a:t>»</a:t>
            </a:r>
          </a:p>
          <a:p>
            <a:endParaRPr lang="fr-FR" sz="2800" dirty="0">
              <a:solidFill>
                <a:schemeClr val="tx2"/>
              </a:solidFill>
            </a:endParaRPr>
          </a:p>
          <a:p>
            <a:pPr marL="0" indent="0">
              <a:buNone/>
            </a:pPr>
            <a:r>
              <a:rPr lang="fr-FR" sz="2800" dirty="0" smtClean="0">
                <a:solidFill>
                  <a:schemeClr val="tx2"/>
                </a:solidFill>
              </a:rPr>
              <a:t>	« </a:t>
            </a:r>
            <a:r>
              <a:rPr lang="fr-FR" sz="2800" dirty="0">
                <a:solidFill>
                  <a:schemeClr val="tx2"/>
                </a:solidFill>
              </a:rPr>
              <a:t>Avez-vous des signes ou des symptômes qui </a:t>
            </a:r>
            <a:r>
              <a:rPr lang="fr-FR" sz="2800" dirty="0" smtClean="0">
                <a:solidFill>
                  <a:schemeClr val="tx2"/>
                </a:solidFill>
              </a:rPr>
              <a:t>vous 	inquiètent </a:t>
            </a:r>
            <a:r>
              <a:rPr lang="fr-FR" sz="2800" dirty="0">
                <a:solidFill>
                  <a:schemeClr val="tx2"/>
                </a:solidFill>
              </a:rPr>
              <a:t>– des masses, des bosses, </a:t>
            </a:r>
            <a:r>
              <a:rPr lang="fr-FR" sz="2800" dirty="0" smtClean="0">
                <a:solidFill>
                  <a:schemeClr val="tx2"/>
                </a:solidFill>
              </a:rPr>
              <a:t>des 	écoulements </a:t>
            </a:r>
            <a:r>
              <a:rPr lang="fr-FR" sz="2800" dirty="0">
                <a:solidFill>
                  <a:schemeClr val="tx2"/>
                </a:solidFill>
              </a:rPr>
              <a:t>ou des douleurs?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56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Grossesse</a:t>
            </a:r>
            <a:endParaRPr lang="en-CA" dirty="0"/>
          </a:p>
        </p:txBody>
      </p:sp>
      <p:sp>
        <p:nvSpPr>
          <p:cNvPr id="3" name="Content Placeholder 2"/>
          <p:cNvSpPr>
            <a:spLocks noGrp="1"/>
          </p:cNvSpPr>
          <p:nvPr>
            <p:ph idx="1"/>
          </p:nvPr>
        </p:nvSpPr>
        <p:spPr>
          <a:xfrm>
            <a:off x="457200" y="1423317"/>
            <a:ext cx="8229600" cy="4525963"/>
          </a:xfrm>
        </p:spPr>
        <p:txBody>
          <a:bodyPr>
            <a:normAutofit fontScale="70000" lnSpcReduction="20000"/>
          </a:bodyPr>
          <a:lstStyle/>
          <a:p>
            <a:r>
              <a:rPr lang="fr-FR" dirty="0"/>
              <a:t>Abordez les options de grossesse avec les usagères qui souhaitent devenir enceintes maintenant ou plus tard, avec celles qui ne veulent pas devenir enceintes et avec celles qui sont enceintes et qui veulent discuter de leurs options. Abordez aussi la grossesse avec les personnes dont les partenaires sexuelles et/ou romantiques sont enceintes, pourraient le devenir ou ne veulent pas le devenir. </a:t>
            </a:r>
          </a:p>
          <a:p>
            <a:endParaRPr lang="fr-FR" dirty="0"/>
          </a:p>
          <a:p>
            <a:pPr marL="0" indent="0">
              <a:buNone/>
            </a:pPr>
            <a:r>
              <a:rPr lang="fr-FR" dirty="0" smtClean="0">
                <a:solidFill>
                  <a:schemeClr val="tx2"/>
                </a:solidFill>
              </a:rPr>
              <a:t>	« </a:t>
            </a:r>
            <a:r>
              <a:rPr lang="fr-FR" dirty="0">
                <a:solidFill>
                  <a:schemeClr val="tx2"/>
                </a:solidFill>
              </a:rPr>
              <a:t>Êtes-vous enceinte actuellement? »</a:t>
            </a:r>
          </a:p>
          <a:p>
            <a:endParaRPr lang="fr-FR" dirty="0">
              <a:solidFill>
                <a:schemeClr val="tx2"/>
              </a:solidFill>
            </a:endParaRPr>
          </a:p>
          <a:p>
            <a:pPr marL="0" indent="0">
              <a:buNone/>
            </a:pPr>
            <a:r>
              <a:rPr lang="fr-FR" dirty="0" smtClean="0">
                <a:solidFill>
                  <a:schemeClr val="tx2"/>
                </a:solidFill>
              </a:rPr>
              <a:t>	« </a:t>
            </a:r>
            <a:r>
              <a:rPr lang="fr-FR" dirty="0">
                <a:solidFill>
                  <a:schemeClr val="tx2"/>
                </a:solidFill>
              </a:rPr>
              <a:t>Est-ce que vous ou votre partenaire romantique ou sexuelle </a:t>
            </a:r>
            <a:r>
              <a:rPr lang="fr-FR" dirty="0" smtClean="0">
                <a:solidFill>
                  <a:schemeClr val="tx2"/>
                </a:solidFill>
              </a:rPr>
              <a:t>	essayez </a:t>
            </a:r>
            <a:r>
              <a:rPr lang="fr-FR" dirty="0">
                <a:solidFill>
                  <a:schemeClr val="tx2"/>
                </a:solidFill>
              </a:rPr>
              <a:t>de devenir enceinte? Est-ce que vous ou votre </a:t>
            </a:r>
            <a:r>
              <a:rPr lang="fr-FR" dirty="0" smtClean="0">
                <a:solidFill>
                  <a:schemeClr val="tx2"/>
                </a:solidFill>
              </a:rPr>
              <a:t>	partenaire </a:t>
            </a:r>
            <a:r>
              <a:rPr lang="fr-FR" dirty="0">
                <a:solidFill>
                  <a:schemeClr val="tx2"/>
                </a:solidFill>
              </a:rPr>
              <a:t>romantique ou sexuelle aimeriez devenir enceinte </a:t>
            </a:r>
            <a:r>
              <a:rPr lang="fr-FR" dirty="0" smtClean="0">
                <a:solidFill>
                  <a:schemeClr val="tx2"/>
                </a:solidFill>
              </a:rPr>
              <a:t>	plus </a:t>
            </a:r>
            <a:r>
              <a:rPr lang="fr-FR" dirty="0">
                <a:solidFill>
                  <a:schemeClr val="tx2"/>
                </a:solidFill>
              </a:rPr>
              <a:t>tard?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75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 de la discussion</a:t>
            </a:r>
          </a:p>
        </p:txBody>
      </p:sp>
      <p:sp>
        <p:nvSpPr>
          <p:cNvPr id="3" name="Content Placeholder 2"/>
          <p:cNvSpPr>
            <a:spLocks noGrp="1"/>
          </p:cNvSpPr>
          <p:nvPr>
            <p:ph idx="1"/>
          </p:nvPr>
        </p:nvSpPr>
        <p:spPr/>
        <p:txBody>
          <a:bodyPr>
            <a:normAutofit/>
          </a:bodyPr>
          <a:lstStyle/>
          <a:p>
            <a:r>
              <a:rPr lang="fr-FR" sz="2800" dirty="0"/>
              <a:t>Remerciez la personne d’avoir été ouverte et franche avec vous. Invitez-la à revenir et demandez-lui si elle a d’autres informations ou d’autres préoccupations dont elle n’était pas prête à discuter plus tôt. Avant de clore la discussion, donnez-lui des ressources appropriées et réorientez-la vers des services pertinents, selon le contenu de la discussion.</a:t>
            </a:r>
            <a:endParaRPr lang="en-C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866812"/>
            <a:ext cx="2417247" cy="1609602"/>
          </a:xfrm>
          <a:prstGeom prst="rect">
            <a:avLst/>
          </a:prstGeom>
        </p:spPr>
      </p:pic>
    </p:spTree>
    <p:extLst>
      <p:ext uri="{BB962C8B-B14F-4D97-AF65-F5344CB8AC3E}">
        <p14:creationId xmlns:p14="http://schemas.microsoft.com/office/powerpoint/2010/main" val="300317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Activité</a:t>
            </a:r>
            <a:r>
              <a:rPr lang="en-CA" dirty="0"/>
              <a:t> : </a:t>
            </a:r>
            <a:r>
              <a:rPr lang="en-CA" dirty="0" err="1"/>
              <a:t>Scénario</a:t>
            </a:r>
            <a:r>
              <a:rPr lang="en-CA" dirty="0"/>
              <a:t> de </a:t>
            </a:r>
            <a:r>
              <a:rPr lang="en-CA" dirty="0" err="1" smtClean="0"/>
              <a:t>cas</a:t>
            </a:r>
            <a:endParaRPr lang="en-CA" dirty="0"/>
          </a:p>
        </p:txBody>
      </p:sp>
      <p:sp>
        <p:nvSpPr>
          <p:cNvPr id="3" name="Content Placeholder 2"/>
          <p:cNvSpPr>
            <a:spLocks noGrp="1"/>
          </p:cNvSpPr>
          <p:nvPr>
            <p:ph idx="1"/>
          </p:nvPr>
        </p:nvSpPr>
        <p:spPr>
          <a:xfrm>
            <a:off x="467544" y="1268760"/>
            <a:ext cx="5616624" cy="2476872"/>
          </a:xfrm>
        </p:spPr>
        <p:txBody>
          <a:bodyPr>
            <a:noAutofit/>
          </a:bodyPr>
          <a:lstStyle/>
          <a:p>
            <a:pPr marL="0" indent="0">
              <a:buNone/>
            </a:pPr>
            <a:r>
              <a:rPr lang="fr-FR" sz="2400" dirty="0"/>
              <a:t>Veuillez vous asseoir en groupes de deux ou trois. Vous recevrez un exemple de cas. Une personne sera l’usager ou l’usagère, une autre le dispensateur ou la dispensatrice de services, et la troisième observera. </a:t>
            </a:r>
          </a:p>
          <a:p>
            <a:pPr marL="0" indent="0">
              <a:buNone/>
            </a:pPr>
            <a:endParaRPr lang="fr-FR" sz="2400" dirty="0"/>
          </a:p>
          <a:p>
            <a:pPr marL="0" indent="0">
              <a:buNone/>
            </a:pPr>
            <a:r>
              <a:rPr lang="fr-FR" sz="2400" dirty="0"/>
              <a:t>L’usager ou l’usagère recevra un script contenant l’information pertinente. Le dispensateur ou la dispensatrice de services utilisera le guide de discussion pour l’aider à engager la conversation avec l’usager ou l’usagère. L’observateur ou l’observatrice prendra des notes sur ce qui aura bien fonctionné</a:t>
            </a:r>
            <a:r>
              <a:rPr lang="fr-FR" sz="2400" dirty="0" smtClean="0"/>
              <a:t>.</a:t>
            </a:r>
            <a:endParaRPr lang="fr-FR"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910680"/>
            <a:ext cx="2695575" cy="4038600"/>
          </a:xfrm>
          <a:prstGeom prst="rect">
            <a:avLst/>
          </a:prstGeom>
        </p:spPr>
      </p:pic>
    </p:spTree>
    <p:extLst>
      <p:ext uri="{BB962C8B-B14F-4D97-AF65-F5344CB8AC3E}">
        <p14:creationId xmlns:p14="http://schemas.microsoft.com/office/powerpoint/2010/main" val="212537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fr-FR" dirty="0"/>
              <a:t>Comment discuter de santé sexuelle, de consommation de substances et d’ITSS : Plan d’action</a:t>
            </a:r>
            <a:endParaRPr lang="en-CA" dirty="0"/>
          </a:p>
        </p:txBody>
      </p:sp>
      <p:sp>
        <p:nvSpPr>
          <p:cNvPr id="3" name="Content Placeholder 2"/>
          <p:cNvSpPr>
            <a:spLocks noGrp="1"/>
          </p:cNvSpPr>
          <p:nvPr>
            <p:ph idx="1"/>
          </p:nvPr>
        </p:nvSpPr>
        <p:spPr/>
        <p:txBody>
          <a:bodyPr/>
          <a:lstStyle/>
          <a:p>
            <a:pPr marL="0" indent="0">
              <a:buNone/>
            </a:pPr>
            <a:endParaRPr lang="fr-FR" dirty="0"/>
          </a:p>
          <a:p>
            <a:pPr marL="0" indent="0">
              <a:buNone/>
            </a:pPr>
            <a:r>
              <a:rPr lang="fr-FR" dirty="0"/>
              <a:t>Passons en revue les stratégies que nous avons créées en début d’atelier. Quelles sont nos prochaines étapes et nos plans d’action?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168130"/>
            <a:ext cx="2376264" cy="2055026"/>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77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Merci</a:t>
            </a:r>
            <a:r>
              <a:rPr lang="en-CA" dirty="0"/>
              <a:t> de </a:t>
            </a:r>
            <a:r>
              <a:rPr lang="en-CA" dirty="0" err="1"/>
              <a:t>votre</a:t>
            </a:r>
            <a:r>
              <a:rPr lang="en-CA" dirty="0"/>
              <a:t> participation!</a:t>
            </a:r>
          </a:p>
        </p:txBody>
      </p:sp>
      <p:sp>
        <p:nvSpPr>
          <p:cNvPr id="3" name="Content Placeholder 2"/>
          <p:cNvSpPr>
            <a:spLocks noGrp="1"/>
          </p:cNvSpPr>
          <p:nvPr>
            <p:ph idx="1"/>
          </p:nvPr>
        </p:nvSpPr>
        <p:spPr>
          <a:xfrm>
            <a:off x="539552" y="1514105"/>
            <a:ext cx="8229600" cy="4525963"/>
          </a:xfrm>
        </p:spPr>
        <p:txBody>
          <a:bodyPr>
            <a:normAutofit/>
          </a:bodyPr>
          <a:lstStyle/>
          <a:p>
            <a:pPr marL="0" indent="0" algn="ctr">
              <a:buNone/>
            </a:pPr>
            <a:r>
              <a:rPr lang="fr-FR" sz="2800" dirty="0"/>
              <a:t>Avez-vous des questions ou des commentaires</a:t>
            </a:r>
            <a:r>
              <a:rPr lang="fr-FR" sz="2800" dirty="0" smtClean="0"/>
              <a:t>?</a:t>
            </a:r>
          </a:p>
          <a:p>
            <a:pPr marL="0" indent="0" algn="ctr">
              <a:buNone/>
            </a:pPr>
            <a:endParaRPr lang="en-CA" sz="2800" dirty="0" smtClean="0"/>
          </a:p>
          <a:p>
            <a:pPr marL="0" indent="0" algn="ctr">
              <a:buNone/>
            </a:pPr>
            <a:r>
              <a:rPr lang="fr-FR" sz="2800" dirty="0"/>
              <a:t>Veuillez remplir une évaluation. Vos commentaires sont très importants pour nous et resteront confidentiels. </a:t>
            </a:r>
            <a:endParaRPr lang="en-CA" sz="28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437308"/>
            <a:ext cx="2692588" cy="8127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534671"/>
            <a:ext cx="2484888" cy="617976"/>
          </a:xfrm>
          <a:prstGeom prst="rect">
            <a:avLst/>
          </a:prstGeom>
        </p:spPr>
      </p:pic>
    </p:spTree>
    <p:extLst>
      <p:ext uri="{BB962C8B-B14F-4D97-AF65-F5344CB8AC3E}">
        <p14:creationId xmlns:p14="http://schemas.microsoft.com/office/powerpoint/2010/main" val="284012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Aperçu</a:t>
            </a:r>
            <a:r>
              <a:rPr lang="en-CA" dirty="0"/>
              <a:t> de </a:t>
            </a:r>
            <a:r>
              <a:rPr lang="en-CA" dirty="0" err="1"/>
              <a:t>l’atelier</a:t>
            </a:r>
            <a:endParaRPr lang="en-CA" dirty="0"/>
          </a:p>
        </p:txBody>
      </p:sp>
      <p:sp>
        <p:nvSpPr>
          <p:cNvPr id="3" name="Content Placeholder 2"/>
          <p:cNvSpPr>
            <a:spLocks noGrp="1"/>
          </p:cNvSpPr>
          <p:nvPr>
            <p:ph idx="1"/>
          </p:nvPr>
        </p:nvSpPr>
        <p:spPr>
          <a:xfrm>
            <a:off x="457200" y="1567333"/>
            <a:ext cx="8229600" cy="4525963"/>
          </a:xfrm>
        </p:spPr>
        <p:txBody>
          <a:bodyPr>
            <a:normAutofit fontScale="92500" lnSpcReduction="10000"/>
          </a:bodyPr>
          <a:lstStyle/>
          <a:p>
            <a:pPr marL="0" indent="0">
              <a:buNone/>
            </a:pPr>
            <a:r>
              <a:rPr lang="fr-FR" dirty="0"/>
              <a:t>1. Présentations</a:t>
            </a:r>
          </a:p>
          <a:p>
            <a:pPr marL="0" indent="0">
              <a:buNone/>
            </a:pPr>
            <a:endParaRPr lang="fr-FR" dirty="0"/>
          </a:p>
          <a:p>
            <a:pPr marL="0" indent="0">
              <a:buNone/>
            </a:pPr>
            <a:r>
              <a:rPr lang="fr-FR" dirty="0"/>
              <a:t>2. Exploration de la stigmatisation et des facteurs qui y contribuent</a:t>
            </a:r>
          </a:p>
          <a:p>
            <a:pPr marL="0" indent="0">
              <a:buNone/>
            </a:pPr>
            <a:endParaRPr lang="fr-FR" dirty="0"/>
          </a:p>
          <a:p>
            <a:pPr marL="0" indent="0">
              <a:buNone/>
            </a:pPr>
            <a:r>
              <a:rPr lang="fr-FR" dirty="0"/>
              <a:t>3. Stratégies pour discuter de santé sexuelle et d’ITSS et pour réduire la stigmatisation</a:t>
            </a:r>
          </a:p>
          <a:p>
            <a:pPr marL="0" indent="0">
              <a:buNone/>
            </a:pPr>
            <a:endParaRPr lang="fr-FR" dirty="0"/>
          </a:p>
          <a:p>
            <a:pPr marL="0" indent="0">
              <a:buNone/>
            </a:pPr>
            <a:r>
              <a:rPr lang="fr-FR" dirty="0"/>
              <a:t>4. Conclusion</a:t>
            </a:r>
          </a:p>
          <a:p>
            <a:pPr marL="0" indent="0">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848326" y="5085183"/>
            <a:ext cx="4332186" cy="18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60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341784"/>
            <a:ext cx="8229600" cy="1143000"/>
          </a:xfrm>
        </p:spPr>
        <p:txBody>
          <a:bodyPr/>
          <a:lstStyle/>
          <a:p>
            <a:r>
              <a:rPr lang="en-CA" dirty="0" err="1"/>
              <a:t>Objectifs</a:t>
            </a:r>
            <a:r>
              <a:rPr lang="en-CA" dirty="0"/>
              <a:t> </a:t>
            </a:r>
            <a:r>
              <a:rPr lang="en-CA" dirty="0" err="1"/>
              <a:t>d’apprentissage</a:t>
            </a:r>
            <a:endParaRPr lang="en-CA" dirty="0"/>
          </a:p>
        </p:txBody>
      </p:sp>
      <p:sp>
        <p:nvSpPr>
          <p:cNvPr id="3" name="Content Placeholder 2"/>
          <p:cNvSpPr>
            <a:spLocks noGrp="1"/>
          </p:cNvSpPr>
          <p:nvPr>
            <p:ph idx="1"/>
          </p:nvPr>
        </p:nvSpPr>
        <p:spPr>
          <a:xfrm>
            <a:off x="467544" y="1772816"/>
            <a:ext cx="8424936" cy="4536504"/>
          </a:xfrm>
        </p:spPr>
        <p:txBody>
          <a:bodyPr>
            <a:noAutofit/>
          </a:bodyPr>
          <a:lstStyle/>
          <a:p>
            <a:r>
              <a:rPr lang="fr-FR" sz="2000" dirty="0" smtClean="0"/>
              <a:t>Accroître </a:t>
            </a:r>
            <a:r>
              <a:rPr lang="fr-FR" sz="2000" dirty="0"/>
              <a:t>les connaissances des diverses formes de stigmatisation et des nombreux facteurs pouvant contribuer à la stigmatisation liée aux ITSS, dont les attitudes, les valeurs et les croyances. </a:t>
            </a:r>
          </a:p>
          <a:p>
            <a:r>
              <a:rPr lang="fr-FR" sz="2000" dirty="0" smtClean="0"/>
              <a:t>Accroître </a:t>
            </a:r>
            <a:r>
              <a:rPr lang="fr-FR" sz="2000" dirty="0"/>
              <a:t>la capacité de réfléchir aux attitudes, aux valeurs et aux croyances sociétales liées aux ITSS, à la consommation de substances, à la sexualité, aux comportements sexuels et à la réduction des méfaits</a:t>
            </a:r>
            <a:r>
              <a:rPr lang="fr-FR" sz="2000" dirty="0" smtClean="0"/>
              <a:t>.</a:t>
            </a:r>
            <a:endParaRPr lang="fr-FR" sz="2000" dirty="0"/>
          </a:p>
          <a:p>
            <a:r>
              <a:rPr lang="fr-FR" sz="2000" dirty="0" smtClean="0"/>
              <a:t>Rehausser </a:t>
            </a:r>
            <a:r>
              <a:rPr lang="fr-FR" sz="2000" dirty="0"/>
              <a:t>les habiletés à discuter d’ITSS, de consommation de substances et de </a:t>
            </a:r>
            <a:r>
              <a:rPr lang="fr-FR" sz="2000" dirty="0" smtClean="0"/>
              <a:t>sexualité </a:t>
            </a:r>
            <a:r>
              <a:rPr lang="fr-FR" sz="2000" dirty="0"/>
              <a:t>à l’aide du Guide de </a:t>
            </a:r>
            <a:r>
              <a:rPr lang="fr-FR" sz="2000" dirty="0" smtClean="0"/>
              <a:t>discussion. </a:t>
            </a:r>
            <a:r>
              <a:rPr lang="fr-FR" sz="2000" dirty="0"/>
              <a:t>Accroître notamment les habiletés à offrir des services dans une optique sensible aux traumatismes, d’une manière qui soit valorisante, authentique et non </a:t>
            </a:r>
            <a:r>
              <a:rPr lang="fr-FR" sz="2000" dirty="0" err="1"/>
              <a:t>stigmatisante</a:t>
            </a:r>
            <a:r>
              <a:rPr lang="fr-FR" sz="2000" dirty="0" smtClean="0"/>
              <a:t>.</a:t>
            </a:r>
            <a:endParaRPr lang="fr-FR" sz="2000" dirty="0"/>
          </a:p>
          <a:p>
            <a:r>
              <a:rPr lang="fr-FR" sz="2000" dirty="0" smtClean="0"/>
              <a:t>Apprendre </a:t>
            </a:r>
            <a:r>
              <a:rPr lang="fr-FR" sz="2000" dirty="0"/>
              <a:t>à élaborer un plan d’action personnel pour la prestation de services de prévention des ITSS (et de services connexes) non </a:t>
            </a:r>
            <a:r>
              <a:rPr lang="fr-FR" sz="2000" dirty="0" err="1"/>
              <a:t>stigmatisants</a:t>
            </a:r>
            <a:r>
              <a:rPr lang="fr-FR" sz="2000" dirty="0"/>
              <a:t> ni discriminatoires.</a:t>
            </a:r>
          </a:p>
          <a:p>
            <a:endParaRPr lang="fr-FR" sz="2000" dirty="0"/>
          </a:p>
          <a:p>
            <a:endParaRPr lang="fr-FR" sz="2000" dirty="0"/>
          </a:p>
          <a:p>
            <a:endParaRPr lang="fr-F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88640"/>
            <a:ext cx="1556792" cy="1556792"/>
          </a:xfrm>
          <a:prstGeom prst="rect">
            <a:avLst/>
          </a:prstGeom>
        </p:spPr>
      </p:pic>
    </p:spTree>
    <p:extLst>
      <p:ext uri="{BB962C8B-B14F-4D97-AF65-F5344CB8AC3E}">
        <p14:creationId xmlns:p14="http://schemas.microsoft.com/office/powerpoint/2010/main" val="1339711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Nos droits en tant qu’apprenants</a:t>
            </a:r>
            <a:endParaRPr lang="en-CA" dirty="0"/>
          </a:p>
        </p:txBody>
      </p:sp>
      <p:sp>
        <p:nvSpPr>
          <p:cNvPr id="3" name="Content Placeholder 2"/>
          <p:cNvSpPr>
            <a:spLocks noGrp="1"/>
          </p:cNvSpPr>
          <p:nvPr>
            <p:ph idx="1"/>
          </p:nvPr>
        </p:nvSpPr>
        <p:spPr/>
        <p:txBody>
          <a:bodyPr/>
          <a:lstStyle/>
          <a:p>
            <a:r>
              <a:rPr lang="en-CA" sz="4400" dirty="0" smtClean="0"/>
              <a:t>Participation</a:t>
            </a:r>
          </a:p>
          <a:p>
            <a:r>
              <a:rPr lang="en-CA" sz="4400" dirty="0" err="1"/>
              <a:t>Réussite</a:t>
            </a:r>
            <a:endParaRPr lang="en-CA" sz="4400" dirty="0" smtClean="0"/>
          </a:p>
          <a:p>
            <a:r>
              <a:rPr lang="en-CA" sz="4400" dirty="0" err="1"/>
              <a:t>Confidentialité</a:t>
            </a:r>
            <a:endParaRPr lang="en-CA" sz="4400" dirty="0" smtClean="0"/>
          </a:p>
          <a:p>
            <a:r>
              <a:rPr lang="en-CA" sz="4400" dirty="0" smtClean="0"/>
              <a:t>Respect</a:t>
            </a:r>
          </a:p>
          <a:p>
            <a:r>
              <a:rPr lang="en-CA" sz="4400" dirty="0" smtClean="0"/>
              <a:t>Plaisir!</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85392"/>
            <a:ext cx="3744416" cy="3744416"/>
          </a:xfrm>
          <a:prstGeom prst="rect">
            <a:avLst/>
          </a:prstGeom>
        </p:spPr>
      </p:pic>
    </p:spTree>
    <p:extLst>
      <p:ext uri="{BB962C8B-B14F-4D97-AF65-F5344CB8AC3E}">
        <p14:creationId xmlns:p14="http://schemas.microsoft.com/office/powerpoint/2010/main" val="315598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44" y="332656"/>
            <a:ext cx="8229600" cy="1143000"/>
          </a:xfrm>
        </p:spPr>
        <p:txBody>
          <a:bodyPr/>
          <a:lstStyle/>
          <a:p>
            <a:r>
              <a:rPr lang="en-CA" dirty="0" err="1"/>
              <a:t>Termes</a:t>
            </a:r>
            <a:r>
              <a:rPr lang="en-CA" dirty="0"/>
              <a:t> </a:t>
            </a:r>
            <a:r>
              <a:rPr lang="en-CA" dirty="0" err="1"/>
              <a:t>clés</a:t>
            </a:r>
            <a:endParaRPr lang="en-CA" dirty="0"/>
          </a:p>
        </p:txBody>
      </p:sp>
      <p:sp>
        <p:nvSpPr>
          <p:cNvPr id="3" name="Content Placeholder 2"/>
          <p:cNvSpPr>
            <a:spLocks noGrp="1"/>
          </p:cNvSpPr>
          <p:nvPr>
            <p:ph idx="1"/>
          </p:nvPr>
        </p:nvSpPr>
        <p:spPr/>
        <p:txBody>
          <a:bodyPr>
            <a:normAutofit/>
          </a:bodyPr>
          <a:lstStyle/>
          <a:p>
            <a:r>
              <a:rPr lang="fr-FR" dirty="0" smtClean="0"/>
              <a:t>ITSS</a:t>
            </a:r>
            <a:endParaRPr lang="fr-FR" dirty="0"/>
          </a:p>
          <a:p>
            <a:r>
              <a:rPr lang="fr-FR" dirty="0"/>
              <a:t>Positivité </a:t>
            </a:r>
            <a:r>
              <a:rPr lang="fr-FR" dirty="0" smtClean="0"/>
              <a:t>sexuelle</a:t>
            </a:r>
            <a:endParaRPr lang="fr-FR" dirty="0"/>
          </a:p>
          <a:p>
            <a:r>
              <a:rPr lang="fr-FR" dirty="0"/>
              <a:t>Réduction des </a:t>
            </a:r>
            <a:r>
              <a:rPr lang="fr-FR" dirty="0" smtClean="0"/>
              <a:t>méfaits</a:t>
            </a:r>
            <a:endParaRPr lang="fr-FR" dirty="0"/>
          </a:p>
          <a:p>
            <a:r>
              <a:rPr lang="fr-FR" dirty="0"/>
              <a:t>Soins sensibles aux traumatismes et à la violence</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487760"/>
            <a:ext cx="6144760" cy="1749552"/>
          </a:xfrm>
          <a:prstGeom prst="rect">
            <a:avLst/>
          </a:prstGeom>
        </p:spPr>
      </p:pic>
    </p:spTree>
    <p:extLst>
      <p:ext uri="{BB962C8B-B14F-4D97-AF65-F5344CB8AC3E}">
        <p14:creationId xmlns:p14="http://schemas.microsoft.com/office/powerpoint/2010/main" val="3227870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a:t>
            </a:r>
            <a:endParaRPr lang="en-CA" dirty="0"/>
          </a:p>
        </p:txBody>
      </p:sp>
      <p:sp>
        <p:nvSpPr>
          <p:cNvPr id="3" name="Content Placeholder 2"/>
          <p:cNvSpPr>
            <a:spLocks noGrp="1"/>
          </p:cNvSpPr>
          <p:nvPr>
            <p:ph idx="1"/>
          </p:nvPr>
        </p:nvSpPr>
        <p:spPr>
          <a:xfrm>
            <a:off x="457200" y="1567333"/>
            <a:ext cx="8229600" cy="4525963"/>
          </a:xfrm>
        </p:spPr>
        <p:txBody>
          <a:bodyPr>
            <a:normAutofit fontScale="92500" lnSpcReduction="10000"/>
          </a:bodyPr>
          <a:lstStyle/>
          <a:p>
            <a:pPr marL="0" indent="0">
              <a:buNone/>
            </a:pPr>
            <a:r>
              <a:rPr lang="fr-FR" sz="2600" dirty="0"/>
              <a:t>« Dans les services sensibles aux traumatismes, la sécurité et l’autonomisation de l’usager ou de l’usagère des services sont un élément crucial, intégré dans les politiques, les pratiques et les approches relationnelles du personnel. Les dispensateurs de services cultivent la sécurité dans chaque interaction et évitent les approches conflictuelles. Les approches sensibles aux traumatismes ressemblent aux approches de réduction des méfaits; les deux mettent l’accent sur la sécurité et la participation. »</a:t>
            </a:r>
          </a:p>
          <a:p>
            <a:pPr marL="0" indent="0">
              <a:buNone/>
            </a:pPr>
            <a:endParaRPr lang="en-CA" sz="1900" dirty="0" smtClean="0"/>
          </a:p>
          <a:p>
            <a:pPr marL="0" indent="0">
              <a:buNone/>
            </a:pPr>
            <a:r>
              <a:rPr lang="en-CA" sz="1700" dirty="0" err="1"/>
              <a:t>Référence</a:t>
            </a:r>
            <a:r>
              <a:rPr lang="en-CA" sz="1700" dirty="0"/>
              <a:t> : «Trauma-informed practice guide », BC Provincial Mental Health and Substance Use Planning Council, 2013. Sur Internet :</a:t>
            </a:r>
          </a:p>
          <a:p>
            <a:pPr marL="0" indent="0">
              <a:buNone/>
            </a:pPr>
            <a:r>
              <a:rPr lang="en-CA" sz="1700" dirty="0">
                <a:hlinkClick r:id="rId2"/>
              </a:rPr>
              <a:t>http://</a:t>
            </a:r>
            <a:r>
              <a:rPr lang="en-CA" sz="1700" dirty="0" smtClean="0">
                <a:hlinkClick r:id="rId2"/>
              </a:rPr>
              <a:t>bccewh.bc.ca/wp-content/uploads/2012/05/2013_TIP-Guide.pdf</a:t>
            </a:r>
            <a:r>
              <a:rPr lang="en-CA" sz="1700" dirty="0" smtClean="0"/>
              <a:t> </a:t>
            </a:r>
            <a:endParaRPr lang="en-CA" sz="17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5" r="-605" b="19521"/>
          <a:stretch/>
        </p:blipFill>
        <p:spPr bwMode="auto">
          <a:xfrm flipH="1" flipV="1">
            <a:off x="5364088" y="5609093"/>
            <a:ext cx="3816424" cy="12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8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a:t>
            </a:r>
            <a:endParaRPr lang="en-CA" dirty="0"/>
          </a:p>
        </p:txBody>
      </p:sp>
      <p:sp>
        <p:nvSpPr>
          <p:cNvPr id="3" name="Content Placeholder 2"/>
          <p:cNvSpPr>
            <a:spLocks noGrp="1"/>
          </p:cNvSpPr>
          <p:nvPr>
            <p:ph idx="1"/>
          </p:nvPr>
        </p:nvSpPr>
        <p:spPr>
          <a:xfrm>
            <a:off x="467544" y="1649709"/>
            <a:ext cx="5815214" cy="3795515"/>
          </a:xfrm>
        </p:spPr>
        <p:txBody>
          <a:bodyPr>
            <a:normAutofit fontScale="92500"/>
          </a:bodyPr>
          <a:lstStyle/>
          <a:p>
            <a:pPr marL="0" indent="0">
              <a:buNone/>
            </a:pPr>
            <a:r>
              <a:rPr lang="fr-FR" sz="2600" dirty="0"/>
              <a:t>« Un aspect clé des services sensibles aux traumatismes consiste à créer un environnement où les usagers des services ne se font pas traumatiser davantage et ne revivent pas de traumatismes antérieurs (des événements reflétant leurs expériences antérieures d’impuissance et de perte de contrôle), et où ils peuvent prendre des décisions sur leurs besoins de traitement à un rythme qui leur paraît sans danger. »</a:t>
            </a:r>
            <a:endParaRPr lang="en-CA"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58" y="2348880"/>
            <a:ext cx="2666608" cy="2088232"/>
          </a:xfrm>
          <a:prstGeom prst="rect">
            <a:avLst/>
          </a:prstGeom>
        </p:spPr>
      </p:pic>
      <p:sp>
        <p:nvSpPr>
          <p:cNvPr id="5" name="TextBox 4"/>
          <p:cNvSpPr txBox="1"/>
          <p:nvPr/>
        </p:nvSpPr>
        <p:spPr>
          <a:xfrm>
            <a:off x="395536" y="5589240"/>
            <a:ext cx="8424936" cy="1200329"/>
          </a:xfrm>
          <a:prstGeom prst="rect">
            <a:avLst/>
          </a:prstGeom>
          <a:noFill/>
        </p:spPr>
        <p:txBody>
          <a:bodyPr wrap="square" rtlCol="0">
            <a:spAutoFit/>
          </a:bodyPr>
          <a:lstStyle/>
          <a:p>
            <a:r>
              <a:rPr lang="en-CA" dirty="0" err="1"/>
              <a:t>Référence</a:t>
            </a:r>
            <a:r>
              <a:rPr lang="en-CA" dirty="0"/>
              <a:t> : «Trauma-informed practice guide », BC Provincial Mental Health and Substance Use Planning Council, 2013. Sur Internet :</a:t>
            </a:r>
          </a:p>
          <a:p>
            <a:r>
              <a:rPr lang="en-CA" dirty="0">
                <a:hlinkClick r:id="rId3"/>
              </a:rPr>
              <a:t>http://</a:t>
            </a:r>
            <a:r>
              <a:rPr lang="en-CA" dirty="0" smtClean="0">
                <a:hlinkClick r:id="rId3"/>
              </a:rPr>
              <a:t>bccewh.bc.ca/wp-content/uploads/2012/05/2013_TIP-Guide.pdf</a:t>
            </a:r>
            <a:r>
              <a:rPr lang="en-CA" dirty="0" smtClean="0"/>
              <a:t> </a:t>
            </a:r>
            <a:endParaRPr lang="en-CA" dirty="0"/>
          </a:p>
          <a:p>
            <a:endParaRPr lang="en-CA" dirty="0"/>
          </a:p>
        </p:txBody>
      </p:sp>
    </p:spTree>
    <p:extLst>
      <p:ext uri="{BB962C8B-B14F-4D97-AF65-F5344CB8AC3E}">
        <p14:creationId xmlns:p14="http://schemas.microsoft.com/office/powerpoint/2010/main" val="354879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 et à la violence (SSTV)?</a:t>
            </a:r>
            <a:endParaRPr lang="en-CA" dirty="0"/>
          </a:p>
        </p:txBody>
      </p:sp>
      <p:sp>
        <p:nvSpPr>
          <p:cNvPr id="3" name="Content Placeholder 2"/>
          <p:cNvSpPr>
            <a:spLocks noGrp="1"/>
          </p:cNvSpPr>
          <p:nvPr>
            <p:ph idx="1"/>
          </p:nvPr>
        </p:nvSpPr>
        <p:spPr>
          <a:xfrm>
            <a:off x="251520" y="1556792"/>
            <a:ext cx="8445624" cy="4968552"/>
          </a:xfrm>
        </p:spPr>
        <p:txBody>
          <a:bodyPr>
            <a:normAutofit fontScale="25000" lnSpcReduction="20000"/>
          </a:bodyPr>
          <a:lstStyle/>
          <a:p>
            <a:pPr marL="0" indent="0">
              <a:buNone/>
            </a:pPr>
            <a:r>
              <a:rPr lang="fr-FR" sz="7600" dirty="0"/>
              <a:t>Les SSTV élargissent le concept des soins sensibles aux traumatismes (SST) en reconnaissant les conditions sociales et structurelles globales qui influent sur la santé des gens, y compris les politiques et les pratiques institutionnelles. Il peut être difficile de parler de sexualité et de consommation de substances dans les milieux de service; le recours à une approche de SSTV permet de s’assurer que l’on a tenu compte des conditions structurelles et sociales globales et que les politiques et les pratiques de l’organisme et celles des dispensateurs de services ne font pas revivre de traumatismes aux usagers. </a:t>
            </a:r>
          </a:p>
          <a:p>
            <a:pPr marL="0" indent="0">
              <a:buNone/>
            </a:pPr>
            <a:endParaRPr lang="fr-FR" sz="7600" dirty="0"/>
          </a:p>
          <a:p>
            <a:pPr marL="0" indent="0">
              <a:buNone/>
            </a:pPr>
            <a:r>
              <a:rPr lang="fr-FR" sz="7600" dirty="0"/>
              <a:t>Exemples de stratégies de SSTV : </a:t>
            </a:r>
          </a:p>
          <a:p>
            <a:pPr marL="0" indent="0">
              <a:buNone/>
            </a:pPr>
            <a:r>
              <a:rPr lang="fr-FR" sz="7600" dirty="0"/>
              <a:t>- reconnaître les effets des conditions historiques et structurelles;</a:t>
            </a:r>
          </a:p>
          <a:p>
            <a:pPr marL="0" indent="0">
              <a:buNone/>
            </a:pPr>
            <a:r>
              <a:rPr lang="fr-FR" sz="7600" dirty="0"/>
              <a:t>- demander l’avis des usagers afin d’avoir des stratégies sûres et inclusives;</a:t>
            </a:r>
          </a:p>
          <a:p>
            <a:pPr marL="0" indent="0">
              <a:buNone/>
            </a:pPr>
            <a:r>
              <a:rPr lang="fr-FR" sz="7600" dirty="0"/>
              <a:t>- encourager l’autonomisation des usagers par rapport aux options de traitement, et l’adoption de stratégies de réduction des méfaits;</a:t>
            </a:r>
          </a:p>
          <a:p>
            <a:pPr marL="0" indent="0">
              <a:buNone/>
            </a:pPr>
            <a:r>
              <a:rPr lang="fr-FR" sz="7600" dirty="0" smtClean="0"/>
              <a:t>- appliquer </a:t>
            </a:r>
            <a:r>
              <a:rPr lang="fr-FR" sz="7600" dirty="0"/>
              <a:t>des politiques et des processus qui favorisent la souplesse et encouragent la prise de décisions partagée</a:t>
            </a:r>
            <a:r>
              <a:rPr lang="fr-FR" sz="7600" dirty="0" smtClean="0"/>
              <a:t>.</a:t>
            </a:r>
          </a:p>
          <a:p>
            <a:pPr>
              <a:buFontTx/>
              <a:buChar char="-"/>
            </a:pPr>
            <a:endParaRPr lang="fr-FR" sz="5000" dirty="0"/>
          </a:p>
          <a:p>
            <a:pPr marL="0" indent="0">
              <a:buNone/>
            </a:pPr>
            <a:r>
              <a:rPr lang="en-CA" sz="5200" dirty="0" err="1"/>
              <a:t>Référence</a:t>
            </a:r>
            <a:r>
              <a:rPr lang="en-CA" sz="5200" dirty="0"/>
              <a:t> : C.M. </a:t>
            </a:r>
            <a:r>
              <a:rPr lang="en-CA" sz="5200" dirty="0" err="1"/>
              <a:t>Varcoe</a:t>
            </a:r>
            <a:r>
              <a:rPr lang="en-CA" sz="5200" dirty="0"/>
              <a:t>, C.N. </a:t>
            </a:r>
            <a:r>
              <a:rPr lang="en-CA" sz="5200" dirty="0" err="1"/>
              <a:t>Wathen</a:t>
            </a:r>
            <a:r>
              <a:rPr lang="en-CA" sz="5200" dirty="0"/>
              <a:t>, M. Ford-</a:t>
            </a:r>
            <a:r>
              <a:rPr lang="en-CA" sz="5200" dirty="0" err="1"/>
              <a:t>Gilboe</a:t>
            </a:r>
            <a:r>
              <a:rPr lang="en-CA" sz="5200" dirty="0"/>
              <a:t> M, V. </a:t>
            </a:r>
            <a:r>
              <a:rPr lang="en-CA" sz="5200" dirty="0" err="1"/>
              <a:t>Smye</a:t>
            </a:r>
            <a:r>
              <a:rPr lang="en-CA" sz="5200" dirty="0"/>
              <a:t>, A. Browne, « VEGA briefing note on trauma- and violence-informed care », VEGA Project and </a:t>
            </a:r>
            <a:r>
              <a:rPr lang="en-CA" sz="5200" dirty="0" err="1"/>
              <a:t>PreVAiL</a:t>
            </a:r>
            <a:r>
              <a:rPr lang="en-CA" sz="5200" dirty="0"/>
              <a:t> Research Network, 2016. Sur Internet :  </a:t>
            </a:r>
            <a:r>
              <a:rPr lang="en-CA" sz="5200" dirty="0" smtClean="0">
                <a:hlinkClick r:id="rId2"/>
              </a:rPr>
              <a:t>http://projectvega.ca/wp-content/uploads/2016/10/VEGA-TVIC-Briefing-Note-2016.pdf</a:t>
            </a:r>
            <a:r>
              <a:rPr lang="en-CA" sz="5200" dirty="0" smtClean="0"/>
              <a:t> </a:t>
            </a:r>
            <a:endParaRPr lang="en-CA" sz="5200" dirty="0"/>
          </a:p>
        </p:txBody>
      </p:sp>
    </p:spTree>
    <p:extLst>
      <p:ext uri="{BB962C8B-B14F-4D97-AF65-F5344CB8AC3E}">
        <p14:creationId xmlns:p14="http://schemas.microsoft.com/office/powerpoint/2010/main" val="23594405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31&quot;&gt;&lt;/object&gt;&lt;object type=&quot;2&quot; unique_id=&quot;10132&quot;&gt;&lt;object type=&quot;3&quot; unique_id=&quot;10133&quot;&gt;&lt;property id=&quot;20148&quot; value=&quot;5&quot;/&gt;&lt;property id=&quot;20300&quot; value=&quot;Slide 1&quot;/&gt;&lt;property id=&quot;20307&quot; value=&quot;256&quot;/&gt;&lt;/object&gt;&lt;object type=&quot;3&quot; unique_id=&quot;10135&quot;&gt;&lt;property id=&quot;20148&quot; value=&quot;5&quot;/&gt;&lt;property id=&quot;20300&quot; value=&quot;Slide 3 - &amp;quot;Aperçu de l’atelier&amp;quot;&quot;/&gt;&lt;property id=&quot;20307&quot; value=&quot;259&quot;/&gt;&lt;/object&gt;&lt;object type=&quot;3&quot; unique_id=&quot;10136&quot;&gt;&lt;property id=&quot;20148&quot; value=&quot;5&quot;/&gt;&lt;property id=&quot;20300&quot; value=&quot;Slide 4 - &amp;quot;Objectifs d’apprentissage&amp;quot;&quot;/&gt;&lt;property id=&quot;20307&quot; value=&quot;260&quot;/&gt;&lt;/object&gt;&lt;object type=&quot;3&quot; unique_id=&quot;10202&quot;&gt;&lt;property id=&quot;20148&quot; value=&quot;5&quot;/&gt;&lt;property id=&quot;20300&quot; value=&quot;Slide 10&quot;/&gt;&lt;property id=&quot;20307&quot; value=&quot;263&quot;/&gt;&lt;/object&gt;&lt;object type=&quot;3&quot; unique_id=&quot;10203&quot;&gt;&lt;property id=&quot;20148&quot; value=&quot;5&quot;/&gt;&lt;property id=&quot;20300&quot; value=&quot;Slide 11 - &amp;quot;Activité: Nommez la substance&amp;quot;&quot;/&gt;&lt;property id=&quot;20307&quot; value=&quot;268&quot;/&gt;&lt;/object&gt;&lt;object type=&quot;3&quot; unique_id=&quot;10432&quot;&gt;&lt;property id=&quot;20148&quot; value=&quot;5&quot;/&gt;&lt;property id=&quot;20300&quot; value=&quot;Slide 16 - &amp;quot;Outils d’exercice&amp;quot;&quot;/&gt;&lt;property id=&quot;20307&quot; value=&quot;273&quot;/&gt;&lt;/object&gt;&lt;object type=&quot;3&quot; unique_id=&quot;10433&quot;&gt;&lt;property id=&quot;20148&quot; value=&quot;5&quot;/&gt;&lt;property id=&quot;20300&quot; value=&quot;Slide 17 - &amp;quot;Activité&amp;quot;&quot;/&gt;&lt;property id=&quot;20307&quot; value=&quot;275&quot;/&gt;&lt;/object&gt;&lt;object type=&quot;3&quot; unique_id=&quot;10434&quot;&gt;&lt;property id=&quot;20148&quot; value=&quot;5&quot;/&gt;&lt;property id=&quot;20300&quot; value=&quot;Slide 18 - &amp;quot;L’importance de la vie privée et de la confidentialité&amp;quot;&quot;/&gt;&lt;property id=&quot;20307&quot; value=&quot;274&quot;/&gt;&lt;/object&gt;&lt;object type=&quot;3&quot; unique_id=&quot;10435&quot;&gt;&lt;property id=&quot;20148&quot; value=&quot;5&quot;/&gt;&lt;property id=&quot;20300&quot; value=&quot;Slide 19 - &amp;quot;Comment discuter de santé sexuelle, de consommation de substances et d’ITSS :  Un guide pour les dispensateurs de &quot;/&gt;&lt;property id=&quot;20307&quot; value=&quot;276&quot;/&gt;&lt;/object&gt;&lt;object type=&quot;3&quot; unique_id=&quot;10436&quot;&gt;&lt;property id=&quot;20148&quot; value=&quot;5&quot;/&gt;&lt;property id=&quot;20300&quot; value=&quot;Slide 20 - &amp;quot;Création d’un environnement sûr&amp;quot;&quot;/&gt;&lt;property id=&quot;20307&quot; value=&quot;277&quot;/&gt;&lt;/object&gt;&lt;object type=&quot;3&quot; unique_id=&quot;10437&quot;&gt;&lt;property id=&quot;20148&quot; value=&quot;5&quot;/&gt;&lt;property id=&quot;20300&quot; value=&quot;Slide 21 - &amp;quot;Practiques&amp;quot;&quot;/&gt;&lt;property id=&quot;20307&quot; value=&quot;278&quot;/&gt;&lt;/object&gt;&lt;object type=&quot;3&quot; unique_id=&quot;10438&quot;&gt;&lt;property id=&quot;20148&quot; value=&quot;5&quot;/&gt;&lt;property id=&quot;20300&quot; value=&quot;Slide 22 - &amp;quot;Partenaires&amp;quot;&quot;/&gt;&lt;property id=&quot;20307&quot; value=&quot;279&quot;/&gt;&lt;/object&gt;&lt;object type=&quot;3&quot; unique_id=&quot;10439&quot;&gt;&lt;property id=&quot;20148&quot; value=&quot;5&quot;/&gt;&lt;property id=&quot;20300&quot; value=&quot;Slide 23 - &amp;quot;Protection contre les ITSS&amp;quot;&quot;/&gt;&lt;property id=&quot;20307&quot; value=&quot;280&quot;/&gt;&lt;/object&gt;&lt;object type=&quot;3&quot; unique_id=&quot;10440&quot;&gt;&lt;property id=&quot;20148&quot; value=&quot;5&quot;/&gt;&lt;property id=&quot;20300&quot; value=&quot;Slide 24 - &amp;quot;Antécédents d’ITSS&amp;quot;&quot;/&gt;&lt;property id=&quot;20307&quot; value=&quot;281&quot;/&gt;&lt;/object&gt;&lt;object type=&quot;3&quot; unique_id=&quot;10441&quot;&gt;&lt;property id=&quot;20148&quot; value=&quot;5&quot;/&gt;&lt;property id=&quot;20300&quot; value=&quot;Slide 25 - &amp;quot;Grossesse&amp;quot;&quot;/&gt;&lt;property id=&quot;20307&quot; value=&quot;282&quot;/&gt;&lt;/object&gt;&lt;object type=&quot;3&quot; unique_id=&quot;10442&quot;&gt;&lt;property id=&quot;20148&quot; value=&quot;5&quot;/&gt;&lt;property id=&quot;20300&quot; value=&quot;Slide 26 - &amp;quot;Conclusion de la discussion&amp;quot;&quot;/&gt;&lt;property id=&quot;20307&quot; value=&quot;283&quot;/&gt;&lt;/object&gt;&lt;object type=&quot;3&quot; unique_id=&quot;10443&quot;&gt;&lt;property id=&quot;20148&quot; value=&quot;5&quot;/&gt;&lt;property id=&quot;20300&quot; value=&quot;Slide 27 - &amp;quot;Activité : Scénario de cas&amp;quot;&quot;/&gt;&lt;property id=&quot;20307&quot; value=&quot;284&quot;/&gt;&lt;/object&gt;&lt;object type=&quot;3&quot; unique_id=&quot;10444&quot;&gt;&lt;property id=&quot;20148&quot; value=&quot;5&quot;/&gt;&lt;property id=&quot;20300&quot; value=&quot;Slide 28 - &amp;quot;Comment discuter de santé sexuelle, de consommation de substances et d’ITSS : Plan d’action&amp;quot;&quot;/&gt;&lt;property id=&quot;20307&quot; value=&quot;285&quot;/&gt;&lt;/object&gt;&lt;object type=&quot;3&quot; unique_id=&quot;11291&quot;&gt;&lt;property id=&quot;20148&quot; value=&quot;5&quot;/&gt;&lt;property id=&quot;20300&quot; value=&quot;Slide 2&quot;/&gt;&lt;property id=&quot;20307&quot; value=&quot;287&quot;/&gt;&lt;/object&gt;&lt;object type=&quot;3&quot; unique_id=&quot;11292&quot;&gt;&lt;property id=&quot;20148&quot; value=&quot;5&quot;/&gt;&lt;property id=&quot;20300&quot; value=&quot;Slide 5 - &amp;quot; Nos droits en tant qu’apprenants&amp;quot;&quot;/&gt;&lt;property id=&quot;20307&quot; value=&quot;288&quot;/&gt;&lt;/object&gt;&lt;object type=&quot;3&quot; unique_id=&quot;11293&quot;&gt;&lt;property id=&quot;20148&quot; value=&quot;5&quot;/&gt;&lt;property id=&quot;20300&quot; value=&quot;Slide 6 - &amp;quot;Termes clés&amp;quot;&quot;/&gt;&lt;property id=&quot;20307&quot; value=&quot;289&quot;/&gt;&lt;/object&gt;&lt;object type=&quot;3&quot; unique_id=&quot;11294&quot;&gt;&lt;property id=&quot;20148&quot; value=&quot;5&quot;/&gt;&lt;property id=&quot;20300&quot; value=&quot;Slide 7 - &amp;quot;Qu’est-ce que les soins sensibles aux traumatismes?&amp;quot;&quot;/&gt;&lt;property id=&quot;20307&quot; value=&quot;290&quot;/&gt;&lt;/object&gt;&lt;object type=&quot;3&quot; unique_id=&quot;11295&quot;&gt;&lt;property id=&quot;20148&quot; value=&quot;5&quot;/&gt;&lt;property id=&quot;20300&quot; value=&quot;Slide 8 - &amp;quot;Qu’est-ce que les soins sensibles aux traumatismes?&amp;quot;&quot;/&gt;&lt;property id=&quot;20307&quot; value=&quot;291&quot;/&gt;&lt;/object&gt;&lt;object type=&quot;3&quot; unique_id=&quot;11296&quot;&gt;&lt;property id=&quot;20148&quot; value=&quot;5&quot;/&gt;&lt;property id=&quot;20300&quot; value=&quot;Slide 9 - &amp;quot;Qu’est-ce que les soins sensibles aux traumatismes et à la violence (SSTV)?&amp;quot;&quot;/&gt;&lt;property id=&quot;20307&quot; value=&quot;292&quot;/&gt;&lt;/object&gt;&lt;object type=&quot;3&quot; unique_id=&quot;11297&quot;&gt;&lt;property id=&quot;20148&quot; value=&quot;5&quot;/&gt;&lt;property id=&quot;20300&quot; value=&quot;Slide 12 - &amp;quot;La stigmatisation&amp;quot;&quot;/&gt;&lt;property id=&quot;20307&quot; value=&quot;293&quot;/&gt;&lt;/object&gt;&lt;object type=&quot;3&quot; unique_id=&quot;11298&quot;&gt;&lt;property id=&quot;20148&quot; value=&quot;5&quot;/&gt;&lt;property id=&quot;20300&quot; value=&quot;Slide 13 - &amp;quot;La stigmatisation definie&amp;quot;&quot;/&gt;&lt;property id=&quot;20307&quot; value=&quot;294&quot;/&gt;&lt;/object&gt;&lt;object type=&quot;3&quot; unique_id=&quot;11299&quot;&gt;&lt;property id=&quot;20148&quot; value=&quot;5&quot;/&gt;&lt;property id=&quot;20300&quot; value=&quot;Slide 14&quot;/&gt;&lt;property id=&quot;20307&quot; value=&quot;295&quot;/&gt;&lt;/object&gt;&lt;object type=&quot;3&quot; unique_id=&quot;11300&quot;&gt;&lt;property id=&quot;20148&quot; value=&quot;5&quot;/&gt;&lt;property id=&quot;20300&quot; value=&quot;Slide 15 - &amp;quot;Que pensent les clients?&amp;quot;&quot;/&gt;&lt;property id=&quot;20307&quot; value=&quot;296&quot;/&gt;&lt;/object&gt;&lt;object type=&quot;3&quot; unique_id=&quot;11301&quot;&gt;&lt;property id=&quot;20148&quot; value=&quot;5&quot;/&gt;&lt;property id=&quot;20300&quot; value=&quot;Slide 29 - &amp;quot;Merci de votre participation!&amp;quot;&quot;/&gt;&lt;property id=&quot;20307&quot; value=&quot;29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1913</Words>
  <Application>Microsoft Office PowerPoint</Application>
  <PresentationFormat>On-screen Show (4:3)</PresentationFormat>
  <Paragraphs>145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Aperçu de l’atelier</vt:lpstr>
      <vt:lpstr>Objectifs d’apprentissage</vt:lpstr>
      <vt:lpstr> Nos droits en tant qu’apprenants</vt:lpstr>
      <vt:lpstr>Termes clés</vt:lpstr>
      <vt:lpstr>Qu’est-ce que les soins sensibles aux traumatismes?</vt:lpstr>
      <vt:lpstr>Qu’est-ce que les soins sensibles aux traumatismes?</vt:lpstr>
      <vt:lpstr>Qu’est-ce que les soins sensibles aux traumatismes et à la violence (SSTV)?</vt:lpstr>
      <vt:lpstr>PowerPoint Presentation</vt:lpstr>
      <vt:lpstr>Activité: Nommez la substance</vt:lpstr>
      <vt:lpstr>La stigmatisation</vt:lpstr>
      <vt:lpstr>La stigmatisation definie</vt:lpstr>
      <vt:lpstr>PowerPoint Presentation</vt:lpstr>
      <vt:lpstr>Que pensent les clients?</vt:lpstr>
      <vt:lpstr>Outils d’exercice</vt:lpstr>
      <vt:lpstr>Activité</vt:lpstr>
      <vt:lpstr>L’importance de la vie privée et de la confidentialité</vt:lpstr>
      <vt:lpstr>Comment discuter de santé sexuelle, de consommation de substances et d’ITSS :  Un guide pour les dispensateurs de services (ACSP, 2017)</vt:lpstr>
      <vt:lpstr>Création d’un environnement sûr</vt:lpstr>
      <vt:lpstr>Practiques</vt:lpstr>
      <vt:lpstr>Partenaires</vt:lpstr>
      <vt:lpstr>Protection contre les ITSS</vt:lpstr>
      <vt:lpstr>Antécédents d’ITSS</vt:lpstr>
      <vt:lpstr>Grossesse</vt:lpstr>
      <vt:lpstr>Conclusion de la discussion</vt:lpstr>
      <vt:lpstr>Activité : Scénario de cas</vt:lpstr>
      <vt:lpstr>Comment discuter de santé sexuelle, de consommation de substances et d’ITSS : Plan d’action</vt:lpstr>
      <vt:lpstr>Merci de votre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MacLean</dc:creator>
  <cp:lastModifiedBy>Rachel MacLean</cp:lastModifiedBy>
  <cp:revision>24</cp:revision>
  <dcterms:created xsi:type="dcterms:W3CDTF">2017-04-26T16:35:49Z</dcterms:created>
  <dcterms:modified xsi:type="dcterms:W3CDTF">2017-07-20T20:06:42Z</dcterms:modified>
</cp:coreProperties>
</file>