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4" r:id="rId7"/>
    <p:sldId id="265" r:id="rId8"/>
    <p:sldId id="266" r:id="rId9"/>
    <p:sldId id="267" r:id="rId10"/>
    <p:sldId id="263"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82788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03587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77575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7670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40C2F-611A-482E-8BE7-BA2BD44F2BD0}"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07876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B340C2F-611A-482E-8BE7-BA2BD44F2BD0}"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73609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B340C2F-611A-482E-8BE7-BA2BD44F2BD0}" type="datetimeFigureOut">
              <a:rPr lang="en-CA" smtClean="0"/>
              <a:t>20/07/2017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2420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B340C2F-611A-482E-8BE7-BA2BD44F2BD0}" type="datetimeFigureOut">
              <a:rPr lang="en-CA" smtClean="0"/>
              <a:t>20/07/2017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52908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40C2F-611A-482E-8BE7-BA2BD44F2BD0}" type="datetimeFigureOut">
              <a:rPr lang="en-CA" smtClean="0"/>
              <a:t>20/07/2017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47064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40C2F-611A-482E-8BE7-BA2BD44F2BD0}"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80315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40C2F-611A-482E-8BE7-BA2BD44F2BD0}"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D9AF681-0E90-4CCB-9F74-1805DB4EB4BD}" type="slidenum">
              <a:rPr lang="en-CA" smtClean="0"/>
              <a:t>‹#›</a:t>
            </a:fld>
            <a:endParaRPr lang="en-CA"/>
          </a:p>
        </p:txBody>
      </p:sp>
    </p:spTree>
    <p:extLst>
      <p:ext uri="{BB962C8B-B14F-4D97-AF65-F5344CB8AC3E}">
        <p14:creationId xmlns:p14="http://schemas.microsoft.com/office/powerpoint/2010/main" val="182852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0C2F-611A-482E-8BE7-BA2BD44F2BD0}" type="datetimeFigureOut">
              <a:rPr lang="en-CA" smtClean="0"/>
              <a:t>20/07/2017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AF681-0E90-4CCB-9F74-1805DB4EB4BD}" type="slidenum">
              <a:rPr lang="en-CA" smtClean="0"/>
              <a:t>‹#›</a:t>
            </a:fld>
            <a:endParaRPr lang="en-CA"/>
          </a:p>
        </p:txBody>
      </p:sp>
    </p:spTree>
    <p:extLst>
      <p:ext uri="{BB962C8B-B14F-4D97-AF65-F5344CB8AC3E}">
        <p14:creationId xmlns:p14="http://schemas.microsoft.com/office/powerpoint/2010/main" val="388044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ccewh.bc.ca/wp-content/uploads/2012/05/2013_TIP-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ccewh.bc.ca/wp-content/uploads/2012/05/2013_TIP-Guide.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29" r="3392" b="1654"/>
          <a:stretch/>
        </p:blipFill>
        <p:spPr bwMode="auto">
          <a:xfrm>
            <a:off x="813113" y="243214"/>
            <a:ext cx="7503303" cy="541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93" r="54726"/>
          <a:stretch/>
        </p:blipFill>
        <p:spPr bwMode="auto">
          <a:xfrm>
            <a:off x="1979712" y="5748081"/>
            <a:ext cx="2520280" cy="110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5907556"/>
            <a:ext cx="2620580" cy="790968"/>
          </a:xfrm>
          <a:prstGeom prst="rect">
            <a:avLst/>
          </a:prstGeom>
        </p:spPr>
      </p:pic>
    </p:spTree>
    <p:extLst>
      <p:ext uri="{BB962C8B-B14F-4D97-AF65-F5344CB8AC3E}">
        <p14:creationId xmlns:p14="http://schemas.microsoft.com/office/powerpoint/2010/main" val="220269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1279"/>
            <a:ext cx="8604448" cy="6640089"/>
          </a:xfrm>
          <a:prstGeom prst="rect">
            <a:avLst/>
          </a:prstGeom>
        </p:spPr>
      </p:pic>
      <p:sp>
        <p:nvSpPr>
          <p:cNvPr id="5" name="TextBox 4"/>
          <p:cNvSpPr txBox="1"/>
          <p:nvPr/>
        </p:nvSpPr>
        <p:spPr>
          <a:xfrm>
            <a:off x="1115616" y="2704811"/>
            <a:ext cx="2664296" cy="1015663"/>
          </a:xfrm>
          <a:prstGeom prst="rect">
            <a:avLst/>
          </a:prstGeom>
          <a:noFill/>
        </p:spPr>
        <p:txBody>
          <a:bodyPr wrap="square" rtlCol="0">
            <a:spAutoFit/>
          </a:bodyPr>
          <a:lstStyle/>
          <a:p>
            <a:r>
              <a:rPr lang="en-CA" sz="6000" dirty="0" smtClean="0"/>
              <a:t>Activity </a:t>
            </a:r>
            <a:endParaRPr lang="en-CA" sz="6000" dirty="0"/>
          </a:p>
        </p:txBody>
      </p:sp>
      <p:sp>
        <p:nvSpPr>
          <p:cNvPr id="6" name="TextBox 5"/>
          <p:cNvSpPr txBox="1"/>
          <p:nvPr/>
        </p:nvSpPr>
        <p:spPr>
          <a:xfrm>
            <a:off x="5436096" y="3068505"/>
            <a:ext cx="2808312" cy="461665"/>
          </a:xfrm>
          <a:prstGeom prst="rect">
            <a:avLst/>
          </a:prstGeom>
          <a:noFill/>
        </p:spPr>
        <p:txBody>
          <a:bodyPr wrap="square" rtlCol="0">
            <a:spAutoFit/>
          </a:bodyPr>
          <a:lstStyle/>
          <a:p>
            <a:r>
              <a:rPr lang="en-CA" sz="2400" dirty="0" smtClean="0"/>
              <a:t>The language of sex</a:t>
            </a:r>
            <a:endParaRPr lang="en-CA" sz="2400" dirty="0"/>
          </a:p>
        </p:txBody>
      </p:sp>
    </p:spTree>
    <p:extLst>
      <p:ext uri="{BB962C8B-B14F-4D97-AF65-F5344CB8AC3E}">
        <p14:creationId xmlns:p14="http://schemas.microsoft.com/office/powerpoint/2010/main" val="885304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Name the substance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297205"/>
            <a:ext cx="4672918" cy="4974093"/>
          </a:xfrm>
          <a:prstGeom prst="rect">
            <a:avLst/>
          </a:prstGeom>
        </p:spPr>
      </p:pic>
    </p:spTree>
    <p:extLst>
      <p:ext uri="{BB962C8B-B14F-4D97-AF65-F5344CB8AC3E}">
        <p14:creationId xmlns:p14="http://schemas.microsoft.com/office/powerpoint/2010/main" val="8464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Stigma</a:t>
            </a:r>
            <a:endParaRPr lang="en-CA" dirty="0"/>
          </a:p>
        </p:txBody>
      </p:sp>
      <p:sp>
        <p:nvSpPr>
          <p:cNvPr id="3" name="Content Placeholder 2"/>
          <p:cNvSpPr>
            <a:spLocks noGrp="1"/>
          </p:cNvSpPr>
          <p:nvPr>
            <p:ph idx="1"/>
          </p:nvPr>
        </p:nvSpPr>
        <p:spPr>
          <a:xfrm>
            <a:off x="467544" y="1927373"/>
            <a:ext cx="8229600" cy="4525963"/>
          </a:xfrm>
        </p:spPr>
        <p:txBody>
          <a:bodyPr>
            <a:normAutofit/>
          </a:bodyPr>
          <a:lstStyle/>
          <a:p>
            <a:r>
              <a:rPr lang="en-CA" dirty="0" smtClean="0"/>
              <a:t>What is it? </a:t>
            </a:r>
          </a:p>
          <a:p>
            <a:endParaRPr lang="en-CA" dirty="0" smtClean="0"/>
          </a:p>
          <a:p>
            <a:r>
              <a:rPr lang="en-CA" dirty="0" smtClean="0"/>
              <a:t>Where do we see it?</a:t>
            </a:r>
          </a:p>
          <a:p>
            <a:pPr marL="0" indent="0">
              <a:buNone/>
            </a:pPr>
            <a:endParaRPr lang="en-CA" dirty="0" smtClean="0"/>
          </a:p>
          <a:p>
            <a:r>
              <a:rPr lang="en-CA" dirty="0" smtClean="0"/>
              <a:t>What is the impact?</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40" y="1908026"/>
            <a:ext cx="3505200" cy="3105150"/>
          </a:xfrm>
          <a:prstGeom prst="rect">
            <a:avLst/>
          </a:prstGeom>
        </p:spPr>
      </p:pic>
    </p:spTree>
    <p:extLst>
      <p:ext uri="{BB962C8B-B14F-4D97-AF65-F5344CB8AC3E}">
        <p14:creationId xmlns:p14="http://schemas.microsoft.com/office/powerpoint/2010/main" val="346777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2" y="274638"/>
            <a:ext cx="8229600" cy="1143000"/>
          </a:xfrm>
        </p:spPr>
        <p:txBody>
          <a:bodyPr/>
          <a:lstStyle/>
          <a:p>
            <a:r>
              <a:rPr lang="en-CA" dirty="0" smtClean="0"/>
              <a:t>Stigma defined</a:t>
            </a:r>
            <a:endParaRPr lang="en-CA" dirty="0"/>
          </a:p>
        </p:txBody>
      </p:sp>
      <p:sp>
        <p:nvSpPr>
          <p:cNvPr id="3" name="Content Placeholder 2"/>
          <p:cNvSpPr>
            <a:spLocks noGrp="1"/>
          </p:cNvSpPr>
          <p:nvPr>
            <p:ph idx="1"/>
          </p:nvPr>
        </p:nvSpPr>
        <p:spPr>
          <a:xfrm>
            <a:off x="457200" y="1484784"/>
            <a:ext cx="8229600" cy="4525963"/>
          </a:xfrm>
        </p:spPr>
        <p:txBody>
          <a:bodyPr>
            <a:normAutofit fontScale="55000" lnSpcReduction="20000"/>
          </a:bodyPr>
          <a:lstStyle/>
          <a:p>
            <a:r>
              <a:rPr lang="en-CA" dirty="0" smtClean="0">
                <a:solidFill>
                  <a:schemeClr val="tx2"/>
                </a:solidFill>
              </a:rPr>
              <a:t>Perceived stigma</a:t>
            </a:r>
            <a:r>
              <a:rPr lang="en-CA" dirty="0" smtClean="0"/>
              <a:t>: an individual's awareness of negative societal attitudes, fear of discrimination and feelings of shame.</a:t>
            </a:r>
          </a:p>
          <a:p>
            <a:endParaRPr lang="en-CA" dirty="0" smtClean="0"/>
          </a:p>
          <a:p>
            <a:r>
              <a:rPr lang="en-CA" dirty="0" smtClean="0">
                <a:solidFill>
                  <a:schemeClr val="tx2"/>
                </a:solidFill>
              </a:rPr>
              <a:t>Internalized stigma</a:t>
            </a:r>
            <a:r>
              <a:rPr lang="en-CA" dirty="0" smtClean="0"/>
              <a:t>: an individual’s acceptance of negative beliefs, views and feelings towards the stigmatized group they belong to and oneself. </a:t>
            </a:r>
          </a:p>
          <a:p>
            <a:endParaRPr lang="en-CA" dirty="0" smtClean="0"/>
          </a:p>
          <a:p>
            <a:r>
              <a:rPr lang="en-CA" dirty="0" smtClean="0">
                <a:solidFill>
                  <a:schemeClr val="tx2"/>
                </a:solidFill>
              </a:rPr>
              <a:t>Enacted stigma</a:t>
            </a:r>
            <a:r>
              <a:rPr lang="en-CA" dirty="0" smtClean="0"/>
              <a:t>: encompasses overt acts of discrimination, such as exclusion or acts of physical or emotional abuse; acts may be within or beyond the purview of the law and may be attributable to an individual’s real or perceived identity or membership to a stigmatized group.</a:t>
            </a:r>
          </a:p>
          <a:p>
            <a:endParaRPr lang="en-CA" dirty="0" smtClean="0"/>
          </a:p>
          <a:p>
            <a:r>
              <a:rPr lang="en-CA" dirty="0" smtClean="0">
                <a:solidFill>
                  <a:schemeClr val="tx2"/>
                </a:solidFill>
              </a:rPr>
              <a:t>Layered or compounded stigma</a:t>
            </a:r>
            <a:r>
              <a:rPr lang="en-CA" dirty="0" smtClean="0"/>
              <a:t>: a person holding more than one stigmatized identity (e.g., HIV positive </a:t>
            </a:r>
            <a:r>
              <a:rPr lang="en-CA" dirty="0" err="1" smtClean="0"/>
              <a:t>serostatus</a:t>
            </a:r>
            <a:r>
              <a:rPr lang="en-CA" dirty="0" smtClean="0"/>
              <a:t>, sexual orientation, ethnicity).</a:t>
            </a:r>
          </a:p>
          <a:p>
            <a:pPr marL="0" indent="0">
              <a:buNone/>
            </a:pPr>
            <a:endParaRPr lang="en-CA" dirty="0" smtClean="0"/>
          </a:p>
          <a:p>
            <a:r>
              <a:rPr lang="en-CA" dirty="0" smtClean="0">
                <a:solidFill>
                  <a:schemeClr val="tx2"/>
                </a:solidFill>
              </a:rPr>
              <a:t>Institutional or structural stigma</a:t>
            </a:r>
            <a:r>
              <a:rPr lang="en-CA" dirty="0" smtClean="0"/>
              <a:t>: stigmatisation of a group of people through the implementation of policy and procedures.</a:t>
            </a:r>
          </a:p>
          <a:p>
            <a:endParaRPr lang="en-CA" dirty="0"/>
          </a:p>
          <a:p>
            <a:endParaRPr lang="en-CA" dirty="0" smtClean="0"/>
          </a:p>
          <a:p>
            <a:endParaRPr lang="en-CA" dirty="0"/>
          </a:p>
        </p:txBody>
      </p:sp>
      <p:sp>
        <p:nvSpPr>
          <p:cNvPr id="4" name="TextBox 3"/>
          <p:cNvSpPr txBox="1"/>
          <p:nvPr/>
        </p:nvSpPr>
        <p:spPr>
          <a:xfrm>
            <a:off x="395536" y="5589240"/>
            <a:ext cx="8496944" cy="1107996"/>
          </a:xfrm>
          <a:prstGeom prst="rect">
            <a:avLst/>
          </a:prstGeom>
          <a:noFill/>
        </p:spPr>
        <p:txBody>
          <a:bodyPr wrap="square" rtlCol="0">
            <a:spAutoFit/>
          </a:bodyPr>
          <a:lstStyle/>
          <a:p>
            <a:r>
              <a:rPr lang="en-CA" sz="1100" dirty="0" smtClean="0"/>
              <a:t>Adapted from: </a:t>
            </a:r>
          </a:p>
          <a:p>
            <a:r>
              <a:rPr lang="en-CA" sz="1100" dirty="0" err="1" smtClean="0"/>
              <a:t>Stangl</a:t>
            </a:r>
            <a:r>
              <a:rPr lang="en-CA" sz="1100" dirty="0" smtClean="0"/>
              <a:t> A, Brady L, Fritz K. Measuring HIV stigma and discrimination: STRIVE Technical Brief. STRIVE, July 2012. </a:t>
            </a:r>
          </a:p>
          <a:p>
            <a:r>
              <a:rPr lang="en-CA" sz="1100" dirty="0" err="1" smtClean="0"/>
              <a:t>Loutfy</a:t>
            </a:r>
            <a:r>
              <a:rPr lang="en-CA" sz="1100" dirty="0" smtClean="0"/>
              <a:t> MR, </a:t>
            </a:r>
            <a:r>
              <a:rPr lang="en-CA" sz="1100" dirty="0" err="1" smtClean="0"/>
              <a:t>Logie</a:t>
            </a:r>
            <a:r>
              <a:rPr lang="en-CA" sz="1100" dirty="0" smtClean="0"/>
              <a:t> CH, Zhang Y, Blitz SL, </a:t>
            </a:r>
            <a:r>
              <a:rPr lang="en-CA" sz="1100" dirty="0" err="1" smtClean="0"/>
              <a:t>Margolese</a:t>
            </a:r>
            <a:r>
              <a:rPr lang="en-CA" sz="1100" dirty="0" smtClean="0"/>
              <a:t> SL, </a:t>
            </a:r>
            <a:r>
              <a:rPr lang="en-CA" sz="1100" dirty="0" err="1" smtClean="0"/>
              <a:t>Tharao</a:t>
            </a:r>
            <a:r>
              <a:rPr lang="en-CA" sz="1100" dirty="0" smtClean="0"/>
              <a:t> WE, et al. Gender and ethnicity differences in HIV-related stigma experienced by people living with HIV in Ontario, Canada. </a:t>
            </a:r>
            <a:r>
              <a:rPr lang="en-CA" sz="1100" dirty="0" err="1" smtClean="0"/>
              <a:t>PLoS</a:t>
            </a:r>
            <a:r>
              <a:rPr lang="en-CA" sz="1100" dirty="0" smtClean="0"/>
              <a:t> ONE 2012;7(12):e48168. </a:t>
            </a:r>
          </a:p>
          <a:p>
            <a:r>
              <a:rPr lang="en-CA" sz="1100" dirty="0" smtClean="0"/>
              <a:t>Corrigan PW, Markowitz, FE, Watson AC. Structural levels of mental illness stigma and discrimination. Schizophrenia Bulletin 2004;30(3): 481-491.</a:t>
            </a:r>
          </a:p>
          <a:p>
            <a:endParaRPr lang="en-CA" sz="1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16632"/>
            <a:ext cx="2051720" cy="1304766"/>
          </a:xfrm>
          <a:prstGeom prst="rect">
            <a:avLst/>
          </a:prstGeom>
        </p:spPr>
      </p:pic>
    </p:spTree>
    <p:extLst>
      <p:ext uri="{BB962C8B-B14F-4D97-AF65-F5344CB8AC3E}">
        <p14:creationId xmlns:p14="http://schemas.microsoft.com/office/powerpoint/2010/main" val="84105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1"/>
            <a:ext cx="6402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14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clients think?</a:t>
            </a:r>
            <a:endParaRPr lang="en-CA" dirty="0"/>
          </a:p>
        </p:txBody>
      </p:sp>
      <p:sp>
        <p:nvSpPr>
          <p:cNvPr id="3" name="Content Placeholder 2"/>
          <p:cNvSpPr>
            <a:spLocks noGrp="1"/>
          </p:cNvSpPr>
          <p:nvPr>
            <p:ph idx="1"/>
          </p:nvPr>
        </p:nvSpPr>
        <p:spPr>
          <a:xfrm>
            <a:off x="395536" y="1351309"/>
            <a:ext cx="8424936" cy="4525963"/>
          </a:xfrm>
        </p:spPr>
        <p:txBody>
          <a:bodyPr>
            <a:normAutofit fontScale="85000" lnSpcReduction="10000"/>
          </a:bodyPr>
          <a:lstStyle/>
          <a:p>
            <a:r>
              <a:rPr lang="en-CA" dirty="0" smtClean="0"/>
              <a:t>Research has shown that professionals should not worry about asking their clients about sexual health. Clients in many settings and across age groups expect their service providers to ask questions about their sexual health (</a:t>
            </a:r>
            <a:r>
              <a:rPr lang="en-CA" dirty="0" err="1" smtClean="0"/>
              <a:t>Sargant</a:t>
            </a:r>
            <a:r>
              <a:rPr lang="en-CA" dirty="0" smtClean="0"/>
              <a:t>, Smallwood and Finlay, 2014). </a:t>
            </a:r>
          </a:p>
          <a:p>
            <a:endParaRPr lang="en-CA" dirty="0" smtClean="0"/>
          </a:p>
          <a:p>
            <a:r>
              <a:rPr lang="en-CA" dirty="0" smtClean="0"/>
              <a:t>While less is known about clients’ expectations around talking about substance use, the positive outcomes associated with screening for substance use are well documented, so long as discussions are respectful and non-judgmental (Registered Nurses Association, 2015). </a:t>
            </a:r>
          </a:p>
          <a:p>
            <a:endParaRPr lang="en-CA" dirty="0" smtClean="0"/>
          </a:p>
          <a:p>
            <a:endParaRPr lang="en-C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777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 tools</a:t>
            </a:r>
            <a:endParaRPr lang="en-CA" dirty="0"/>
          </a:p>
        </p:txBody>
      </p:sp>
      <p:sp>
        <p:nvSpPr>
          <p:cNvPr id="3" name="Content Placeholder 2"/>
          <p:cNvSpPr>
            <a:spLocks noGrp="1"/>
          </p:cNvSpPr>
          <p:nvPr>
            <p:ph idx="1"/>
          </p:nvPr>
        </p:nvSpPr>
        <p:spPr>
          <a:xfrm>
            <a:off x="467544" y="1484784"/>
            <a:ext cx="7848872" cy="4525963"/>
          </a:xfrm>
        </p:spPr>
        <p:txBody>
          <a:bodyPr>
            <a:normAutofit/>
          </a:bodyPr>
          <a:lstStyle/>
          <a:p>
            <a:r>
              <a:rPr lang="en-CA" sz="2800" dirty="0" smtClean="0"/>
              <a:t>Unpacking “risk”</a:t>
            </a:r>
          </a:p>
          <a:p>
            <a:pPr marL="0" indent="0">
              <a:buNone/>
            </a:pPr>
            <a:endParaRPr lang="en-CA" sz="2800" dirty="0" smtClean="0"/>
          </a:p>
          <a:p>
            <a:r>
              <a:rPr lang="en-CA" sz="2800" dirty="0" smtClean="0"/>
              <a:t>Importance of privacy and confidentiality</a:t>
            </a:r>
          </a:p>
          <a:p>
            <a:endParaRPr lang="en-CA" sz="2800" dirty="0" smtClean="0"/>
          </a:p>
          <a:p>
            <a:r>
              <a:rPr lang="en-CA" sz="2800" i="1" dirty="0" smtClean="0"/>
              <a:t>Discussing sexual health, substance use and STBBIs: A guide for service providers</a:t>
            </a:r>
          </a:p>
          <a:p>
            <a:endParaRPr lang="en-CA" sz="2800" dirty="0" smtClean="0"/>
          </a:p>
          <a:p>
            <a:r>
              <a:rPr lang="en-CA" sz="2800" dirty="0" smtClean="0"/>
              <a:t>Practice!</a:t>
            </a:r>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627935"/>
            <a:ext cx="3707904" cy="2062592"/>
          </a:xfrm>
          <a:prstGeom prst="rect">
            <a:avLst/>
          </a:prstGeom>
        </p:spPr>
      </p:pic>
    </p:spTree>
    <p:extLst>
      <p:ext uri="{BB962C8B-B14F-4D97-AF65-F5344CB8AC3E}">
        <p14:creationId xmlns:p14="http://schemas.microsoft.com/office/powerpoint/2010/main" val="3379365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Content Placeholder 2"/>
          <p:cNvSpPr>
            <a:spLocks noGrp="1"/>
          </p:cNvSpPr>
          <p:nvPr>
            <p:ph idx="1"/>
          </p:nvPr>
        </p:nvSpPr>
        <p:spPr>
          <a:xfrm>
            <a:off x="457200" y="1927373"/>
            <a:ext cx="8229600" cy="4525963"/>
          </a:xfrm>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lgn="ctr">
              <a:buNone/>
            </a:pPr>
            <a:r>
              <a:rPr lang="en-CA" dirty="0" smtClean="0"/>
              <a:t>Unpacking risk</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484784"/>
            <a:ext cx="5136232" cy="3539185"/>
          </a:xfrm>
          <a:prstGeom prst="rect">
            <a:avLst/>
          </a:prstGeom>
        </p:spPr>
      </p:pic>
    </p:spTree>
    <p:extLst>
      <p:ext uri="{BB962C8B-B14F-4D97-AF65-F5344CB8AC3E}">
        <p14:creationId xmlns:p14="http://schemas.microsoft.com/office/powerpoint/2010/main" val="36918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24936" cy="1143000"/>
          </a:xfrm>
        </p:spPr>
        <p:txBody>
          <a:bodyPr>
            <a:normAutofit fontScale="90000"/>
          </a:bodyPr>
          <a:lstStyle/>
          <a:p>
            <a:r>
              <a:rPr lang="en-CA" dirty="0" smtClean="0"/>
              <a:t>A note about privacy and confidentiality</a:t>
            </a:r>
            <a:endParaRPr lang="en-CA" dirty="0"/>
          </a:p>
        </p:txBody>
      </p:sp>
      <p:sp>
        <p:nvSpPr>
          <p:cNvPr id="3" name="Content Placeholder 2"/>
          <p:cNvSpPr>
            <a:spLocks noGrp="1"/>
          </p:cNvSpPr>
          <p:nvPr>
            <p:ph idx="1"/>
          </p:nvPr>
        </p:nvSpPr>
        <p:spPr>
          <a:xfrm>
            <a:off x="395536" y="1268760"/>
            <a:ext cx="8229600" cy="5400600"/>
          </a:xfrm>
        </p:spPr>
        <p:txBody>
          <a:bodyPr>
            <a:noAutofit/>
          </a:bodyPr>
          <a:lstStyle/>
          <a:p>
            <a:r>
              <a:rPr lang="en-CA" sz="2400" dirty="0" smtClean="0"/>
              <a:t>Given the potential stigma associated with a client's STBBI status or substance use history, it is extremely important that a client's right to privacy is protected. </a:t>
            </a:r>
          </a:p>
          <a:p>
            <a:endParaRPr lang="en-CA" sz="2400" dirty="0" smtClean="0"/>
          </a:p>
          <a:p>
            <a:r>
              <a:rPr lang="en-CA" sz="2400" dirty="0" smtClean="0"/>
              <a:t>Clients have the right to know about possible limits to confidentiality. It is important to be fully transparent and clear with clients about confidentiality and its potential limitations so that they can make informed decisions about their care. </a:t>
            </a:r>
          </a:p>
          <a:p>
            <a:pPr marL="0" indent="0">
              <a:buNone/>
            </a:pPr>
            <a:endParaRPr lang="en-CA" sz="2400" dirty="0" smtClean="0"/>
          </a:p>
          <a:p>
            <a:pPr marL="0" indent="0">
              <a:buNone/>
            </a:pPr>
            <a:endParaRPr lang="en-CA"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581128"/>
            <a:ext cx="2766988" cy="1839518"/>
          </a:xfrm>
          <a:prstGeom prst="rect">
            <a:avLst/>
          </a:prstGeom>
        </p:spPr>
      </p:pic>
      <p:sp>
        <p:nvSpPr>
          <p:cNvPr id="5" name="TextBox 4"/>
          <p:cNvSpPr txBox="1"/>
          <p:nvPr/>
        </p:nvSpPr>
        <p:spPr>
          <a:xfrm>
            <a:off x="741593" y="5013176"/>
            <a:ext cx="5184576" cy="1754326"/>
          </a:xfrm>
          <a:prstGeom prst="rect">
            <a:avLst/>
          </a:prstGeom>
          <a:noFill/>
        </p:spPr>
        <p:txBody>
          <a:bodyPr wrap="square" rtlCol="0">
            <a:spAutoFit/>
          </a:bodyPr>
          <a:lstStyle/>
          <a:p>
            <a:endParaRPr lang="en-CA" dirty="0" smtClean="0"/>
          </a:p>
          <a:p>
            <a:r>
              <a:rPr lang="en-CA" dirty="0" smtClean="0"/>
              <a:t>For more information, refer to </a:t>
            </a:r>
            <a:r>
              <a:rPr lang="en-CA" i="1" dirty="0" smtClean="0"/>
              <a:t>Reducing stigma and discrimination through the protection of privacy and confidentiality</a:t>
            </a:r>
            <a:r>
              <a:rPr lang="en-CA" dirty="0" smtClean="0"/>
              <a:t>, Canadian Public Health Association and Canadian HIV/AIDS Legal Network, 2017</a:t>
            </a:r>
          </a:p>
          <a:p>
            <a:endParaRPr lang="en-CA" dirty="0"/>
          </a:p>
        </p:txBody>
      </p:sp>
    </p:spTree>
    <p:extLst>
      <p:ext uri="{BB962C8B-B14F-4D97-AF65-F5344CB8AC3E}">
        <p14:creationId xmlns:p14="http://schemas.microsoft.com/office/powerpoint/2010/main" val="110608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768136" cy="1143000"/>
          </a:xfrm>
        </p:spPr>
        <p:txBody>
          <a:bodyPr>
            <a:normAutofit fontScale="90000"/>
          </a:bodyPr>
          <a:lstStyle/>
          <a:p>
            <a:r>
              <a:rPr lang="en-CA" dirty="0" smtClean="0"/>
              <a:t>Discussing sexual health, substance use and STBBIs: A guide for service providers</a:t>
            </a:r>
            <a:br>
              <a:rPr lang="en-CA" dirty="0" smtClean="0"/>
            </a:br>
            <a:r>
              <a:rPr lang="en-CA" dirty="0" smtClean="0"/>
              <a:t>(CPHA, 2017)</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016224"/>
            <a:ext cx="3654769" cy="47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3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8614" y="764704"/>
            <a:ext cx="7773826" cy="5181024"/>
          </a:xfrm>
        </p:spPr>
      </p:pic>
    </p:spTree>
    <p:extLst>
      <p:ext uri="{BB962C8B-B14F-4D97-AF65-F5344CB8AC3E}">
        <p14:creationId xmlns:p14="http://schemas.microsoft.com/office/powerpoint/2010/main" val="344573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CA" dirty="0" smtClean="0"/>
              <a:t>Creating a safe environment</a:t>
            </a:r>
            <a:endParaRPr lang="en-CA" dirty="0"/>
          </a:p>
        </p:txBody>
      </p:sp>
      <p:sp>
        <p:nvSpPr>
          <p:cNvPr id="3" name="Content Placeholder 2"/>
          <p:cNvSpPr>
            <a:spLocks noGrp="1"/>
          </p:cNvSpPr>
          <p:nvPr>
            <p:ph idx="1"/>
          </p:nvPr>
        </p:nvSpPr>
        <p:spPr>
          <a:xfrm>
            <a:off x="323528" y="1135285"/>
            <a:ext cx="8496944" cy="4525963"/>
          </a:xfrm>
        </p:spPr>
        <p:txBody>
          <a:bodyPr>
            <a:noAutofit/>
          </a:bodyPr>
          <a:lstStyle/>
          <a:p>
            <a:r>
              <a:rPr lang="en-CA" sz="1600" dirty="0" smtClean="0"/>
              <a:t>Use clear and inclusive language. </a:t>
            </a:r>
          </a:p>
          <a:p>
            <a:endParaRPr lang="en-CA" sz="1600" dirty="0" smtClean="0"/>
          </a:p>
          <a:p>
            <a:r>
              <a:rPr lang="en-CA" sz="1600" dirty="0" smtClean="0"/>
              <a:t>Be aware of your body language/ be aware of your own values.  </a:t>
            </a:r>
          </a:p>
          <a:p>
            <a:endParaRPr lang="en-CA" sz="1600" dirty="0" smtClean="0"/>
          </a:p>
          <a:p>
            <a:r>
              <a:rPr lang="en-CA" sz="1600" dirty="0" smtClean="0"/>
              <a:t>Avoid risk-based language.</a:t>
            </a:r>
          </a:p>
          <a:p>
            <a:endParaRPr lang="en-CA" sz="1600" dirty="0" smtClean="0"/>
          </a:p>
          <a:p>
            <a:r>
              <a:rPr lang="en-CA" sz="1600" dirty="0" smtClean="0"/>
              <a:t>Be cognizant of the many layers of stigma.  </a:t>
            </a:r>
          </a:p>
          <a:p>
            <a:endParaRPr lang="en-CA" sz="1600" dirty="0" smtClean="0"/>
          </a:p>
          <a:p>
            <a:r>
              <a:rPr lang="en-CA" sz="1600" dirty="0" smtClean="0"/>
              <a:t>Be aware of STBBI reporting requirements in your province. </a:t>
            </a:r>
          </a:p>
          <a:p>
            <a:endParaRPr lang="en-CA" sz="1600" dirty="0" smtClean="0"/>
          </a:p>
          <a:p>
            <a:r>
              <a:rPr lang="en-CA" sz="1600" dirty="0" smtClean="0"/>
              <a:t>Respect your client's right to privacy and confidentiality, and have a clear conversation about potential limits to confidentiality. </a:t>
            </a:r>
          </a:p>
          <a:p>
            <a:endParaRPr lang="en-CA" sz="1600" dirty="0" smtClean="0"/>
          </a:p>
          <a:p>
            <a:r>
              <a:rPr lang="en-CA" sz="1600" dirty="0" smtClean="0"/>
              <a:t>Avoid any assumptions about a client’s sexual orientation, gender identity, sexual practices, substance use, etc.</a:t>
            </a:r>
          </a:p>
          <a:p>
            <a:endParaRPr lang="en-CA" sz="1600" dirty="0" smtClean="0"/>
          </a:p>
          <a:p>
            <a:r>
              <a:rPr lang="en-CA" sz="1600" dirty="0" smtClean="0"/>
              <a:t>Ensure you are in a private and comfortable space. </a:t>
            </a:r>
          </a:p>
          <a:p>
            <a:endParaRPr lang="en-CA" sz="1600" dirty="0" smtClean="0"/>
          </a:p>
          <a:p>
            <a:r>
              <a:rPr lang="en-CA" sz="1600" dirty="0" smtClean="0"/>
              <a:t>Be cognizant of the many factors that may increase a client's vulnerability to STBBIs. </a:t>
            </a:r>
          </a:p>
          <a:p>
            <a:endParaRPr lang="en-CA" sz="1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85"/>
          <a:stretch/>
        </p:blipFill>
        <p:spPr>
          <a:xfrm>
            <a:off x="6182959" y="1844824"/>
            <a:ext cx="2637513" cy="1827276"/>
          </a:xfrm>
          <a:prstGeom prst="rect">
            <a:avLst/>
          </a:prstGeom>
        </p:spPr>
      </p:pic>
    </p:spTree>
    <p:extLst>
      <p:ext uri="{BB962C8B-B14F-4D97-AF65-F5344CB8AC3E}">
        <p14:creationId xmlns:p14="http://schemas.microsoft.com/office/powerpoint/2010/main" val="373193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Practices</a:t>
            </a:r>
            <a:endParaRPr lang="en-CA" dirty="0"/>
          </a:p>
        </p:txBody>
      </p:sp>
      <p:sp>
        <p:nvSpPr>
          <p:cNvPr id="3" name="Content Placeholder 2"/>
          <p:cNvSpPr>
            <a:spLocks noGrp="1"/>
          </p:cNvSpPr>
          <p:nvPr>
            <p:ph idx="1"/>
          </p:nvPr>
        </p:nvSpPr>
        <p:spPr>
          <a:xfrm>
            <a:off x="457200" y="1340768"/>
            <a:ext cx="8229600" cy="4525963"/>
          </a:xfrm>
        </p:spPr>
        <p:txBody>
          <a:bodyPr>
            <a:normAutofit fontScale="92500" lnSpcReduction="20000"/>
          </a:bodyPr>
          <a:lstStyle/>
          <a:p>
            <a:r>
              <a:rPr lang="en-CA" dirty="0" smtClean="0"/>
              <a:t>Asking about your client’s sexual and substance use practices will help you identify their health and well-being needs. This can lead into talking about testing and harm reduction strategies to reduce STBBI transmission. </a:t>
            </a:r>
            <a:endParaRPr lang="en-CA" dirty="0"/>
          </a:p>
          <a:p>
            <a:pPr marL="0" indent="0">
              <a:buNone/>
            </a:pPr>
            <a:r>
              <a:rPr lang="en-CA" i="1" dirty="0" smtClean="0">
                <a:solidFill>
                  <a:schemeClr val="tx2"/>
                </a:solidFill>
              </a:rPr>
              <a:t>	</a:t>
            </a:r>
            <a:r>
              <a:rPr lang="en-CA" sz="3000" i="1" dirty="0" smtClean="0">
                <a:solidFill>
                  <a:schemeClr val="tx2"/>
                </a:solidFill>
              </a:rPr>
              <a:t>I’m going to get more detailed here and ask you 	about the kind of sex you’ve had as well as your 	substance use.</a:t>
            </a:r>
          </a:p>
          <a:p>
            <a:r>
              <a:rPr lang="en-CA" dirty="0" smtClean="0"/>
              <a:t>Note: Ensure to ask about all types of sex and substances. Use clear and concise language and define terms when necessary. </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09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Partners</a:t>
            </a:r>
            <a:endParaRPr lang="en-CA" dirty="0"/>
          </a:p>
        </p:txBody>
      </p:sp>
      <p:sp>
        <p:nvSpPr>
          <p:cNvPr id="3" name="Content Placeholder 2"/>
          <p:cNvSpPr>
            <a:spLocks noGrp="1"/>
          </p:cNvSpPr>
          <p:nvPr>
            <p:ph idx="1"/>
          </p:nvPr>
        </p:nvSpPr>
        <p:spPr>
          <a:xfrm>
            <a:off x="457200" y="1340768"/>
            <a:ext cx="8229600" cy="4525963"/>
          </a:xfrm>
        </p:spPr>
        <p:txBody>
          <a:bodyPr>
            <a:normAutofit fontScale="92500" lnSpcReduction="10000"/>
          </a:bodyPr>
          <a:lstStyle/>
          <a:p>
            <a:r>
              <a:rPr lang="en-CA" dirty="0" smtClean="0"/>
              <a:t>Gather some information about your client’s sexual and substance use partners to add to your discussion of strategies to reduce STBBI transmission. </a:t>
            </a:r>
          </a:p>
          <a:p>
            <a:pPr marL="0" indent="0">
              <a:buNone/>
            </a:pPr>
            <a:r>
              <a:rPr lang="en-CA" i="1" dirty="0" smtClean="0">
                <a:solidFill>
                  <a:schemeClr val="tx2"/>
                </a:solidFill>
              </a:rPr>
              <a:t>	</a:t>
            </a:r>
            <a:r>
              <a:rPr lang="en-CA" sz="2800" i="1" dirty="0" smtClean="0">
                <a:solidFill>
                  <a:schemeClr val="tx2"/>
                </a:solidFill>
              </a:rPr>
              <a:t>How many different people have you had sex with in 	the past 2 months? In the past year?</a:t>
            </a:r>
          </a:p>
          <a:p>
            <a:pPr marL="0" indent="0">
              <a:buNone/>
            </a:pPr>
            <a:r>
              <a:rPr lang="en-CA" sz="2800" i="1" dirty="0" smtClean="0">
                <a:solidFill>
                  <a:schemeClr val="tx2"/>
                </a:solidFill>
              </a:rPr>
              <a:t>			0? 1-2? 3-10? 10+?</a:t>
            </a:r>
          </a:p>
          <a:p>
            <a:endParaRPr lang="en-CA" sz="2800" i="1" dirty="0" smtClean="0">
              <a:solidFill>
                <a:schemeClr val="tx2"/>
              </a:solidFill>
            </a:endParaRPr>
          </a:p>
          <a:p>
            <a:pPr marL="0" indent="0">
              <a:buNone/>
            </a:pPr>
            <a:r>
              <a:rPr lang="en-CA" sz="2800" i="1" dirty="0" smtClean="0">
                <a:solidFill>
                  <a:schemeClr val="tx2"/>
                </a:solidFill>
              </a:rPr>
              <a:t>	Who do you normally use substances with? How do 	you typically use together?</a:t>
            </a:r>
            <a:endParaRPr lang="en-CA" sz="2800" i="1" dirty="0">
              <a:solidFill>
                <a:schemeClr val="tx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08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Protection from STBBIs</a:t>
            </a:r>
            <a:endParaRPr lang="en-CA" dirty="0"/>
          </a:p>
        </p:txBody>
      </p:sp>
      <p:sp>
        <p:nvSpPr>
          <p:cNvPr id="3" name="Content Placeholder 2"/>
          <p:cNvSpPr>
            <a:spLocks noGrp="1"/>
          </p:cNvSpPr>
          <p:nvPr>
            <p:ph idx="1"/>
          </p:nvPr>
        </p:nvSpPr>
        <p:spPr>
          <a:xfrm>
            <a:off x="467544" y="1412776"/>
            <a:ext cx="8229600" cy="4525963"/>
          </a:xfrm>
        </p:spPr>
        <p:txBody>
          <a:bodyPr>
            <a:normAutofit fontScale="92500" lnSpcReduction="10000"/>
          </a:bodyPr>
          <a:lstStyle/>
          <a:p>
            <a:r>
              <a:rPr lang="en-CA" dirty="0" smtClean="0"/>
              <a:t>Find out what, if any, strategies your client uses to limit STBBI transmission. You will be better able to assess the challenges they face and offer the right support and referrals. </a:t>
            </a:r>
          </a:p>
          <a:p>
            <a:pPr marL="0" indent="0">
              <a:buNone/>
            </a:pPr>
            <a:r>
              <a:rPr lang="en-CA" sz="2800" i="1" dirty="0" smtClean="0">
                <a:solidFill>
                  <a:schemeClr val="tx2"/>
                </a:solidFill>
              </a:rPr>
              <a:t>	Do you have any concerns about using barriers 	(e.g., 	cost, your partners not wanting to use 	them, don’t 	know how to use them, etc.)? </a:t>
            </a:r>
          </a:p>
          <a:p>
            <a:pPr marL="0" indent="0">
              <a:buNone/>
            </a:pPr>
            <a:r>
              <a:rPr lang="en-CA" sz="2800" i="1" dirty="0" smtClean="0">
                <a:solidFill>
                  <a:schemeClr val="tx2"/>
                </a:solidFill>
              </a:rPr>
              <a:t>	</a:t>
            </a:r>
          </a:p>
          <a:p>
            <a:pPr marL="0" indent="0">
              <a:buNone/>
            </a:pPr>
            <a:r>
              <a:rPr lang="en-CA" sz="2800" i="1" dirty="0">
                <a:solidFill>
                  <a:schemeClr val="tx2"/>
                </a:solidFill>
              </a:rPr>
              <a:t>	</a:t>
            </a:r>
            <a:r>
              <a:rPr lang="en-CA" sz="2800" i="1" dirty="0" smtClean="0">
                <a:solidFill>
                  <a:schemeClr val="tx2"/>
                </a:solidFill>
              </a:rPr>
              <a:t>Can you share with me what you know about 	protecting yourself and your partners from 	STBBIs?</a:t>
            </a:r>
            <a:endParaRPr lang="en-CA" sz="2800" i="1" dirty="0">
              <a:solidFill>
                <a:schemeClr val="tx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3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Past history of STBBIs</a:t>
            </a:r>
            <a:endParaRPr lang="en-CA" dirty="0"/>
          </a:p>
        </p:txBody>
      </p:sp>
      <p:sp>
        <p:nvSpPr>
          <p:cNvPr id="3" name="Content Placeholder 2"/>
          <p:cNvSpPr>
            <a:spLocks noGrp="1"/>
          </p:cNvSpPr>
          <p:nvPr>
            <p:ph idx="1"/>
          </p:nvPr>
        </p:nvSpPr>
        <p:spPr>
          <a:xfrm>
            <a:off x="457200" y="1196752"/>
            <a:ext cx="8229600" cy="4525963"/>
          </a:xfrm>
        </p:spPr>
        <p:txBody>
          <a:bodyPr>
            <a:normAutofit/>
          </a:bodyPr>
          <a:lstStyle/>
          <a:p>
            <a:r>
              <a:rPr lang="en-CA" dirty="0" smtClean="0"/>
              <a:t>Finding out about your client’s past STBBI history opens the door to talking about the importance of routine STBBI testing and other STBBIs not included in testing (e.g. herpes, genital warts). </a:t>
            </a:r>
          </a:p>
          <a:p>
            <a:pPr marL="0" indent="0">
              <a:buNone/>
            </a:pPr>
            <a:r>
              <a:rPr lang="en-CA" sz="2600" i="1" dirty="0" smtClean="0">
                <a:solidFill>
                  <a:schemeClr val="tx2"/>
                </a:solidFill>
              </a:rPr>
              <a:t>	Have you ever been tested for HIV or other STBBIs?</a:t>
            </a:r>
          </a:p>
          <a:p>
            <a:pPr marL="0" indent="0">
              <a:buNone/>
            </a:pPr>
            <a:r>
              <a:rPr lang="en-CA" sz="2600" i="1" dirty="0" smtClean="0">
                <a:solidFill>
                  <a:schemeClr val="tx2"/>
                </a:solidFill>
              </a:rPr>
              <a:t>	</a:t>
            </a:r>
          </a:p>
          <a:p>
            <a:pPr marL="0" indent="0">
              <a:buNone/>
            </a:pPr>
            <a:r>
              <a:rPr lang="en-CA" sz="2600" i="1" dirty="0">
                <a:solidFill>
                  <a:schemeClr val="tx2"/>
                </a:solidFill>
              </a:rPr>
              <a:t>	</a:t>
            </a:r>
            <a:r>
              <a:rPr lang="en-CA" sz="2600" i="1" dirty="0" smtClean="0">
                <a:solidFill>
                  <a:schemeClr val="tx2"/>
                </a:solidFill>
              </a:rPr>
              <a:t>Do you have any signs or symptoms that worry you – 	any lumps, bumps, discharge, pain?"</a:t>
            </a:r>
            <a:endParaRPr lang="en-CA" sz="2600" i="1" dirty="0">
              <a:solidFill>
                <a:schemeClr val="tx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56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CA" dirty="0" smtClean="0"/>
              <a:t>Pregnancy </a:t>
            </a:r>
            <a:endParaRPr lang="en-CA" dirty="0"/>
          </a:p>
        </p:txBody>
      </p:sp>
      <p:sp>
        <p:nvSpPr>
          <p:cNvPr id="3" name="Content Placeholder 2"/>
          <p:cNvSpPr>
            <a:spLocks noGrp="1"/>
          </p:cNvSpPr>
          <p:nvPr>
            <p:ph idx="1"/>
          </p:nvPr>
        </p:nvSpPr>
        <p:spPr>
          <a:xfrm>
            <a:off x="457200" y="1268760"/>
            <a:ext cx="8229600" cy="4525963"/>
          </a:xfrm>
        </p:spPr>
        <p:txBody>
          <a:bodyPr>
            <a:normAutofit fontScale="92500" lnSpcReduction="20000"/>
          </a:bodyPr>
          <a:lstStyle/>
          <a:p>
            <a:r>
              <a:rPr lang="en-CA" dirty="0" smtClean="0"/>
              <a:t>This discussion presents an opportunity to discuss pregnancy options with those who want to become pregnant now or in the future, with those who do not want to become pregnant, and with those who are currently pregnant and want to discuss their options and/or prenatal care. </a:t>
            </a:r>
          </a:p>
          <a:p>
            <a:pPr marL="0" indent="0">
              <a:buNone/>
            </a:pPr>
            <a:r>
              <a:rPr lang="en-CA" sz="2800" i="1" dirty="0" smtClean="0">
                <a:solidFill>
                  <a:schemeClr val="tx2"/>
                </a:solidFill>
              </a:rPr>
              <a:t>	Are you pregnant now?</a:t>
            </a:r>
          </a:p>
          <a:p>
            <a:pPr marL="0" indent="0">
              <a:buNone/>
            </a:pPr>
            <a:r>
              <a:rPr lang="en-CA" sz="2800" i="1" dirty="0" smtClean="0">
                <a:solidFill>
                  <a:schemeClr val="tx2"/>
                </a:solidFill>
              </a:rPr>
              <a:t>	</a:t>
            </a:r>
          </a:p>
          <a:p>
            <a:pPr marL="0" indent="0">
              <a:buNone/>
            </a:pPr>
            <a:r>
              <a:rPr lang="en-CA" sz="2800" i="1" dirty="0">
                <a:solidFill>
                  <a:schemeClr val="tx2"/>
                </a:solidFill>
              </a:rPr>
              <a:t>	</a:t>
            </a:r>
            <a:r>
              <a:rPr lang="en-CA" sz="2800" i="1" dirty="0" smtClean="0">
                <a:solidFill>
                  <a:schemeClr val="tx2"/>
                </a:solidFill>
              </a:rPr>
              <a:t>Are you or your romantic or sexual partner(s) trying 	to get pregnant? Are you or your romantic or sexual 	partner(s) interested in becoming pregnant in the 	future?</a:t>
            </a:r>
            <a:endParaRPr lang="en-CA" sz="2800" i="1" dirty="0">
              <a:solidFill>
                <a:schemeClr val="tx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75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Wrapping-up the discussion</a:t>
            </a:r>
            <a:endParaRPr lang="en-CA" dirty="0"/>
          </a:p>
        </p:txBody>
      </p:sp>
      <p:sp>
        <p:nvSpPr>
          <p:cNvPr id="3" name="Content Placeholder 2"/>
          <p:cNvSpPr>
            <a:spLocks noGrp="1"/>
          </p:cNvSpPr>
          <p:nvPr>
            <p:ph idx="1"/>
          </p:nvPr>
        </p:nvSpPr>
        <p:spPr/>
        <p:txBody>
          <a:bodyPr>
            <a:normAutofit/>
          </a:bodyPr>
          <a:lstStyle/>
          <a:p>
            <a:r>
              <a:rPr lang="en-CA" sz="2800" dirty="0" smtClean="0"/>
              <a:t>Thank the individual for being open and honest with you. Invite them to  ask about any other information or issues that they were not ready to discuss earlier. Before ending your discussion, provide the client with appropriate resources and referrals. </a:t>
            </a:r>
            <a:endParaRPr lang="en-C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070880"/>
            <a:ext cx="3616077" cy="2407882"/>
          </a:xfrm>
          <a:prstGeom prst="rect">
            <a:avLst/>
          </a:prstGeom>
        </p:spPr>
      </p:pic>
    </p:spTree>
    <p:extLst>
      <p:ext uri="{BB962C8B-B14F-4D97-AF65-F5344CB8AC3E}">
        <p14:creationId xmlns:p14="http://schemas.microsoft.com/office/powerpoint/2010/main" val="300317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Practice!</a:t>
            </a:r>
            <a:endParaRPr lang="en-CA" dirty="0"/>
          </a:p>
        </p:txBody>
      </p:sp>
      <p:sp>
        <p:nvSpPr>
          <p:cNvPr id="3" name="Content Placeholder 2"/>
          <p:cNvSpPr>
            <a:spLocks noGrp="1"/>
          </p:cNvSpPr>
          <p:nvPr>
            <p:ph idx="1"/>
          </p:nvPr>
        </p:nvSpPr>
        <p:spPr>
          <a:xfrm>
            <a:off x="467544" y="1268760"/>
            <a:ext cx="5616624" cy="2476872"/>
          </a:xfrm>
        </p:spPr>
        <p:txBody>
          <a:bodyPr>
            <a:noAutofit/>
          </a:bodyPr>
          <a:lstStyle/>
          <a:p>
            <a:pPr marL="0" indent="0">
              <a:buNone/>
            </a:pPr>
            <a:r>
              <a:rPr lang="en-CA" sz="2600" dirty="0" smtClean="0"/>
              <a:t>Please sit in groups of 2 or 3. You will receive a case example. One person will act as the client, one person the service provider, and one person will observe. </a:t>
            </a:r>
          </a:p>
          <a:p>
            <a:endParaRPr lang="en-CA" sz="2600" dirty="0" smtClean="0"/>
          </a:p>
          <a:p>
            <a:pPr marL="0" indent="0">
              <a:buNone/>
            </a:pPr>
            <a:r>
              <a:rPr lang="en-CA" sz="2600" dirty="0" smtClean="0"/>
              <a:t>The client will be provided with a script of pertinent information. The service provider will use the discussion guide to assist them in having a conversation with the client. The third individual will act as an observer and will take notes on what worked well. </a:t>
            </a:r>
            <a:endParaRPr lang="en-CA"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910680"/>
            <a:ext cx="2695575" cy="4038600"/>
          </a:xfrm>
          <a:prstGeom prst="rect">
            <a:avLst/>
          </a:prstGeom>
        </p:spPr>
      </p:pic>
    </p:spTree>
    <p:extLst>
      <p:ext uri="{BB962C8B-B14F-4D97-AF65-F5344CB8AC3E}">
        <p14:creationId xmlns:p14="http://schemas.microsoft.com/office/powerpoint/2010/main" val="212537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Discussing sexual health, substance use and STBBIs: Action plan</a:t>
            </a:r>
            <a:endParaRPr lang="en-CA" dirty="0"/>
          </a:p>
        </p:txBody>
      </p:sp>
      <p:sp>
        <p:nvSpPr>
          <p:cNvPr id="3" name="Content Placeholder 2"/>
          <p:cNvSpPr>
            <a:spLocks noGrp="1"/>
          </p:cNvSpPr>
          <p:nvPr>
            <p:ph idx="1"/>
          </p:nvPr>
        </p:nvSpPr>
        <p:spPr/>
        <p:txBody>
          <a:bodyPr/>
          <a:lstStyle/>
          <a:p>
            <a:pPr marL="0" indent="0" algn="ctr">
              <a:buNone/>
            </a:pPr>
            <a:r>
              <a:rPr lang="en-CA" dirty="0" smtClean="0"/>
              <a:t>What are your next steps and action plans?</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564904"/>
            <a:ext cx="3240360" cy="2802308"/>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779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 for your participation!</a:t>
            </a:r>
            <a:endParaRPr lang="en-CA" dirty="0"/>
          </a:p>
        </p:txBody>
      </p:sp>
      <p:sp>
        <p:nvSpPr>
          <p:cNvPr id="3" name="Content Placeholder 2"/>
          <p:cNvSpPr>
            <a:spLocks noGrp="1"/>
          </p:cNvSpPr>
          <p:nvPr>
            <p:ph idx="1"/>
          </p:nvPr>
        </p:nvSpPr>
        <p:spPr>
          <a:xfrm>
            <a:off x="539552" y="1514105"/>
            <a:ext cx="8229600" cy="4525963"/>
          </a:xfrm>
        </p:spPr>
        <p:txBody>
          <a:bodyPr>
            <a:normAutofit/>
          </a:bodyPr>
          <a:lstStyle/>
          <a:p>
            <a:pPr marL="0" indent="0" algn="ctr">
              <a:buNone/>
            </a:pPr>
            <a:r>
              <a:rPr lang="en-CA" sz="2800" dirty="0" smtClean="0"/>
              <a:t>Questions or comments?</a:t>
            </a:r>
          </a:p>
          <a:p>
            <a:pPr marL="0" indent="0" algn="ctr">
              <a:buNone/>
            </a:pPr>
            <a:endParaRPr lang="en-CA" sz="2800" dirty="0" smtClean="0"/>
          </a:p>
          <a:p>
            <a:pPr marL="0" indent="0" algn="ctr">
              <a:buNone/>
            </a:pPr>
            <a:r>
              <a:rPr lang="en-CA" sz="2800" dirty="0" smtClean="0"/>
              <a:t>Please complete the evaluation questionnaire. Your confidential feedback is very important to us. </a:t>
            </a:r>
            <a:endParaRPr lang="en-CA"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726"/>
          <a:stretch/>
        </p:blipFill>
        <p:spPr bwMode="auto">
          <a:xfrm>
            <a:off x="1187624" y="3738070"/>
            <a:ext cx="3268772"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221088"/>
            <a:ext cx="3124636" cy="943107"/>
          </a:xfrm>
          <a:prstGeom prst="rect">
            <a:avLst/>
          </a:prstGeom>
        </p:spPr>
      </p:pic>
    </p:spTree>
    <p:extLst>
      <p:ext uri="{BB962C8B-B14F-4D97-AF65-F5344CB8AC3E}">
        <p14:creationId xmlns:p14="http://schemas.microsoft.com/office/powerpoint/2010/main" val="415768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Workshop overview</a:t>
            </a:r>
            <a:endParaRPr lang="en-CA" dirty="0"/>
          </a:p>
        </p:txBody>
      </p:sp>
      <p:sp>
        <p:nvSpPr>
          <p:cNvPr id="3" name="Content Placeholder 2"/>
          <p:cNvSpPr>
            <a:spLocks noGrp="1"/>
          </p:cNvSpPr>
          <p:nvPr>
            <p:ph idx="1"/>
          </p:nvPr>
        </p:nvSpPr>
        <p:spPr>
          <a:xfrm>
            <a:off x="457200" y="1268760"/>
            <a:ext cx="8229600" cy="4525963"/>
          </a:xfrm>
        </p:spPr>
        <p:txBody>
          <a:bodyPr>
            <a:normAutofit fontScale="92500" lnSpcReduction="10000"/>
          </a:bodyPr>
          <a:lstStyle/>
          <a:p>
            <a:pPr marL="0" indent="0">
              <a:buNone/>
            </a:pPr>
            <a:r>
              <a:rPr lang="en-CA" dirty="0" smtClean="0"/>
              <a:t>1. Introduction</a:t>
            </a:r>
          </a:p>
          <a:p>
            <a:endParaRPr lang="en-CA" dirty="0" smtClean="0"/>
          </a:p>
          <a:p>
            <a:pPr marL="0" indent="0">
              <a:buNone/>
            </a:pPr>
            <a:r>
              <a:rPr lang="en-CA" dirty="0" smtClean="0"/>
              <a:t>2. Exploring stigma and factors that contribute to stigma</a:t>
            </a:r>
          </a:p>
          <a:p>
            <a:endParaRPr lang="en-CA" dirty="0" smtClean="0"/>
          </a:p>
          <a:p>
            <a:pPr marL="0" indent="0">
              <a:buNone/>
            </a:pPr>
            <a:r>
              <a:rPr lang="en-CA" dirty="0" smtClean="0"/>
              <a:t>3. Strategies reduce stigma and discuss sexual health, substance use and STBBIs </a:t>
            </a:r>
          </a:p>
          <a:p>
            <a:endParaRPr lang="en-CA" dirty="0" smtClean="0"/>
          </a:p>
          <a:p>
            <a:pPr marL="0" indent="0">
              <a:buNone/>
            </a:pPr>
            <a:r>
              <a:rPr lang="en-CA" dirty="0" smtClean="0"/>
              <a:t>4. Closing</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848326" y="5085183"/>
            <a:ext cx="4332186" cy="18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60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objectives</a:t>
            </a:r>
            <a:endParaRPr lang="en-CA" dirty="0"/>
          </a:p>
        </p:txBody>
      </p:sp>
      <p:sp>
        <p:nvSpPr>
          <p:cNvPr id="3" name="Content Placeholder 2"/>
          <p:cNvSpPr>
            <a:spLocks noGrp="1"/>
          </p:cNvSpPr>
          <p:nvPr>
            <p:ph idx="1"/>
          </p:nvPr>
        </p:nvSpPr>
        <p:spPr>
          <a:xfrm>
            <a:off x="467544" y="1916832"/>
            <a:ext cx="8424936" cy="4032448"/>
          </a:xfrm>
        </p:spPr>
        <p:txBody>
          <a:bodyPr>
            <a:noAutofit/>
          </a:bodyPr>
          <a:lstStyle/>
          <a:p>
            <a:r>
              <a:rPr lang="en-CA" sz="2000" dirty="0" smtClean="0"/>
              <a:t>Increase knowledge of the various forms of stigma and the many factors that may contribute to STBBI-related stigma, including attitudes, values, and beliefs.</a:t>
            </a:r>
          </a:p>
          <a:p>
            <a:r>
              <a:rPr lang="en-CA" sz="2000" dirty="0" smtClean="0"/>
              <a:t>Increase ability to reflect on societal attitudes, values, and beliefs related to STBBIs, substance use and sexuality.</a:t>
            </a:r>
          </a:p>
          <a:p>
            <a:r>
              <a:rPr lang="en-CA" sz="2000" dirty="0" smtClean="0"/>
              <a:t>Enhance skills in discussing STBBIs, sexual health and harm reduction while using the </a:t>
            </a:r>
            <a:r>
              <a:rPr lang="en-CA" sz="2000" i="1" dirty="0" smtClean="0"/>
              <a:t>Discussing sexual health, substance use and STBBIs: A guide for service providers </a:t>
            </a:r>
            <a:r>
              <a:rPr lang="en-CA" sz="2000" dirty="0" smtClean="0"/>
              <a:t>(including enhanced skills in using a trauma- and violence-informed care approach in a non-stigmatizing, empowering and authentic manner).</a:t>
            </a:r>
          </a:p>
          <a:p>
            <a:r>
              <a:rPr lang="en-CA" sz="2000" dirty="0" smtClean="0"/>
              <a:t>Increase awareness of how to develop a personal action plan for the delivery of safe and inclusive STBBI-related services.</a:t>
            </a:r>
            <a:endParaRPr lang="en-CA"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86626"/>
            <a:ext cx="1556792" cy="1556792"/>
          </a:xfrm>
          <a:prstGeom prst="rect">
            <a:avLst/>
          </a:prstGeom>
        </p:spPr>
      </p:pic>
    </p:spTree>
    <p:extLst>
      <p:ext uri="{BB962C8B-B14F-4D97-AF65-F5344CB8AC3E}">
        <p14:creationId xmlns:p14="http://schemas.microsoft.com/office/powerpoint/2010/main" val="1339711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Learners' rights</a:t>
            </a:r>
            <a:endParaRPr lang="en-CA" dirty="0"/>
          </a:p>
        </p:txBody>
      </p:sp>
      <p:sp>
        <p:nvSpPr>
          <p:cNvPr id="3" name="Content Placeholder 2"/>
          <p:cNvSpPr>
            <a:spLocks noGrp="1"/>
          </p:cNvSpPr>
          <p:nvPr>
            <p:ph idx="1"/>
          </p:nvPr>
        </p:nvSpPr>
        <p:spPr/>
        <p:txBody>
          <a:bodyPr/>
          <a:lstStyle/>
          <a:p>
            <a:r>
              <a:rPr lang="en-CA" sz="4400" dirty="0" smtClean="0"/>
              <a:t>Participate</a:t>
            </a:r>
          </a:p>
          <a:p>
            <a:r>
              <a:rPr lang="en-CA" sz="4400" dirty="0" smtClean="0"/>
              <a:t>Pass</a:t>
            </a:r>
          </a:p>
          <a:p>
            <a:r>
              <a:rPr lang="en-CA" sz="4400" dirty="0" smtClean="0"/>
              <a:t>Privacy </a:t>
            </a:r>
          </a:p>
          <a:p>
            <a:r>
              <a:rPr lang="en-CA" sz="4400" dirty="0" smtClean="0"/>
              <a:t>Respect</a:t>
            </a:r>
          </a:p>
          <a:p>
            <a:r>
              <a:rPr lang="en-CA" sz="4400" dirty="0" smtClean="0"/>
              <a:t>Fun!</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85392"/>
            <a:ext cx="3744416" cy="3744416"/>
          </a:xfrm>
          <a:prstGeom prst="rect">
            <a:avLst/>
          </a:prstGeom>
        </p:spPr>
      </p:pic>
    </p:spTree>
    <p:extLst>
      <p:ext uri="{BB962C8B-B14F-4D97-AF65-F5344CB8AC3E}">
        <p14:creationId xmlns:p14="http://schemas.microsoft.com/office/powerpoint/2010/main" val="1427842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44" y="332656"/>
            <a:ext cx="8229600" cy="1143000"/>
          </a:xfrm>
        </p:spPr>
        <p:txBody>
          <a:bodyPr/>
          <a:lstStyle/>
          <a:p>
            <a:r>
              <a:rPr lang="en-CA" dirty="0" smtClean="0"/>
              <a:t>Key terms </a:t>
            </a:r>
            <a:endParaRPr lang="en-CA" dirty="0"/>
          </a:p>
        </p:txBody>
      </p:sp>
      <p:sp>
        <p:nvSpPr>
          <p:cNvPr id="3" name="Content Placeholder 2"/>
          <p:cNvSpPr>
            <a:spLocks noGrp="1"/>
          </p:cNvSpPr>
          <p:nvPr>
            <p:ph idx="1"/>
          </p:nvPr>
        </p:nvSpPr>
        <p:spPr/>
        <p:txBody>
          <a:bodyPr/>
          <a:lstStyle/>
          <a:p>
            <a:r>
              <a:rPr lang="en-CA" dirty="0" smtClean="0"/>
              <a:t>STBBIs</a:t>
            </a:r>
          </a:p>
          <a:p>
            <a:r>
              <a:rPr lang="en-CA" dirty="0" smtClean="0"/>
              <a:t>Sex-positivity </a:t>
            </a:r>
          </a:p>
          <a:p>
            <a:r>
              <a:rPr lang="en-CA" dirty="0" smtClean="0"/>
              <a:t>Harm reduction</a:t>
            </a:r>
          </a:p>
          <a:p>
            <a:r>
              <a:rPr lang="en-CA" dirty="0" smtClean="0"/>
              <a:t>Trauma- and violence-informed care</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303776"/>
            <a:ext cx="6144760" cy="1749552"/>
          </a:xfrm>
          <a:prstGeom prst="rect">
            <a:avLst/>
          </a:prstGeom>
        </p:spPr>
      </p:pic>
    </p:spTree>
    <p:extLst>
      <p:ext uri="{BB962C8B-B14F-4D97-AF65-F5344CB8AC3E}">
        <p14:creationId xmlns:p14="http://schemas.microsoft.com/office/powerpoint/2010/main" val="194029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trauma-informed care?</a:t>
            </a:r>
            <a:endParaRPr lang="en-CA" dirty="0"/>
          </a:p>
        </p:txBody>
      </p:sp>
      <p:sp>
        <p:nvSpPr>
          <p:cNvPr id="3" name="Content Placeholder 2"/>
          <p:cNvSpPr>
            <a:spLocks noGrp="1"/>
          </p:cNvSpPr>
          <p:nvPr>
            <p:ph idx="1"/>
          </p:nvPr>
        </p:nvSpPr>
        <p:spPr>
          <a:xfrm>
            <a:off x="457200" y="1423317"/>
            <a:ext cx="8229600" cy="4525963"/>
          </a:xfrm>
        </p:spPr>
        <p:txBody>
          <a:bodyPr>
            <a:normAutofit/>
          </a:bodyPr>
          <a:lstStyle/>
          <a:p>
            <a:pPr marL="0" indent="0">
              <a:buNone/>
            </a:pPr>
            <a:r>
              <a:rPr lang="en-CA" sz="2600" dirty="0" smtClean="0"/>
              <a:t>“In trauma-informed services, safety and empowerment for the service user are central, and are embedded in policies, practices, and staff relational approaches. Service providers cultivate safety in every interaction and avoid confrontational approaches. Trauma-informed approaches are similar to harm-reduction-oriented approaches, in that they both focus on safety and engagement.”</a:t>
            </a:r>
          </a:p>
          <a:p>
            <a:pPr marL="0" indent="0">
              <a:buNone/>
            </a:pPr>
            <a:endParaRPr lang="en-CA" sz="1900" dirty="0" smtClean="0"/>
          </a:p>
          <a:p>
            <a:pPr marL="0" indent="0">
              <a:buNone/>
            </a:pPr>
            <a:r>
              <a:rPr lang="en-CA" sz="1900" dirty="0" smtClean="0"/>
              <a:t>Reference: Trauma-informed practice guide, BC Provincial Mental Health and Substance Use Planning Council, 2013, available at</a:t>
            </a:r>
          </a:p>
          <a:p>
            <a:pPr marL="0" indent="0">
              <a:buNone/>
            </a:pPr>
            <a:r>
              <a:rPr lang="en-CA" sz="1900" dirty="0" smtClean="0">
                <a:hlinkClick r:id="rId2"/>
              </a:rPr>
              <a:t>http://bccewh.bc.ca/wp-content/uploads/2012/05/2013_TIP-Guide.pdf</a:t>
            </a:r>
            <a:r>
              <a:rPr lang="en-CA" sz="1900" dirty="0" smtClean="0"/>
              <a:t> </a:t>
            </a:r>
            <a:endParaRPr lang="en-CA" sz="19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5" r="-605" b="19521"/>
          <a:stretch/>
        </p:blipFill>
        <p:spPr bwMode="auto">
          <a:xfrm flipH="1" flipV="1">
            <a:off x="5220072" y="5560931"/>
            <a:ext cx="3960440" cy="13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406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trauma-informed care?</a:t>
            </a:r>
            <a:endParaRPr lang="en-CA" dirty="0"/>
          </a:p>
        </p:txBody>
      </p:sp>
      <p:sp>
        <p:nvSpPr>
          <p:cNvPr id="3" name="Content Placeholder 2"/>
          <p:cNvSpPr>
            <a:spLocks noGrp="1"/>
          </p:cNvSpPr>
          <p:nvPr>
            <p:ph idx="1"/>
          </p:nvPr>
        </p:nvSpPr>
        <p:spPr>
          <a:xfrm>
            <a:off x="467544" y="1649709"/>
            <a:ext cx="5815214" cy="3795515"/>
          </a:xfrm>
        </p:spPr>
        <p:txBody>
          <a:bodyPr>
            <a:normAutofit/>
          </a:bodyPr>
          <a:lstStyle/>
          <a:p>
            <a:pPr marL="0" indent="0">
              <a:buNone/>
            </a:pPr>
            <a:r>
              <a:rPr lang="en-CA" sz="2600" dirty="0" smtClean="0"/>
              <a:t>“A key aspect of trauma-informed services is to create an environment where service users do not experience further traumatization or re-traumatization (events that reflect earlier experiences of powerlessness and loss of control) and where they can make decisions about their treatment needs at a pace that feels safe to them.”</a:t>
            </a:r>
          </a:p>
          <a:p>
            <a:pPr marL="0" indent="0">
              <a:buNone/>
            </a:pPr>
            <a:endParaRPr lang="en-CA"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58" y="2348880"/>
            <a:ext cx="2666608" cy="2088232"/>
          </a:xfrm>
          <a:prstGeom prst="rect">
            <a:avLst/>
          </a:prstGeom>
        </p:spPr>
      </p:pic>
      <p:sp>
        <p:nvSpPr>
          <p:cNvPr id="5" name="TextBox 4"/>
          <p:cNvSpPr txBox="1"/>
          <p:nvPr/>
        </p:nvSpPr>
        <p:spPr>
          <a:xfrm>
            <a:off x="395536" y="5589240"/>
            <a:ext cx="8424936" cy="1200329"/>
          </a:xfrm>
          <a:prstGeom prst="rect">
            <a:avLst/>
          </a:prstGeom>
          <a:noFill/>
        </p:spPr>
        <p:txBody>
          <a:bodyPr wrap="square" rtlCol="0">
            <a:spAutoFit/>
          </a:bodyPr>
          <a:lstStyle/>
          <a:p>
            <a:r>
              <a:rPr lang="en-CA" dirty="0" smtClean="0"/>
              <a:t>Reference: Trauma-informed practice guide, BC Provincial Mental Health and Substance Use Planning Council, 2013, available at</a:t>
            </a:r>
          </a:p>
          <a:p>
            <a:r>
              <a:rPr lang="en-CA" dirty="0" smtClean="0">
                <a:hlinkClick r:id="rId3"/>
              </a:rPr>
              <a:t>http://bccewh.bc.ca/wp-content/uploads/2012/05/2013_TIP-Guide.pdf</a:t>
            </a:r>
            <a:r>
              <a:rPr lang="en-CA" dirty="0" smtClean="0"/>
              <a:t> </a:t>
            </a:r>
          </a:p>
          <a:p>
            <a:endParaRPr lang="en-CA" dirty="0"/>
          </a:p>
        </p:txBody>
      </p:sp>
    </p:spTree>
    <p:extLst>
      <p:ext uri="{BB962C8B-B14F-4D97-AF65-F5344CB8AC3E}">
        <p14:creationId xmlns:p14="http://schemas.microsoft.com/office/powerpoint/2010/main" val="428004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trauma- and violence-informed care (TVIC)?</a:t>
            </a:r>
            <a:endParaRPr lang="en-CA" dirty="0"/>
          </a:p>
        </p:txBody>
      </p:sp>
      <p:sp>
        <p:nvSpPr>
          <p:cNvPr id="3" name="Content Placeholder 2"/>
          <p:cNvSpPr>
            <a:spLocks noGrp="1"/>
          </p:cNvSpPr>
          <p:nvPr>
            <p:ph idx="1"/>
          </p:nvPr>
        </p:nvSpPr>
        <p:spPr>
          <a:xfrm>
            <a:off x="467544" y="1700808"/>
            <a:ext cx="8229600" cy="4709120"/>
          </a:xfrm>
        </p:spPr>
        <p:txBody>
          <a:bodyPr>
            <a:normAutofit fontScale="40000" lnSpcReduction="20000"/>
          </a:bodyPr>
          <a:lstStyle/>
          <a:p>
            <a:pPr marL="0" indent="0">
              <a:buNone/>
            </a:pPr>
            <a:r>
              <a:rPr lang="en-CA" sz="5000" dirty="0" smtClean="0"/>
              <a:t>TVIC expands on the concept of TIC to acknowledge the broader social and structural conditions that impact people’s health, including institutional policies and practices. Talking about sexuality and substance use within service settings can be difficult; using a TVIC approach helps ensure that the broader structural and social conditions are acknowledged and that organizational policies and practices as well as provider practices do not contribute to re-traumatization. </a:t>
            </a:r>
          </a:p>
          <a:p>
            <a:endParaRPr lang="en-CA" sz="5000" dirty="0" smtClean="0"/>
          </a:p>
          <a:p>
            <a:pPr marL="0" indent="0">
              <a:buNone/>
            </a:pPr>
            <a:r>
              <a:rPr lang="en-CA" sz="5000" dirty="0" smtClean="0"/>
              <a:t>Example TVIC strategies: </a:t>
            </a:r>
          </a:p>
          <a:p>
            <a:r>
              <a:rPr lang="en-CA" sz="5000" dirty="0" smtClean="0"/>
              <a:t>acknowledging the effects of historical and structural conditions;</a:t>
            </a:r>
          </a:p>
          <a:p>
            <a:r>
              <a:rPr lang="en-CA" sz="5000" dirty="0" smtClean="0"/>
              <a:t>seeking client input about safe and inclusive strategies;</a:t>
            </a:r>
          </a:p>
          <a:p>
            <a:r>
              <a:rPr lang="en-CA" sz="5000" dirty="0" smtClean="0"/>
              <a:t>encouraging client empowerment in relation to treatment options and adoption of  harm reduction strategies; and</a:t>
            </a:r>
          </a:p>
          <a:p>
            <a:r>
              <a:rPr lang="en-CA" sz="5000" dirty="0" smtClean="0"/>
              <a:t>implementing policies and processes that allow for flexibility and encourage shared decision-making.</a:t>
            </a:r>
          </a:p>
          <a:p>
            <a:pPr marL="0" indent="0">
              <a:buNone/>
            </a:pPr>
            <a:endParaRPr lang="en-CA" sz="2900" dirty="0" smtClean="0"/>
          </a:p>
          <a:p>
            <a:pPr marL="0" indent="0">
              <a:buNone/>
            </a:pPr>
            <a:r>
              <a:rPr lang="en-CA" sz="2900" dirty="0" smtClean="0"/>
              <a:t>Reference: </a:t>
            </a:r>
            <a:r>
              <a:rPr lang="en-CA" sz="2900" dirty="0" err="1" smtClean="0"/>
              <a:t>Varcoe</a:t>
            </a:r>
            <a:r>
              <a:rPr lang="en-CA" sz="2900" dirty="0" smtClean="0"/>
              <a:t> CM, </a:t>
            </a:r>
            <a:r>
              <a:rPr lang="en-CA" sz="2900" dirty="0" err="1" smtClean="0"/>
              <a:t>Wathen</a:t>
            </a:r>
            <a:r>
              <a:rPr lang="en-CA" sz="2900" dirty="0" smtClean="0"/>
              <a:t>, CN, Ford-</a:t>
            </a:r>
            <a:r>
              <a:rPr lang="en-CA" sz="2900" dirty="0" err="1" smtClean="0"/>
              <a:t>Gilboe</a:t>
            </a:r>
            <a:r>
              <a:rPr lang="en-CA" sz="2900" dirty="0" smtClean="0"/>
              <a:t>, M, </a:t>
            </a:r>
            <a:r>
              <a:rPr lang="en-CA" sz="2900" dirty="0" err="1" smtClean="0"/>
              <a:t>Smye</a:t>
            </a:r>
            <a:r>
              <a:rPr lang="en-CA" sz="2900" dirty="0" smtClean="0"/>
              <a:t>, V, Browne, A. VEGA briefing note on trauma- and violence-informed care. VEGA Project and </a:t>
            </a:r>
            <a:r>
              <a:rPr lang="en-CA" sz="2900" dirty="0" err="1" smtClean="0"/>
              <a:t>PreVAiL</a:t>
            </a:r>
            <a:r>
              <a:rPr lang="en-CA" sz="2900" dirty="0" smtClean="0"/>
              <a:t> Research Network. 2016</a:t>
            </a:r>
            <a:endParaRPr lang="en-CA" sz="2900" dirty="0"/>
          </a:p>
        </p:txBody>
      </p:sp>
    </p:spTree>
    <p:extLst>
      <p:ext uri="{BB962C8B-B14F-4D97-AF65-F5344CB8AC3E}">
        <p14:creationId xmlns:p14="http://schemas.microsoft.com/office/powerpoint/2010/main" val="36557959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31&quot;&gt;&lt;/object&gt;&lt;object type=&quot;2&quot; unique_id=&quot;10132&quot;&gt;&lt;object type=&quot;3&quot; unique_id=&quot;10133&quot;&gt;&lt;property id=&quot;20148&quot; value=&quot;5&quot;/&gt;&lt;property id=&quot;20300&quot; value=&quot;Slide 1&quot;/&gt;&lt;property id=&quot;20307&quot; value=&quot;256&quot;/&gt;&lt;/object&gt;&lt;object type=&quot;3&quot; unique_id=&quot;10134&quot;&gt;&lt;property id=&quot;20148&quot; value=&quot;5&quot;/&gt;&lt;property id=&quot;20300&quot; value=&quot;Slide 2&quot;/&gt;&lt;property id=&quot;20307&quot; value=&quot;258&quot;/&gt;&lt;/object&gt;&lt;object type=&quot;3&quot; unique_id=&quot;10135&quot;&gt;&lt;property id=&quot;20148&quot; value=&quot;5&quot;/&gt;&lt;property id=&quot;20300&quot; value=&quot;Slide 3 - &amp;quot;Workshop overview&amp;quot;&quot;/&gt;&lt;property id=&quot;20307&quot; value=&quot;259&quot;/&gt;&lt;/object&gt;&lt;object type=&quot;3&quot; unique_id=&quot;10136&quot;&gt;&lt;property id=&quot;20148&quot; value=&quot;5&quot;/&gt;&lt;property id=&quot;20300&quot; value=&quot;Slide 4 - &amp;quot;Learning objectives&amp;quot;&quot;/&gt;&lt;property id=&quot;20307&quot; value=&quot;260&quot;/&gt;&lt;/object&gt;&lt;object type=&quot;3&quot; unique_id=&quot;10197&quot;&gt;&lt;property id=&quot;20148&quot; value=&quot;5&quot;/&gt;&lt;property id=&quot;20300&quot; value=&quot;Slide 5 - &amp;quot; Learners' rights&amp;quot;&quot;/&gt;&lt;property id=&quot;20307&quot; value=&quot;262&quot;/&gt;&lt;/object&gt;&lt;object type=&quot;3&quot; unique_id=&quot;10198&quot;&gt;&lt;property id=&quot;20148&quot; value=&quot;5&quot;/&gt;&lt;property id=&quot;20300&quot; value=&quot;Slide 6 - &amp;quot;Key terms &amp;quot;&quot;/&gt;&lt;property id=&quot;20307&quot; value=&quot;264&quot;/&gt;&lt;/object&gt;&lt;object type=&quot;3&quot; unique_id=&quot;10199&quot;&gt;&lt;property id=&quot;20148&quot; value=&quot;5&quot;/&gt;&lt;property id=&quot;20300&quot; value=&quot;Slide 7 - &amp;quot;What is trauma-informed care?&amp;quot;&quot;/&gt;&lt;property id=&quot;20307&quot; value=&quot;265&quot;/&gt;&lt;/object&gt;&lt;object type=&quot;3&quot; unique_id=&quot;10200&quot;&gt;&lt;property id=&quot;20148&quot; value=&quot;5&quot;/&gt;&lt;property id=&quot;20300&quot; value=&quot;Slide 8 - &amp;quot;What is trauma-informed care?&amp;quot;&quot;/&gt;&lt;property id=&quot;20307&quot; value=&quot;266&quot;/&gt;&lt;/object&gt;&lt;object type=&quot;3&quot; unique_id=&quot;10201&quot;&gt;&lt;property id=&quot;20148&quot; value=&quot;5&quot;/&gt;&lt;property id=&quot;20300&quot; value=&quot;Slide 9 - &amp;quot;What is trauma- and violence-informed care (TVIC)?&amp;quot;&quot;/&gt;&lt;property id=&quot;20307&quot; value=&quot;267&quot;/&gt;&lt;/object&gt;&lt;object type=&quot;3&quot; unique_id=&quot;10202&quot;&gt;&lt;property id=&quot;20148&quot; value=&quot;5&quot;/&gt;&lt;property id=&quot;20300&quot; value=&quot;Slide 10&quot;/&gt;&lt;property id=&quot;20307&quot; value=&quot;263&quot;/&gt;&lt;/object&gt;&lt;object type=&quot;3&quot; unique_id=&quot;10203&quot;&gt;&lt;property id=&quot;20148&quot; value=&quot;5&quot;/&gt;&lt;property id=&quot;20300&quot; value=&quot;Slide 11 - &amp;quot;Activity: Name the substance&amp;quot;&quot;/&gt;&lt;property id=&quot;20307&quot; value=&quot;268&quot;/&gt;&lt;/object&gt;&lt;object type=&quot;3&quot; unique_id=&quot;10204&quot;&gt;&lt;property id=&quot;20148&quot; value=&quot;5&quot;/&gt;&lt;property id=&quot;20300&quot; value=&quot;Slide 12 - &amp;quot;Stigma&amp;quot;&quot;/&gt;&lt;property id=&quot;20307&quot; value=&quot;269&quot;/&gt;&lt;/object&gt;&lt;object type=&quot;3&quot; unique_id=&quot;10205&quot;&gt;&lt;property id=&quot;20148&quot; value=&quot;5&quot;/&gt;&lt;property id=&quot;20300&quot; value=&quot;Slide 13 - &amp;quot;Stigma defined&amp;quot;&quot;/&gt;&lt;property id=&quot;20307&quot; value=&quot;270&quot;/&gt;&lt;/object&gt;&lt;object type=&quot;3&quot; unique_id=&quot;10206&quot;&gt;&lt;property id=&quot;20148&quot; value=&quot;5&quot;/&gt;&lt;property id=&quot;20300&quot; value=&quot;Slide 14&quot;/&gt;&lt;property id=&quot;20307&quot; value=&quot;271&quot;/&gt;&lt;/object&gt;&lt;object type=&quot;3&quot; unique_id=&quot;10431&quot;&gt;&lt;property id=&quot;20148&quot; value=&quot;5&quot;/&gt;&lt;property id=&quot;20300&quot; value=&quot;Slide 15 - &amp;quot;What do clients think?&amp;quot;&quot;/&gt;&lt;property id=&quot;20307&quot; value=&quot;272&quot;/&gt;&lt;/object&gt;&lt;object type=&quot;3&quot; unique_id=&quot;10432&quot;&gt;&lt;property id=&quot;20148&quot; value=&quot;5&quot;/&gt;&lt;property id=&quot;20300&quot; value=&quot;Slide 16 - &amp;quot;Practice tools&amp;quot;&quot;/&gt;&lt;property id=&quot;20307&quot; value=&quot;273&quot;/&gt;&lt;/object&gt;&lt;object type=&quot;3&quot; unique_id=&quot;10433&quot;&gt;&lt;property id=&quot;20148&quot; value=&quot;5&quot;/&gt;&lt;property id=&quot;20300&quot; value=&quot;Slide 17 - &amp;quot;Activity&amp;quot;&quot;/&gt;&lt;property id=&quot;20307&quot; value=&quot;275&quot;/&gt;&lt;/object&gt;&lt;object type=&quot;3&quot; unique_id=&quot;10434&quot;&gt;&lt;property id=&quot;20148&quot; value=&quot;5&quot;/&gt;&lt;property id=&quot;20300&quot; value=&quot;Slide 18 - &amp;quot;A note about privacy and confidentiality&amp;quot;&quot;/&gt;&lt;property id=&quot;20307&quot; value=&quot;274&quot;/&gt;&lt;/object&gt;&lt;object type=&quot;3&quot; unique_id=&quot;10435&quot;&gt;&lt;property id=&quot;20148&quot; value=&quot;5&quot;/&gt;&lt;property id=&quot;20300&quot; value=&quot;Slide 19 - &amp;quot;Discussing sexual health, substance use and STBBIs: A guide for service providers (CPHA, 2017)&amp;quot;&quot;/&gt;&lt;property id=&quot;20307&quot; value=&quot;276&quot;/&gt;&lt;/object&gt;&lt;object type=&quot;3&quot; unique_id=&quot;10436&quot;&gt;&lt;property id=&quot;20148&quot; value=&quot;5&quot;/&gt;&lt;property id=&quot;20300&quot; value=&quot;Slide 20 - &amp;quot;Creating a safe environment&amp;quot;&quot;/&gt;&lt;property id=&quot;20307&quot; value=&quot;277&quot;/&gt;&lt;/object&gt;&lt;object type=&quot;3&quot; unique_id=&quot;10437&quot;&gt;&lt;property id=&quot;20148&quot; value=&quot;5&quot;/&gt;&lt;property id=&quot;20300&quot; value=&quot;Slide 21 - &amp;quot;Practices&amp;quot;&quot;/&gt;&lt;property id=&quot;20307&quot; value=&quot;278&quot;/&gt;&lt;/object&gt;&lt;object type=&quot;3&quot; unique_id=&quot;10438&quot;&gt;&lt;property id=&quot;20148&quot; value=&quot;5&quot;/&gt;&lt;property id=&quot;20300&quot; value=&quot;Slide 22 - &amp;quot;Partners&amp;quot;&quot;/&gt;&lt;property id=&quot;20307&quot; value=&quot;279&quot;/&gt;&lt;/object&gt;&lt;object type=&quot;3&quot; unique_id=&quot;10439&quot;&gt;&lt;property id=&quot;20148&quot; value=&quot;5&quot;/&gt;&lt;property id=&quot;20300&quot; value=&quot;Slide 23 - &amp;quot;Protection from STBBIs&amp;quot;&quot;/&gt;&lt;property id=&quot;20307&quot; value=&quot;280&quot;/&gt;&lt;/object&gt;&lt;object type=&quot;3&quot; unique_id=&quot;10440&quot;&gt;&lt;property id=&quot;20148&quot; value=&quot;5&quot;/&gt;&lt;property id=&quot;20300&quot; value=&quot;Slide 24 - &amp;quot;Past history of STBBIs&amp;quot;&quot;/&gt;&lt;property id=&quot;20307&quot; value=&quot;281&quot;/&gt;&lt;/object&gt;&lt;object type=&quot;3&quot; unique_id=&quot;10441&quot;&gt;&lt;property id=&quot;20148&quot; value=&quot;5&quot;/&gt;&lt;property id=&quot;20300&quot; value=&quot;Slide 25 - &amp;quot;Pregnancy &amp;quot;&quot;/&gt;&lt;property id=&quot;20307&quot; value=&quot;282&quot;/&gt;&lt;/object&gt;&lt;object type=&quot;3&quot; unique_id=&quot;10442&quot;&gt;&lt;property id=&quot;20148&quot; value=&quot;5&quot;/&gt;&lt;property id=&quot;20300&quot; value=&quot;Slide 26 - &amp;quot;Wrapping-up the discussion&amp;quot;&quot;/&gt;&lt;property id=&quot;20307&quot; value=&quot;283&quot;/&gt;&lt;/object&gt;&lt;object type=&quot;3&quot; unique_id=&quot;10443&quot;&gt;&lt;property id=&quot;20148&quot; value=&quot;5&quot;/&gt;&lt;property id=&quot;20300&quot; value=&quot;Slide 27 - &amp;quot;Practice!&amp;quot;&quot;/&gt;&lt;property id=&quot;20307&quot; value=&quot;284&quot;/&gt;&lt;/object&gt;&lt;object type=&quot;3&quot; unique_id=&quot;10444&quot;&gt;&lt;property id=&quot;20148&quot; value=&quot;5&quot;/&gt;&lt;property id=&quot;20300&quot; value=&quot;Slide 28 - &amp;quot;Discussing sexual health, substance use and STBBIs: Action plan&amp;quot;&quot;/&gt;&lt;property id=&quot;20307&quot; value=&quot;285&quot;/&gt;&lt;/object&gt;&lt;object type=&quot;3&quot; unique_id=&quot;10445&quot;&gt;&lt;property id=&quot;20148&quot; value=&quot;5&quot;/&gt;&lt;property id=&quot;20300&quot; value=&quot;Slide 29 - &amp;quot;Thank you for your participation!&amp;quot;&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1483</Words>
  <Application>Microsoft Office PowerPoint</Application>
  <PresentationFormat>On-screen Show (4:3)</PresentationFormat>
  <Paragraphs>150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Workshop overview</vt:lpstr>
      <vt:lpstr>Learning objectives</vt:lpstr>
      <vt:lpstr> Learners' rights</vt:lpstr>
      <vt:lpstr>Key terms </vt:lpstr>
      <vt:lpstr>What is trauma-informed care?</vt:lpstr>
      <vt:lpstr>What is trauma-informed care?</vt:lpstr>
      <vt:lpstr>What is trauma- and violence-informed care (TVIC)?</vt:lpstr>
      <vt:lpstr>PowerPoint Presentation</vt:lpstr>
      <vt:lpstr>Activity: Name the substance</vt:lpstr>
      <vt:lpstr>Stigma</vt:lpstr>
      <vt:lpstr>Stigma defined</vt:lpstr>
      <vt:lpstr>PowerPoint Presentation</vt:lpstr>
      <vt:lpstr>What do clients think?</vt:lpstr>
      <vt:lpstr>Practice tools</vt:lpstr>
      <vt:lpstr>Activity</vt:lpstr>
      <vt:lpstr>A note about privacy and confidentiality</vt:lpstr>
      <vt:lpstr>Discussing sexual health, substance use and STBBIs: A guide for service providers (CPHA, 2017)</vt:lpstr>
      <vt:lpstr>Creating a safe environment</vt:lpstr>
      <vt:lpstr>Practices</vt:lpstr>
      <vt:lpstr>Partners</vt:lpstr>
      <vt:lpstr>Protection from STBBIs</vt:lpstr>
      <vt:lpstr>Past history of STBBIs</vt:lpstr>
      <vt:lpstr>Pregnancy </vt:lpstr>
      <vt:lpstr>Wrapping-up the discussion</vt:lpstr>
      <vt:lpstr>Practice!</vt:lpstr>
      <vt:lpstr>Discussing sexual health, substance use and STBBIs: Action plan</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MacLean</dc:creator>
  <cp:lastModifiedBy>Rachel MacLean</cp:lastModifiedBy>
  <cp:revision>17</cp:revision>
  <dcterms:created xsi:type="dcterms:W3CDTF">2017-04-26T16:35:49Z</dcterms:created>
  <dcterms:modified xsi:type="dcterms:W3CDTF">2017-07-20T18:08:50Z</dcterms:modified>
</cp:coreProperties>
</file>