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3" r:id="rId35"/>
    <p:sldId id="290" r:id="rId36"/>
    <p:sldId id="291" r:id="rId37"/>
    <p:sldId id="292" r:id="rId38"/>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4" autoAdjust="0"/>
    <p:restoredTop sz="94660"/>
  </p:normalViewPr>
  <p:slideViewPr>
    <p:cSldViewPr>
      <p:cViewPr>
        <p:scale>
          <a:sx n="110" d="100"/>
          <a:sy n="110" d="100"/>
        </p:scale>
        <p:origin x="-21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48CEF-BEB9-4CB6-A4A4-BDD17C5DB047}" type="doc">
      <dgm:prSet loTypeId="urn:microsoft.com/office/officeart/2005/8/layout/hProcess9" loCatId="process" qsTypeId="urn:microsoft.com/office/officeart/2005/8/quickstyle/simple3" qsCatId="simple" csTypeId="urn:microsoft.com/office/officeart/2005/8/colors/colorful5" csCatId="colorful" phldr="1"/>
      <dgm:spPr/>
    </dgm:pt>
    <dgm:pt modelId="{CDE6AE7E-F9CB-4B6A-9845-0723507F970C}">
      <dgm:prSet phldrT="[Text]" custT="1"/>
      <dgm:spPr/>
      <dgm:t>
        <a:bodyPr/>
        <a:lstStyle/>
        <a:p>
          <a:r>
            <a:rPr lang="en-CA" sz="1800" b="1" dirty="0" smtClean="0"/>
            <a:t>1. Clarifier</a:t>
          </a:r>
          <a:endParaRPr lang="en-CA" sz="1800" b="1" dirty="0"/>
        </a:p>
      </dgm:t>
    </dgm:pt>
    <dgm:pt modelId="{4CDDD52D-5273-4E46-8EAE-7AD03EF38DB5}" type="parTrans" cxnId="{3EBB6074-204D-486F-9FA0-64E1CC098562}">
      <dgm:prSet/>
      <dgm:spPr/>
      <dgm:t>
        <a:bodyPr/>
        <a:lstStyle/>
        <a:p>
          <a:endParaRPr lang="en-CA" b="1">
            <a:solidFill>
              <a:schemeClr val="tx1"/>
            </a:solidFill>
          </a:endParaRPr>
        </a:p>
      </dgm:t>
    </dgm:pt>
    <dgm:pt modelId="{D376D219-F7D1-4D52-B17A-26D5FE8C8B0F}" type="sibTrans" cxnId="{3EBB6074-204D-486F-9FA0-64E1CC098562}">
      <dgm:prSet/>
      <dgm:spPr/>
      <dgm:t>
        <a:bodyPr/>
        <a:lstStyle/>
        <a:p>
          <a:endParaRPr lang="en-CA" b="1">
            <a:solidFill>
              <a:schemeClr val="tx1"/>
            </a:solidFill>
          </a:endParaRPr>
        </a:p>
      </dgm:t>
    </dgm:pt>
    <dgm:pt modelId="{580D208D-5DDC-41EC-A91B-E11DC5ACD6C3}">
      <dgm:prSet phldrT="[Text]" custT="1"/>
      <dgm:spPr/>
      <dgm:t>
        <a:bodyPr/>
        <a:lstStyle/>
        <a:p>
          <a:r>
            <a:rPr lang="en-CA" sz="1800" b="1" dirty="0" smtClean="0"/>
            <a:t>2. Affirmer</a:t>
          </a:r>
          <a:endParaRPr lang="en-CA" sz="1800" b="1" dirty="0"/>
        </a:p>
      </dgm:t>
    </dgm:pt>
    <dgm:pt modelId="{926EC9EC-9A7F-44C3-A9EF-ACFCDC2CBD42}" type="parTrans" cxnId="{D1ED6462-8DFA-48A5-930B-E4D6E0BB54BF}">
      <dgm:prSet/>
      <dgm:spPr/>
      <dgm:t>
        <a:bodyPr/>
        <a:lstStyle/>
        <a:p>
          <a:endParaRPr lang="en-CA" b="1">
            <a:solidFill>
              <a:schemeClr val="tx1"/>
            </a:solidFill>
          </a:endParaRPr>
        </a:p>
      </dgm:t>
    </dgm:pt>
    <dgm:pt modelId="{B0704D7C-DBBC-4920-9C6D-C4D326F12DE8}" type="sibTrans" cxnId="{D1ED6462-8DFA-48A5-930B-E4D6E0BB54BF}">
      <dgm:prSet/>
      <dgm:spPr/>
      <dgm:t>
        <a:bodyPr/>
        <a:lstStyle/>
        <a:p>
          <a:endParaRPr lang="en-CA" b="1">
            <a:solidFill>
              <a:schemeClr val="tx1"/>
            </a:solidFill>
          </a:endParaRPr>
        </a:p>
      </dgm:t>
    </dgm:pt>
    <dgm:pt modelId="{9DB0694F-B129-4EC1-859B-1C14278315F5}">
      <dgm:prSet phldrT="[Text]" custT="1"/>
      <dgm:spPr/>
      <dgm:t>
        <a:bodyPr/>
        <a:lstStyle/>
        <a:p>
          <a:r>
            <a:rPr lang="en-CA" sz="1800" b="1" dirty="0" smtClean="0"/>
            <a:t>3. Clarifier</a:t>
          </a:r>
          <a:endParaRPr lang="en-CA" sz="1800" b="1" dirty="0"/>
        </a:p>
      </dgm:t>
    </dgm:pt>
    <dgm:pt modelId="{56F4DD51-EBCF-4227-992C-D953D8D432E0}" type="parTrans" cxnId="{49E931E4-30C6-437C-B753-7FF83E7BACBA}">
      <dgm:prSet/>
      <dgm:spPr/>
      <dgm:t>
        <a:bodyPr/>
        <a:lstStyle/>
        <a:p>
          <a:endParaRPr lang="en-CA" b="1">
            <a:solidFill>
              <a:schemeClr val="tx1"/>
            </a:solidFill>
          </a:endParaRPr>
        </a:p>
      </dgm:t>
    </dgm:pt>
    <dgm:pt modelId="{A3789D11-2D30-48FA-9FB3-9D7B2BB868B3}" type="sibTrans" cxnId="{49E931E4-30C6-437C-B753-7FF83E7BACBA}">
      <dgm:prSet/>
      <dgm:spPr/>
      <dgm:t>
        <a:bodyPr/>
        <a:lstStyle/>
        <a:p>
          <a:endParaRPr lang="en-CA" b="1">
            <a:solidFill>
              <a:schemeClr val="tx1"/>
            </a:solidFill>
          </a:endParaRPr>
        </a:p>
      </dgm:t>
    </dgm:pt>
    <dgm:pt modelId="{346A4345-7E59-48CD-B8B0-89B69C4E031E}">
      <dgm:prSet phldrT="[Text]" custT="1"/>
      <dgm:spPr/>
      <dgm:t>
        <a:bodyPr/>
        <a:lstStyle/>
        <a:p>
          <a:r>
            <a:rPr lang="en-CA" sz="1800" b="1" dirty="0" smtClean="0"/>
            <a:t>4. </a:t>
          </a:r>
          <a:r>
            <a:rPr lang="fr-CA" sz="1800" b="1" dirty="0" smtClean="0"/>
            <a:t>Répondre</a:t>
          </a:r>
          <a:endParaRPr lang="en-CA" sz="1800" b="1" dirty="0"/>
        </a:p>
      </dgm:t>
    </dgm:pt>
    <dgm:pt modelId="{4F0E8636-588B-4BA9-8619-9A3A89E2AE22}" type="parTrans" cxnId="{00F18120-7D48-44A7-B980-4FBAAEA374CD}">
      <dgm:prSet/>
      <dgm:spPr/>
      <dgm:t>
        <a:bodyPr/>
        <a:lstStyle/>
        <a:p>
          <a:endParaRPr lang="en-CA" b="1">
            <a:solidFill>
              <a:schemeClr val="tx1"/>
            </a:solidFill>
          </a:endParaRPr>
        </a:p>
      </dgm:t>
    </dgm:pt>
    <dgm:pt modelId="{E371D609-A039-4DCC-ABBE-E0185CA4E58F}" type="sibTrans" cxnId="{00F18120-7D48-44A7-B980-4FBAAEA374CD}">
      <dgm:prSet/>
      <dgm:spPr/>
      <dgm:t>
        <a:bodyPr/>
        <a:lstStyle/>
        <a:p>
          <a:endParaRPr lang="en-CA" b="1">
            <a:solidFill>
              <a:schemeClr val="tx1"/>
            </a:solidFill>
          </a:endParaRPr>
        </a:p>
      </dgm:t>
    </dgm:pt>
    <dgm:pt modelId="{79667527-0179-4BB9-8934-31675C4152B4}" type="pres">
      <dgm:prSet presAssocID="{A8548CEF-BEB9-4CB6-A4A4-BDD17C5DB047}" presName="CompostProcess" presStyleCnt="0">
        <dgm:presLayoutVars>
          <dgm:dir/>
          <dgm:resizeHandles val="exact"/>
        </dgm:presLayoutVars>
      </dgm:prSet>
      <dgm:spPr/>
    </dgm:pt>
    <dgm:pt modelId="{183B29C3-6EE5-4AAA-9EAE-F804BEBB6044}" type="pres">
      <dgm:prSet presAssocID="{A8548CEF-BEB9-4CB6-A4A4-BDD17C5DB047}" presName="arrow" presStyleLbl="bgShp" presStyleIdx="0" presStyleCnt="1" custLinFactNeighborY="1029"/>
      <dgm:spPr/>
    </dgm:pt>
    <dgm:pt modelId="{EB59B35A-3918-4E9F-953A-0687ECAFC25D}" type="pres">
      <dgm:prSet presAssocID="{A8548CEF-BEB9-4CB6-A4A4-BDD17C5DB047}" presName="linearProcess" presStyleCnt="0"/>
      <dgm:spPr/>
    </dgm:pt>
    <dgm:pt modelId="{883D81F8-1979-4129-ABFF-FC96EBD87A83}" type="pres">
      <dgm:prSet presAssocID="{CDE6AE7E-F9CB-4B6A-9845-0723507F970C}" presName="textNode" presStyleLbl="node1" presStyleIdx="0" presStyleCnt="4">
        <dgm:presLayoutVars>
          <dgm:bulletEnabled val="1"/>
        </dgm:presLayoutVars>
      </dgm:prSet>
      <dgm:spPr/>
      <dgm:t>
        <a:bodyPr/>
        <a:lstStyle/>
        <a:p>
          <a:endParaRPr lang="en-CA"/>
        </a:p>
      </dgm:t>
    </dgm:pt>
    <dgm:pt modelId="{C6F30AB2-9E2E-4DB2-8388-339B9274D6A6}" type="pres">
      <dgm:prSet presAssocID="{D376D219-F7D1-4D52-B17A-26D5FE8C8B0F}" presName="sibTrans" presStyleCnt="0"/>
      <dgm:spPr/>
    </dgm:pt>
    <dgm:pt modelId="{86BB612A-CEE1-41A4-A7B6-DBBEB925A785}" type="pres">
      <dgm:prSet presAssocID="{580D208D-5DDC-41EC-A91B-E11DC5ACD6C3}" presName="textNode" presStyleLbl="node1" presStyleIdx="1" presStyleCnt="4" custLinFactNeighborX="-58681" custLinFactNeighborY="1073">
        <dgm:presLayoutVars>
          <dgm:bulletEnabled val="1"/>
        </dgm:presLayoutVars>
      </dgm:prSet>
      <dgm:spPr/>
      <dgm:t>
        <a:bodyPr/>
        <a:lstStyle/>
        <a:p>
          <a:endParaRPr lang="en-CA"/>
        </a:p>
      </dgm:t>
    </dgm:pt>
    <dgm:pt modelId="{A7E8AF36-F4CA-4A8E-A170-CEFCA6A690EB}" type="pres">
      <dgm:prSet presAssocID="{B0704D7C-DBBC-4920-9C6D-C4D326F12DE8}" presName="sibTrans" presStyleCnt="0"/>
      <dgm:spPr/>
    </dgm:pt>
    <dgm:pt modelId="{2C3FC008-076D-4361-8F61-AF3FEC56D69B}" type="pres">
      <dgm:prSet presAssocID="{9DB0694F-B129-4EC1-859B-1C14278315F5}" presName="textNode" presStyleLbl="node1" presStyleIdx="2" presStyleCnt="4" custLinFactX="-2740" custLinFactNeighborX="-100000" custLinFactNeighborY="1073">
        <dgm:presLayoutVars>
          <dgm:bulletEnabled val="1"/>
        </dgm:presLayoutVars>
      </dgm:prSet>
      <dgm:spPr/>
      <dgm:t>
        <a:bodyPr/>
        <a:lstStyle/>
        <a:p>
          <a:endParaRPr lang="en-CA"/>
        </a:p>
      </dgm:t>
    </dgm:pt>
    <dgm:pt modelId="{03755E60-6A76-4B47-BEFA-324EEC04C2C1}" type="pres">
      <dgm:prSet presAssocID="{A3789D11-2D30-48FA-9FB3-9D7B2BB868B3}" presName="sibTrans" presStyleCnt="0"/>
      <dgm:spPr/>
    </dgm:pt>
    <dgm:pt modelId="{79A89FC7-22DD-473A-A401-4809E8143A09}" type="pres">
      <dgm:prSet presAssocID="{346A4345-7E59-48CD-B8B0-89B69C4E031E}" presName="textNode" presStyleLbl="node1" presStyleIdx="3" presStyleCnt="4" custLinFactX="-16057" custLinFactNeighborX="-100000" custLinFactNeighborY="1073">
        <dgm:presLayoutVars>
          <dgm:bulletEnabled val="1"/>
        </dgm:presLayoutVars>
      </dgm:prSet>
      <dgm:spPr/>
      <dgm:t>
        <a:bodyPr/>
        <a:lstStyle/>
        <a:p>
          <a:endParaRPr lang="en-CA"/>
        </a:p>
      </dgm:t>
    </dgm:pt>
  </dgm:ptLst>
  <dgm:cxnLst>
    <dgm:cxn modelId="{3EBB6074-204D-486F-9FA0-64E1CC098562}" srcId="{A8548CEF-BEB9-4CB6-A4A4-BDD17C5DB047}" destId="{CDE6AE7E-F9CB-4B6A-9845-0723507F970C}" srcOrd="0" destOrd="0" parTransId="{4CDDD52D-5273-4E46-8EAE-7AD03EF38DB5}" sibTransId="{D376D219-F7D1-4D52-B17A-26D5FE8C8B0F}"/>
    <dgm:cxn modelId="{49E931E4-30C6-437C-B753-7FF83E7BACBA}" srcId="{A8548CEF-BEB9-4CB6-A4A4-BDD17C5DB047}" destId="{9DB0694F-B129-4EC1-859B-1C14278315F5}" srcOrd="2" destOrd="0" parTransId="{56F4DD51-EBCF-4227-992C-D953D8D432E0}" sibTransId="{A3789D11-2D30-48FA-9FB3-9D7B2BB868B3}"/>
    <dgm:cxn modelId="{00F18120-7D48-44A7-B980-4FBAAEA374CD}" srcId="{A8548CEF-BEB9-4CB6-A4A4-BDD17C5DB047}" destId="{346A4345-7E59-48CD-B8B0-89B69C4E031E}" srcOrd="3" destOrd="0" parTransId="{4F0E8636-588B-4BA9-8619-9A3A89E2AE22}" sibTransId="{E371D609-A039-4DCC-ABBE-E0185CA4E58F}"/>
    <dgm:cxn modelId="{F2C74CB9-5E76-4311-A488-EAD0AA136DEE}" type="presOf" srcId="{CDE6AE7E-F9CB-4B6A-9845-0723507F970C}" destId="{883D81F8-1979-4129-ABFF-FC96EBD87A83}" srcOrd="0" destOrd="0" presId="urn:microsoft.com/office/officeart/2005/8/layout/hProcess9"/>
    <dgm:cxn modelId="{7A525A1B-B076-4218-866E-63B678C638C5}" type="presOf" srcId="{580D208D-5DDC-41EC-A91B-E11DC5ACD6C3}" destId="{86BB612A-CEE1-41A4-A7B6-DBBEB925A785}" srcOrd="0" destOrd="0" presId="urn:microsoft.com/office/officeart/2005/8/layout/hProcess9"/>
    <dgm:cxn modelId="{F84CC6C8-42E6-4DD4-B786-2C80CE9D6ACE}" type="presOf" srcId="{346A4345-7E59-48CD-B8B0-89B69C4E031E}" destId="{79A89FC7-22DD-473A-A401-4809E8143A09}" srcOrd="0" destOrd="0" presId="urn:microsoft.com/office/officeart/2005/8/layout/hProcess9"/>
    <dgm:cxn modelId="{682BA4BF-8107-4705-8F74-8EEF4BE9C9E6}" type="presOf" srcId="{9DB0694F-B129-4EC1-859B-1C14278315F5}" destId="{2C3FC008-076D-4361-8F61-AF3FEC56D69B}" srcOrd="0" destOrd="0" presId="urn:microsoft.com/office/officeart/2005/8/layout/hProcess9"/>
    <dgm:cxn modelId="{D1ED6462-8DFA-48A5-930B-E4D6E0BB54BF}" srcId="{A8548CEF-BEB9-4CB6-A4A4-BDD17C5DB047}" destId="{580D208D-5DDC-41EC-A91B-E11DC5ACD6C3}" srcOrd="1" destOrd="0" parTransId="{926EC9EC-9A7F-44C3-A9EF-ACFCDC2CBD42}" sibTransId="{B0704D7C-DBBC-4920-9C6D-C4D326F12DE8}"/>
    <dgm:cxn modelId="{A352CB7F-F1C0-44F2-839F-5120746AD8C7}" type="presOf" srcId="{A8548CEF-BEB9-4CB6-A4A4-BDD17C5DB047}" destId="{79667527-0179-4BB9-8934-31675C4152B4}" srcOrd="0" destOrd="0" presId="urn:microsoft.com/office/officeart/2005/8/layout/hProcess9"/>
    <dgm:cxn modelId="{8DAA0705-7144-44EB-8B1E-9053290DB4B5}" type="presParOf" srcId="{79667527-0179-4BB9-8934-31675C4152B4}" destId="{183B29C3-6EE5-4AAA-9EAE-F804BEBB6044}" srcOrd="0" destOrd="0" presId="urn:microsoft.com/office/officeart/2005/8/layout/hProcess9"/>
    <dgm:cxn modelId="{7C203061-A0EB-4D8C-BB87-CA939A1CF071}" type="presParOf" srcId="{79667527-0179-4BB9-8934-31675C4152B4}" destId="{EB59B35A-3918-4E9F-953A-0687ECAFC25D}" srcOrd="1" destOrd="0" presId="urn:microsoft.com/office/officeart/2005/8/layout/hProcess9"/>
    <dgm:cxn modelId="{F2414C3D-8D92-4556-8CAF-2A11DD68F79C}" type="presParOf" srcId="{EB59B35A-3918-4E9F-953A-0687ECAFC25D}" destId="{883D81F8-1979-4129-ABFF-FC96EBD87A83}" srcOrd="0" destOrd="0" presId="urn:microsoft.com/office/officeart/2005/8/layout/hProcess9"/>
    <dgm:cxn modelId="{C420E4CD-8CA3-4CC4-8989-21B323CF4D75}" type="presParOf" srcId="{EB59B35A-3918-4E9F-953A-0687ECAFC25D}" destId="{C6F30AB2-9E2E-4DB2-8388-339B9274D6A6}" srcOrd="1" destOrd="0" presId="urn:microsoft.com/office/officeart/2005/8/layout/hProcess9"/>
    <dgm:cxn modelId="{8DEAC317-15AD-49BF-9913-8A36E136CFA8}" type="presParOf" srcId="{EB59B35A-3918-4E9F-953A-0687ECAFC25D}" destId="{86BB612A-CEE1-41A4-A7B6-DBBEB925A785}" srcOrd="2" destOrd="0" presId="urn:microsoft.com/office/officeart/2005/8/layout/hProcess9"/>
    <dgm:cxn modelId="{11225D17-4D7C-449B-B01A-678243EAF95E}" type="presParOf" srcId="{EB59B35A-3918-4E9F-953A-0687ECAFC25D}" destId="{A7E8AF36-F4CA-4A8E-A170-CEFCA6A690EB}" srcOrd="3" destOrd="0" presId="urn:microsoft.com/office/officeart/2005/8/layout/hProcess9"/>
    <dgm:cxn modelId="{1A35D563-C0BF-41D1-8227-D2550798AB33}" type="presParOf" srcId="{EB59B35A-3918-4E9F-953A-0687ECAFC25D}" destId="{2C3FC008-076D-4361-8F61-AF3FEC56D69B}" srcOrd="4" destOrd="0" presId="urn:microsoft.com/office/officeart/2005/8/layout/hProcess9"/>
    <dgm:cxn modelId="{D102BFD1-3916-4552-AF99-EF7AE73F85A8}" type="presParOf" srcId="{EB59B35A-3918-4E9F-953A-0687ECAFC25D}" destId="{03755E60-6A76-4B47-BEFA-324EEC04C2C1}" srcOrd="5" destOrd="0" presId="urn:microsoft.com/office/officeart/2005/8/layout/hProcess9"/>
    <dgm:cxn modelId="{E3A15E9C-C119-4618-9373-699A1BE2070C}" type="presParOf" srcId="{EB59B35A-3918-4E9F-953A-0687ECAFC25D}" destId="{79A89FC7-22DD-473A-A401-4809E8143A0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29C3-6EE5-4AAA-9EAE-F804BEBB6044}">
      <dsp:nvSpPr>
        <dsp:cNvPr id="0" name=""/>
        <dsp:cNvSpPr/>
      </dsp:nvSpPr>
      <dsp:spPr>
        <a:xfrm>
          <a:off x="693938" y="0"/>
          <a:ext cx="7864642" cy="3920108"/>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83D81F8-1979-4129-ABFF-FC96EBD87A83}">
      <dsp:nvSpPr>
        <dsp:cNvPr id="0" name=""/>
        <dsp:cNvSpPr/>
      </dsp:nvSpPr>
      <dsp:spPr>
        <a:xfrm>
          <a:off x="3162" y="1176032"/>
          <a:ext cx="2054710" cy="156804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1. Clarifier</a:t>
          </a:r>
          <a:endParaRPr lang="en-CA" sz="1800" b="1" kern="1200" dirty="0"/>
        </a:p>
      </dsp:txBody>
      <dsp:txXfrm>
        <a:off x="79708" y="1252578"/>
        <a:ext cx="1901618" cy="1414951"/>
      </dsp:txXfrm>
    </dsp:sp>
    <dsp:sp modelId="{86BB612A-CEE1-41A4-A7B6-DBBEB925A785}">
      <dsp:nvSpPr>
        <dsp:cNvPr id="0" name=""/>
        <dsp:cNvSpPr/>
      </dsp:nvSpPr>
      <dsp:spPr>
        <a:xfrm>
          <a:off x="2199370" y="1192857"/>
          <a:ext cx="2054710" cy="1568043"/>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2. Affirmer</a:t>
          </a:r>
          <a:endParaRPr lang="en-CA" sz="1800" b="1" kern="1200" dirty="0"/>
        </a:p>
      </dsp:txBody>
      <dsp:txXfrm>
        <a:off x="2275916" y="1269403"/>
        <a:ext cx="1901618" cy="1414951"/>
      </dsp:txXfrm>
    </dsp:sp>
    <dsp:sp modelId="{2C3FC008-076D-4361-8F61-AF3FEC56D69B}">
      <dsp:nvSpPr>
        <dsp:cNvPr id="0" name=""/>
        <dsp:cNvSpPr/>
      </dsp:nvSpPr>
      <dsp:spPr>
        <a:xfrm>
          <a:off x="4398735" y="1192857"/>
          <a:ext cx="2054710" cy="1568043"/>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3. Clarifier</a:t>
          </a:r>
          <a:endParaRPr lang="en-CA" sz="1800" b="1" kern="1200" dirty="0"/>
        </a:p>
      </dsp:txBody>
      <dsp:txXfrm>
        <a:off x="4475281" y="1269403"/>
        <a:ext cx="1901618" cy="1414951"/>
      </dsp:txXfrm>
    </dsp:sp>
    <dsp:sp modelId="{79A89FC7-22DD-473A-A401-4809E8143A09}">
      <dsp:nvSpPr>
        <dsp:cNvPr id="0" name=""/>
        <dsp:cNvSpPr/>
      </dsp:nvSpPr>
      <dsp:spPr>
        <a:xfrm>
          <a:off x="6522271" y="1192857"/>
          <a:ext cx="2054710" cy="1568043"/>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4. </a:t>
          </a:r>
          <a:r>
            <a:rPr lang="fr-CA" sz="1800" b="1" kern="1200" dirty="0" smtClean="0"/>
            <a:t>Répondre</a:t>
          </a:r>
          <a:endParaRPr lang="en-CA" sz="1800" b="1" kern="1200" dirty="0"/>
        </a:p>
      </dsp:txBody>
      <dsp:txXfrm>
        <a:off x="6598817" y="1269403"/>
        <a:ext cx="1901618" cy="14149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02035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31585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59081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391146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419313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076D833-2873-485C-B425-A32462EDCC8B}" type="datetimeFigureOut">
              <a:rPr lang="en-CA" smtClean="0"/>
              <a:t>18/07/2017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386816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076D833-2873-485C-B425-A32462EDCC8B}" type="datetimeFigureOut">
              <a:rPr lang="en-CA" smtClean="0"/>
              <a:t>18/07/2017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47137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076D833-2873-485C-B425-A32462EDCC8B}" type="datetimeFigureOut">
              <a:rPr lang="en-CA" smtClean="0"/>
              <a:t>18/07/2017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77635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D833-2873-485C-B425-A32462EDCC8B}" type="datetimeFigureOut">
              <a:rPr lang="en-CA" smtClean="0"/>
              <a:t>18/07/2017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242305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6D833-2873-485C-B425-A32462EDCC8B}" type="datetimeFigureOut">
              <a:rPr lang="en-CA" smtClean="0"/>
              <a:t>18/07/2017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277093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6D833-2873-485C-B425-A32462EDCC8B}" type="datetimeFigureOut">
              <a:rPr lang="en-CA" smtClean="0"/>
              <a:t>18/07/2017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243849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6D833-2873-485C-B425-A32462EDCC8B}" type="datetimeFigureOut">
              <a:rPr lang="en-CA" smtClean="0"/>
              <a:t>18/07/2017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36E7-B0E9-4060-BF6D-91A61E60F87F}" type="slidenum">
              <a:rPr lang="en-CA" smtClean="0"/>
              <a:t>‹#›</a:t>
            </a:fld>
            <a:endParaRPr lang="en-CA"/>
          </a:p>
        </p:txBody>
      </p:sp>
    </p:spTree>
    <p:extLst>
      <p:ext uri="{BB962C8B-B14F-4D97-AF65-F5344CB8AC3E}">
        <p14:creationId xmlns:p14="http://schemas.microsoft.com/office/powerpoint/2010/main" val="214701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pha.ca/fr/reduire-la-stigmatisation-et-la-discrimination-par-la-protection-de-la-vie-privee-et-de-la"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ccewh.bc.ca/wp-content/uploads/2012/05/2013_TIP-Guid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ccewh.bc.ca/wp-content/uploads/2012/05/2013_TIP-Guide.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rojectvega.ca/wp-content/uploads/2016/10/VEGA-TVIC-Briefing-Note-201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128792" cy="545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5958882"/>
            <a:ext cx="2412880" cy="6000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5867701"/>
            <a:ext cx="2592288" cy="782429"/>
          </a:xfrm>
          <a:prstGeom prst="rect">
            <a:avLst/>
          </a:prstGeom>
        </p:spPr>
      </p:pic>
    </p:spTree>
    <p:extLst>
      <p:ext uri="{BB962C8B-B14F-4D97-AF65-F5344CB8AC3E}">
        <p14:creationId xmlns:p14="http://schemas.microsoft.com/office/powerpoint/2010/main" val="3023879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7808"/>
            <a:ext cx="8712968" cy="1143000"/>
          </a:xfrm>
        </p:spPr>
        <p:txBody>
          <a:bodyPr>
            <a:normAutofit fontScale="90000"/>
          </a:bodyPr>
          <a:lstStyle/>
          <a:p>
            <a:r>
              <a:rPr lang="fr-FR" dirty="0"/>
              <a:t>Où avez-vous entendu parler de sexualité pour la première fois? De quoi vous souvenez-vous?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4118" y="2132856"/>
            <a:ext cx="3161818" cy="21029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780928"/>
            <a:ext cx="3164920" cy="21093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348880"/>
            <a:ext cx="2171741" cy="36131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068" y="4365104"/>
            <a:ext cx="1960820" cy="2356024"/>
          </a:xfrm>
          <a:prstGeom prst="rect">
            <a:avLst/>
          </a:prstGeom>
        </p:spPr>
      </p:pic>
    </p:spTree>
    <p:extLst>
      <p:ext uri="{BB962C8B-B14F-4D97-AF65-F5344CB8AC3E}">
        <p14:creationId xmlns:p14="http://schemas.microsoft.com/office/powerpoint/2010/main" val="324018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stigmatisation</a:t>
            </a:r>
            <a:endParaRPr lang="en-CA" dirty="0"/>
          </a:p>
        </p:txBody>
      </p:sp>
      <p:sp>
        <p:nvSpPr>
          <p:cNvPr id="3" name="Content Placeholder 2"/>
          <p:cNvSpPr>
            <a:spLocks noGrp="1"/>
          </p:cNvSpPr>
          <p:nvPr>
            <p:ph idx="1"/>
          </p:nvPr>
        </p:nvSpPr>
        <p:spPr>
          <a:xfrm>
            <a:off x="467544" y="1927373"/>
            <a:ext cx="8229600" cy="4525963"/>
          </a:xfrm>
        </p:spPr>
        <p:txBody>
          <a:bodyPr>
            <a:normAutofit/>
          </a:bodyPr>
          <a:lstStyle/>
          <a:p>
            <a:r>
              <a:rPr lang="fr-FR" dirty="0"/>
              <a:t>Qu’est-ce que c’est</a:t>
            </a:r>
            <a:r>
              <a:rPr lang="fr-FR" dirty="0" smtClean="0"/>
              <a:t>?</a:t>
            </a:r>
            <a:endParaRPr lang="fr-FR" dirty="0"/>
          </a:p>
          <a:p>
            <a:endParaRPr lang="fr-FR" dirty="0"/>
          </a:p>
          <a:p>
            <a:r>
              <a:rPr lang="fr-FR" dirty="0"/>
              <a:t>Où la </a:t>
            </a:r>
            <a:r>
              <a:rPr lang="fr-FR"/>
              <a:t>voit-on</a:t>
            </a:r>
            <a:r>
              <a:rPr lang="fr-FR" smtClean="0"/>
              <a:t>?</a:t>
            </a:r>
            <a:endParaRPr lang="fr-FR" dirty="0"/>
          </a:p>
          <a:p>
            <a:endParaRPr lang="fr-FR" dirty="0"/>
          </a:p>
          <a:p>
            <a:r>
              <a:rPr lang="fr-FR" dirty="0"/>
              <a:t>Quel est son impact?</a:t>
            </a:r>
          </a:p>
          <a:p>
            <a:endParaRPr lang="fr-FR"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40" y="1908026"/>
            <a:ext cx="3505200" cy="3105150"/>
          </a:xfrm>
          <a:prstGeom prst="rect">
            <a:avLst/>
          </a:prstGeom>
        </p:spPr>
      </p:pic>
    </p:spTree>
    <p:extLst>
      <p:ext uri="{BB962C8B-B14F-4D97-AF65-F5344CB8AC3E}">
        <p14:creationId xmlns:p14="http://schemas.microsoft.com/office/powerpoint/2010/main" val="246050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24" y="44624"/>
            <a:ext cx="8229600" cy="1143000"/>
          </a:xfrm>
        </p:spPr>
        <p:txBody>
          <a:bodyPr/>
          <a:lstStyle/>
          <a:p>
            <a:r>
              <a:rPr lang="en-CA" dirty="0" smtClean="0"/>
              <a:t>La stigmatisation </a:t>
            </a:r>
            <a:r>
              <a:rPr lang="en-CA" dirty="0" err="1" smtClean="0"/>
              <a:t>definie</a:t>
            </a:r>
            <a:endParaRPr lang="en-CA" dirty="0"/>
          </a:p>
        </p:txBody>
      </p:sp>
      <p:sp>
        <p:nvSpPr>
          <p:cNvPr id="3" name="Content Placeholder 2"/>
          <p:cNvSpPr>
            <a:spLocks noGrp="1"/>
          </p:cNvSpPr>
          <p:nvPr>
            <p:ph idx="1"/>
          </p:nvPr>
        </p:nvSpPr>
        <p:spPr>
          <a:xfrm>
            <a:off x="251520" y="1063277"/>
            <a:ext cx="8640960" cy="4525963"/>
          </a:xfrm>
        </p:spPr>
        <p:txBody>
          <a:bodyPr>
            <a:normAutofit fontScale="70000" lnSpcReduction="20000"/>
          </a:bodyPr>
          <a:lstStyle/>
          <a:p>
            <a:r>
              <a:rPr lang="fr-FR" dirty="0" smtClean="0">
                <a:solidFill>
                  <a:schemeClr val="tx2"/>
                </a:solidFill>
              </a:rPr>
              <a:t>Stigmatisation </a:t>
            </a:r>
            <a:r>
              <a:rPr lang="fr-FR" dirty="0">
                <a:solidFill>
                  <a:schemeClr val="tx2"/>
                </a:solidFill>
              </a:rPr>
              <a:t>perçue : </a:t>
            </a:r>
            <a:r>
              <a:rPr lang="fr-FR" dirty="0"/>
              <a:t>désigne la conscience d’attitudes sociales négatives, la peur de la discrimination et les sentiments de </a:t>
            </a:r>
            <a:r>
              <a:rPr lang="fr-FR" dirty="0" smtClean="0"/>
              <a:t>honte</a:t>
            </a:r>
            <a:endParaRPr lang="fr-FR" dirty="0">
              <a:solidFill>
                <a:schemeClr val="tx2"/>
              </a:solidFill>
            </a:endParaRPr>
          </a:p>
          <a:p>
            <a:r>
              <a:rPr lang="fr-FR" dirty="0" smtClean="0">
                <a:solidFill>
                  <a:schemeClr val="tx2"/>
                </a:solidFill>
              </a:rPr>
              <a:t>Stigmatisation </a:t>
            </a:r>
            <a:r>
              <a:rPr lang="fr-FR" dirty="0">
                <a:solidFill>
                  <a:schemeClr val="tx2"/>
                </a:solidFill>
              </a:rPr>
              <a:t>intériorisée : </a:t>
            </a:r>
            <a:r>
              <a:rPr lang="fr-FR" dirty="0"/>
              <a:t>désigne l’acceptation par une personne de croyances, de points de vue et de sentiments négatifs à son égard et à l’égard du groupe stigmatisé auquel elle appartient </a:t>
            </a:r>
            <a:endParaRPr lang="fr-FR" dirty="0">
              <a:solidFill>
                <a:schemeClr val="tx2"/>
              </a:solidFill>
            </a:endParaRPr>
          </a:p>
          <a:p>
            <a:r>
              <a:rPr lang="fr-FR" dirty="0" smtClean="0">
                <a:solidFill>
                  <a:schemeClr val="tx2"/>
                </a:solidFill>
              </a:rPr>
              <a:t>Stigmatisation </a:t>
            </a:r>
            <a:r>
              <a:rPr lang="fr-FR" dirty="0">
                <a:solidFill>
                  <a:schemeClr val="tx2"/>
                </a:solidFill>
              </a:rPr>
              <a:t>effective : </a:t>
            </a:r>
            <a:r>
              <a:rPr lang="fr-FR" dirty="0"/>
              <a:t>englobe les actes de discrimination manifestes, comme l’exclusion ou la violence physique ou psychologique (ces actes peuvent être ou non du ressort de la loi et peuvent être imputables à l’identité ou à l’appartenance réelle ou perçue d’une personne à un groupe stigmatisé) </a:t>
            </a:r>
            <a:endParaRPr lang="fr-FR" dirty="0">
              <a:solidFill>
                <a:schemeClr val="tx2"/>
              </a:solidFill>
            </a:endParaRPr>
          </a:p>
          <a:p>
            <a:r>
              <a:rPr lang="fr-FR" dirty="0" smtClean="0">
                <a:solidFill>
                  <a:schemeClr val="tx2"/>
                </a:solidFill>
              </a:rPr>
              <a:t>Stigmatisation </a:t>
            </a:r>
            <a:r>
              <a:rPr lang="fr-FR" dirty="0">
                <a:solidFill>
                  <a:schemeClr val="tx2"/>
                </a:solidFill>
              </a:rPr>
              <a:t>multidimensionnelle ou composée : </a:t>
            </a:r>
            <a:r>
              <a:rPr lang="fr-FR" dirty="0"/>
              <a:t>désigne la stigmatisation envers une personne possédant plus d’une identité stigmatisée (p. ex., séropositivité VIH, orientation sexuelle</a:t>
            </a:r>
            <a:r>
              <a:rPr lang="fr-FR" dirty="0" smtClean="0"/>
              <a:t>)</a:t>
            </a:r>
            <a:endParaRPr lang="fr-FR" dirty="0">
              <a:solidFill>
                <a:schemeClr val="tx2"/>
              </a:solidFill>
            </a:endParaRPr>
          </a:p>
          <a:p>
            <a:r>
              <a:rPr lang="fr-FR" dirty="0" smtClean="0">
                <a:solidFill>
                  <a:schemeClr val="tx2"/>
                </a:solidFill>
              </a:rPr>
              <a:t>Stigmatisation </a:t>
            </a:r>
            <a:r>
              <a:rPr lang="fr-FR" dirty="0">
                <a:solidFill>
                  <a:schemeClr val="tx2"/>
                </a:solidFill>
              </a:rPr>
              <a:t>institutionnelle ou structurelle : </a:t>
            </a:r>
            <a:r>
              <a:rPr lang="fr-FR" dirty="0"/>
              <a:t>stigmatisation d’une groupe de personnes par l’application de politiques et de procédures </a:t>
            </a:r>
          </a:p>
          <a:p>
            <a:endParaRPr lang="fr-FR" dirty="0">
              <a:solidFill>
                <a:schemeClr val="tx2"/>
              </a:solidFill>
            </a:endParaRPr>
          </a:p>
          <a:p>
            <a:endParaRPr lang="en-CA" dirty="0"/>
          </a:p>
          <a:p>
            <a:endParaRPr lang="en-CA" dirty="0" smtClean="0"/>
          </a:p>
          <a:p>
            <a:endParaRPr lang="en-CA" dirty="0"/>
          </a:p>
        </p:txBody>
      </p:sp>
      <p:sp>
        <p:nvSpPr>
          <p:cNvPr id="4" name="TextBox 3"/>
          <p:cNvSpPr txBox="1"/>
          <p:nvPr/>
        </p:nvSpPr>
        <p:spPr>
          <a:xfrm>
            <a:off x="251520" y="5517232"/>
            <a:ext cx="8568952" cy="1615827"/>
          </a:xfrm>
          <a:prstGeom prst="rect">
            <a:avLst/>
          </a:prstGeom>
          <a:noFill/>
        </p:spPr>
        <p:txBody>
          <a:bodyPr wrap="square" rtlCol="0">
            <a:spAutoFit/>
          </a:bodyPr>
          <a:lstStyle/>
          <a:p>
            <a:r>
              <a:rPr lang="en-CA" sz="1100" dirty="0"/>
              <a:t>Adaptation de : </a:t>
            </a:r>
          </a:p>
          <a:p>
            <a:r>
              <a:rPr lang="en-CA" sz="1100" dirty="0"/>
              <a:t>M.R. </a:t>
            </a:r>
            <a:r>
              <a:rPr lang="en-CA" sz="1100" dirty="0" err="1"/>
              <a:t>Loutfy</a:t>
            </a:r>
            <a:r>
              <a:rPr lang="en-CA" sz="1100" dirty="0"/>
              <a:t> , C.H. </a:t>
            </a:r>
            <a:r>
              <a:rPr lang="en-CA" sz="1100" dirty="0" err="1"/>
              <a:t>Logie</a:t>
            </a:r>
            <a:r>
              <a:rPr lang="en-CA" sz="1100" dirty="0"/>
              <a:t> , Y. Zhang et coll., « Gender and ethnicity differences in HIV-related stigma experienced by people living with HIV in Ontario, Canada », </a:t>
            </a:r>
            <a:r>
              <a:rPr lang="en-CA" sz="1100" dirty="0" err="1"/>
              <a:t>PLoS</a:t>
            </a:r>
            <a:r>
              <a:rPr lang="en-CA" sz="1100" dirty="0"/>
              <a:t> ONE, vol. 7, n. 12 (2012), e48168. </a:t>
            </a:r>
          </a:p>
          <a:p>
            <a:r>
              <a:rPr lang="en-CA" sz="1100" dirty="0"/>
              <a:t>A. </a:t>
            </a:r>
            <a:r>
              <a:rPr lang="en-CA" sz="1100" dirty="0" err="1"/>
              <a:t>Stangl</a:t>
            </a:r>
            <a:r>
              <a:rPr lang="en-CA" sz="1100" dirty="0"/>
              <a:t>, L. Brady  et K. Fritz, « Measuring HIV stigma and discrimination », Strive, 2012. </a:t>
            </a:r>
            <a:r>
              <a:rPr lang="en-CA" sz="1100" dirty="0" err="1"/>
              <a:t>Consulté</a:t>
            </a:r>
            <a:r>
              <a:rPr lang="en-CA" sz="1100" dirty="0"/>
              <a:t> le 7 </a:t>
            </a:r>
            <a:r>
              <a:rPr lang="en-CA" sz="1100" dirty="0" err="1"/>
              <a:t>janvier</a:t>
            </a:r>
            <a:r>
              <a:rPr lang="en-CA" sz="1100" dirty="0"/>
              <a:t> 2015 : http://strive.lshtm.ac.uk/sites/strive.lshtm.ac.uk/files/STRIVE_stigma%20brief-A3.pdf.  </a:t>
            </a:r>
          </a:p>
          <a:p>
            <a:r>
              <a:rPr lang="en-CA" sz="1100" dirty="0"/>
              <a:t>Corrigan PW, Markowitz FE, Watson AC, « Structural levels of mental illness stigma and discrimination », Schizophrenia Bulletin, vol. 30, n.3 (2004), p. 481-491.</a:t>
            </a:r>
          </a:p>
          <a:p>
            <a:endParaRPr lang="en-CA" sz="1100" dirty="0"/>
          </a:p>
          <a:p>
            <a:endParaRPr lang="en-CA" sz="11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214"/>
          <a:stretch/>
        </p:blipFill>
        <p:spPr>
          <a:xfrm>
            <a:off x="6912768" y="44624"/>
            <a:ext cx="2051720" cy="1106259"/>
          </a:xfrm>
          <a:prstGeom prst="rect">
            <a:avLst/>
          </a:prstGeom>
        </p:spPr>
      </p:pic>
    </p:spTree>
    <p:extLst>
      <p:ext uri="{BB962C8B-B14F-4D97-AF65-F5344CB8AC3E}">
        <p14:creationId xmlns:p14="http://schemas.microsoft.com/office/powerpoint/2010/main" val="334999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498"/>
            <a:ext cx="5686494" cy="683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47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a:t>
            </a:r>
            <a:r>
              <a:rPr lang="en-CA" dirty="0"/>
              <a:t> </a:t>
            </a:r>
            <a:r>
              <a:rPr lang="en-CA" dirty="0" err="1"/>
              <a:t>pensent</a:t>
            </a:r>
            <a:r>
              <a:rPr lang="en-CA" dirty="0"/>
              <a:t> les clients?</a:t>
            </a:r>
          </a:p>
        </p:txBody>
      </p:sp>
      <p:sp>
        <p:nvSpPr>
          <p:cNvPr id="3" name="Content Placeholder 2"/>
          <p:cNvSpPr>
            <a:spLocks noGrp="1"/>
          </p:cNvSpPr>
          <p:nvPr>
            <p:ph idx="1"/>
          </p:nvPr>
        </p:nvSpPr>
        <p:spPr>
          <a:xfrm>
            <a:off x="251520" y="1351309"/>
            <a:ext cx="8553126" cy="4525963"/>
          </a:xfrm>
        </p:spPr>
        <p:txBody>
          <a:bodyPr>
            <a:noAutofit/>
          </a:bodyPr>
          <a:lstStyle/>
          <a:p>
            <a:r>
              <a:rPr lang="fr-FR" sz="2300" dirty="0"/>
              <a:t>Des études ont montré que les professionnels n’ont pas à craindre que les usagers ne veuillent pas se faire poser de questions sur leur santé sexuelle. Les usagers de nombreux types d’établissements et dans tous les groupes d’âge croient que les dispensateurs de services devraient leur poser des questions sur leur santé sexuelle (</a:t>
            </a:r>
            <a:r>
              <a:rPr lang="fr-FR" sz="2300" dirty="0" err="1"/>
              <a:t>Sargant</a:t>
            </a:r>
            <a:r>
              <a:rPr lang="fr-FR" sz="2300" dirty="0"/>
              <a:t>, </a:t>
            </a:r>
            <a:r>
              <a:rPr lang="fr-FR" sz="2300" dirty="0" err="1"/>
              <a:t>Smallwood</a:t>
            </a:r>
            <a:r>
              <a:rPr lang="fr-FR" sz="2300" dirty="0"/>
              <a:t> et Finlay, 2014).</a:t>
            </a:r>
          </a:p>
          <a:p>
            <a:endParaRPr lang="fr-FR" sz="2300" dirty="0"/>
          </a:p>
          <a:p>
            <a:r>
              <a:rPr lang="fr-FR" sz="2300" dirty="0"/>
              <a:t>Bien qu’on en sache moins sur les attentes des usagers à l’égard des discussions sur la consommation de substances, les résultats positifs associés au dépistage des problèmes de consommation, à condition que les discussions soient respectueuses et dénuées de jugement, sont bien attestés (Association des infirmières et infirmiers autorisés de l’Ontario, 2015). </a:t>
            </a:r>
          </a:p>
          <a:p>
            <a:endParaRPr lang="fr-FR" sz="2300" dirty="0"/>
          </a:p>
          <a:p>
            <a:endParaRPr lang="fr-FR" sz="2300" dirty="0"/>
          </a:p>
          <a:p>
            <a:endParaRPr lang="en-CA" sz="23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084167" y="5716426"/>
            <a:ext cx="3059831" cy="114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486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a:t>
            </a:r>
            <a:r>
              <a:rPr lang="en-CA" dirty="0"/>
              <a:t> </a:t>
            </a:r>
            <a:r>
              <a:rPr lang="en-CA" dirty="0" err="1"/>
              <a:t>pouvez-vous</a:t>
            </a:r>
            <a:r>
              <a:rPr lang="en-CA" dirty="0"/>
              <a:t> faire?</a:t>
            </a:r>
          </a:p>
        </p:txBody>
      </p:sp>
      <p:sp>
        <p:nvSpPr>
          <p:cNvPr id="3" name="Content Placeholder 2"/>
          <p:cNvSpPr>
            <a:spLocks noGrp="1"/>
          </p:cNvSpPr>
          <p:nvPr>
            <p:ph idx="1"/>
          </p:nvPr>
        </p:nvSpPr>
        <p:spPr>
          <a:xfrm>
            <a:off x="539552" y="1783357"/>
            <a:ext cx="8064896" cy="4525963"/>
          </a:xfrm>
        </p:spPr>
        <p:txBody>
          <a:bodyPr>
            <a:normAutofit lnSpcReduction="10000"/>
          </a:bodyPr>
          <a:lstStyle/>
          <a:p>
            <a:pPr marL="0" indent="0">
              <a:buNone/>
            </a:pPr>
            <a:r>
              <a:rPr lang="fr-FR" sz="2600" dirty="0"/>
              <a:t>1. Clarifiez vos valeurs</a:t>
            </a:r>
          </a:p>
          <a:p>
            <a:pPr marL="0" indent="0">
              <a:buNone/>
            </a:pPr>
            <a:r>
              <a:rPr lang="fr-FR" sz="2600" dirty="0"/>
              <a:t>2. Employez la bonne terminologie </a:t>
            </a:r>
          </a:p>
          <a:p>
            <a:pPr marL="0" indent="0">
              <a:buNone/>
            </a:pPr>
            <a:r>
              <a:rPr lang="fr-FR" sz="2600" dirty="0"/>
              <a:t>3. Utilisez un langage inclusif</a:t>
            </a:r>
          </a:p>
          <a:p>
            <a:pPr marL="0" indent="0">
              <a:buNone/>
            </a:pPr>
            <a:r>
              <a:rPr lang="fr-FR" sz="2600" dirty="0"/>
              <a:t>4. Ayez conscience de votre langage corporel</a:t>
            </a:r>
          </a:p>
          <a:p>
            <a:pPr marL="0" indent="0">
              <a:buNone/>
            </a:pPr>
            <a:r>
              <a:rPr lang="fr-FR" sz="2600" dirty="0"/>
              <a:t>5. Ayez conscience des nombreuses strates de la stigmatisation</a:t>
            </a:r>
          </a:p>
          <a:p>
            <a:pPr marL="0" indent="0">
              <a:buNone/>
            </a:pPr>
            <a:r>
              <a:rPr lang="fr-FR" sz="2600" dirty="0"/>
              <a:t>6. Exercez-vous à répondre aux questions difficiles</a:t>
            </a:r>
          </a:p>
          <a:p>
            <a:pPr marL="0" indent="0">
              <a:buNone/>
            </a:pPr>
            <a:r>
              <a:rPr lang="fr-FR" sz="2600" dirty="0"/>
              <a:t>7. Réfléchissez à vos obligations professionnelles</a:t>
            </a:r>
          </a:p>
          <a:p>
            <a:pPr marL="0" indent="0">
              <a:buNone/>
            </a:pPr>
            <a:r>
              <a:rPr lang="fr-FR" sz="2600" dirty="0"/>
              <a:t>8. Créez et entretenez des espaces d’inclusion et </a:t>
            </a:r>
            <a:r>
              <a:rPr lang="fr-FR" sz="2600" dirty="0" smtClean="0"/>
              <a:t>d’affirmation </a:t>
            </a:r>
            <a:r>
              <a:rPr lang="fr-FR" sz="2600" dirty="0"/>
              <a:t>de soi</a:t>
            </a:r>
          </a:p>
          <a:p>
            <a:pPr marL="0" indent="0">
              <a:buNone/>
            </a:pPr>
            <a:endParaRPr lang="fr-FR"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162619"/>
            <a:ext cx="2664453" cy="2304255"/>
          </a:xfrm>
          <a:prstGeom prst="rect">
            <a:avLst/>
          </a:prstGeom>
        </p:spPr>
      </p:pic>
    </p:spTree>
    <p:extLst>
      <p:ext uri="{BB962C8B-B14F-4D97-AF65-F5344CB8AC3E}">
        <p14:creationId xmlns:p14="http://schemas.microsoft.com/office/powerpoint/2010/main" val="135943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507288" cy="1143000"/>
          </a:xfrm>
        </p:spPr>
        <p:txBody>
          <a:bodyPr>
            <a:normAutofit fontScale="90000"/>
          </a:bodyPr>
          <a:lstStyle/>
          <a:p>
            <a:r>
              <a:rPr lang="fr-FR" dirty="0"/>
              <a:t>L’importance de la vie privée et de la </a:t>
            </a:r>
            <a:r>
              <a:rPr lang="fr-FR" dirty="0" smtClean="0"/>
              <a:t>confidentialité</a:t>
            </a:r>
            <a:r>
              <a:rPr lang="en-CA" dirty="0" smtClean="0"/>
              <a:t/>
            </a:r>
            <a:br>
              <a:rPr lang="en-CA" dirty="0" smtClean="0"/>
            </a:br>
            <a:endParaRPr lang="en-CA" dirty="0"/>
          </a:p>
        </p:txBody>
      </p:sp>
      <p:sp>
        <p:nvSpPr>
          <p:cNvPr id="3" name="Content Placeholder 2"/>
          <p:cNvSpPr>
            <a:spLocks noGrp="1"/>
          </p:cNvSpPr>
          <p:nvPr>
            <p:ph idx="1"/>
          </p:nvPr>
        </p:nvSpPr>
        <p:spPr>
          <a:xfrm>
            <a:off x="611561" y="2132856"/>
            <a:ext cx="8064895" cy="3744416"/>
          </a:xfrm>
        </p:spPr>
        <p:txBody>
          <a:bodyPr>
            <a:normAutofit/>
          </a:bodyPr>
          <a:lstStyle/>
          <a:p>
            <a:r>
              <a:rPr lang="fr-FR" sz="2600" dirty="0" smtClean="0"/>
              <a:t>Respectez </a:t>
            </a:r>
            <a:r>
              <a:rPr lang="fr-FR" sz="2600" dirty="0"/>
              <a:t>le droit de vos usagers à la vie privée et à la confidentialité</a:t>
            </a:r>
            <a:r>
              <a:rPr lang="fr-FR" sz="2600" dirty="0" smtClean="0"/>
              <a:t>.</a:t>
            </a:r>
            <a:endParaRPr lang="fr-FR" sz="2600" dirty="0"/>
          </a:p>
          <a:p>
            <a:r>
              <a:rPr lang="fr-FR" sz="2600" dirty="0"/>
              <a:t>Assurez-vous que les usagers comprennent les limites possibles à la confidentialité</a:t>
            </a:r>
            <a:r>
              <a:rPr lang="fr-FR" sz="2600" dirty="0" smtClean="0"/>
              <a:t>.</a:t>
            </a:r>
            <a:endParaRPr lang="fr-FR" sz="2600" dirty="0"/>
          </a:p>
          <a:p>
            <a:r>
              <a:rPr lang="fr-FR" sz="2600" dirty="0"/>
              <a:t>Assurez-vous d’être dans un espace privé et confortable.</a:t>
            </a:r>
          </a:p>
          <a:p>
            <a:pPr marL="0" indent="0">
              <a:buNone/>
            </a:pPr>
            <a:endParaRPr lang="fr-FR"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4271"/>
          <a:stretch/>
        </p:blipFill>
        <p:spPr>
          <a:xfrm>
            <a:off x="6722952" y="4797152"/>
            <a:ext cx="1881496" cy="1651736"/>
          </a:xfrm>
          <a:prstGeom prst="rect">
            <a:avLst/>
          </a:prstGeom>
        </p:spPr>
      </p:pic>
      <p:sp>
        <p:nvSpPr>
          <p:cNvPr id="5" name="TextBox 4"/>
          <p:cNvSpPr txBox="1"/>
          <p:nvPr/>
        </p:nvSpPr>
        <p:spPr>
          <a:xfrm>
            <a:off x="735634" y="4904000"/>
            <a:ext cx="5780582" cy="1477328"/>
          </a:xfrm>
          <a:prstGeom prst="rect">
            <a:avLst/>
          </a:prstGeom>
          <a:noFill/>
        </p:spPr>
        <p:txBody>
          <a:bodyPr wrap="square" rtlCol="0">
            <a:spAutoFit/>
          </a:bodyPr>
          <a:lstStyle/>
          <a:p>
            <a:r>
              <a:rPr lang="fr-FR" dirty="0"/>
              <a:t>Pour plus de renseignements, veuillez consulter </a:t>
            </a:r>
            <a:r>
              <a:rPr lang="fr-FR" dirty="0">
                <a:hlinkClick r:id="rId3"/>
              </a:rPr>
              <a:t>Réduire la stigmatisation et la discrimination par la protection de la vie privée et de la confidentialité</a:t>
            </a:r>
            <a:r>
              <a:rPr lang="fr-FR" dirty="0"/>
              <a:t>, l’Association canadienne de santé publique et Réseau juridique canadien VIH/sida, 2017. </a:t>
            </a:r>
            <a:endParaRPr lang="en-CA" dirty="0"/>
          </a:p>
          <a:p>
            <a:endParaRPr lang="en-CA" dirty="0"/>
          </a:p>
        </p:txBody>
      </p:sp>
    </p:spTree>
    <p:extLst>
      <p:ext uri="{BB962C8B-B14F-4D97-AF65-F5344CB8AC3E}">
        <p14:creationId xmlns:p14="http://schemas.microsoft.com/office/powerpoint/2010/main" val="368888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Activité</a:t>
            </a:r>
            <a:r>
              <a:rPr lang="en-CA" dirty="0" smtClean="0"/>
              <a:t> </a:t>
            </a:r>
            <a:endParaRPr lang="en-CA" dirty="0"/>
          </a:p>
        </p:txBody>
      </p:sp>
      <p:sp>
        <p:nvSpPr>
          <p:cNvPr id="3" name="Content Placeholder 2"/>
          <p:cNvSpPr>
            <a:spLocks noGrp="1"/>
          </p:cNvSpPr>
          <p:nvPr>
            <p:ph idx="1"/>
          </p:nvPr>
        </p:nvSpPr>
        <p:spPr>
          <a:xfrm>
            <a:off x="457200" y="1927373"/>
            <a:ext cx="8229600" cy="4525963"/>
          </a:xfrm>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lgn="ctr">
              <a:buNone/>
            </a:pPr>
            <a:r>
              <a:rPr lang="en-CA" dirty="0"/>
              <a:t>Clarification des </a:t>
            </a:r>
            <a:r>
              <a:rPr lang="en-CA" dirty="0" err="1"/>
              <a:t>valeurs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484784"/>
            <a:ext cx="5136232" cy="3539185"/>
          </a:xfrm>
          <a:prstGeom prst="rect">
            <a:avLst/>
          </a:prstGeom>
        </p:spPr>
      </p:pic>
    </p:spTree>
    <p:extLst>
      <p:ext uri="{BB962C8B-B14F-4D97-AF65-F5344CB8AC3E}">
        <p14:creationId xmlns:p14="http://schemas.microsoft.com/office/powerpoint/2010/main" val="174045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Suppositions</a:t>
            </a:r>
          </a:p>
        </p:txBody>
      </p:sp>
      <p:sp>
        <p:nvSpPr>
          <p:cNvPr id="3" name="Content Placeholder 2"/>
          <p:cNvSpPr>
            <a:spLocks noGrp="1"/>
          </p:cNvSpPr>
          <p:nvPr>
            <p:ph idx="1"/>
          </p:nvPr>
        </p:nvSpPr>
        <p:spPr>
          <a:xfrm>
            <a:off x="457200" y="1600200"/>
            <a:ext cx="5122912" cy="4525963"/>
          </a:xfrm>
        </p:spPr>
        <p:txBody>
          <a:bodyPr>
            <a:normAutofit fontScale="92500" lnSpcReduction="10000"/>
          </a:bodyPr>
          <a:lstStyle/>
          <a:p>
            <a:r>
              <a:rPr lang="fr-FR" sz="2600" dirty="0"/>
              <a:t>Quelles sont les suppositions ou les croyances courantes que nous pouvons avoir au sujet des personnes qui accèdent à nos services?</a:t>
            </a:r>
          </a:p>
          <a:p>
            <a:endParaRPr lang="fr-FR" sz="2600" dirty="0"/>
          </a:p>
          <a:p>
            <a:r>
              <a:rPr lang="fr-FR" sz="2600" dirty="0"/>
              <a:t>Quel est l’impact de ces croyances sur la prestation des services? </a:t>
            </a:r>
          </a:p>
          <a:p>
            <a:endParaRPr lang="fr-FR" sz="2600" dirty="0"/>
          </a:p>
          <a:p>
            <a:r>
              <a:rPr lang="fr-FR" sz="2600" dirty="0"/>
              <a:t>Quel effet peuvent avoir ces suppositions ou ces croyances sur notre lien avec les usagers?</a:t>
            </a:r>
          </a:p>
          <a:p>
            <a:endParaRPr lang="fr-FR" sz="2600" dirty="0"/>
          </a:p>
          <a:p>
            <a:endParaRPr lang="fr-FR" sz="2600" dirty="0"/>
          </a:p>
          <a:p>
            <a:endParaRPr lang="fr-FR" sz="2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617" r="18723"/>
          <a:stretch/>
        </p:blipFill>
        <p:spPr>
          <a:xfrm>
            <a:off x="5508104" y="1988840"/>
            <a:ext cx="2948299" cy="3185160"/>
          </a:xfrm>
          <a:prstGeom prst="rect">
            <a:avLst/>
          </a:prstGeom>
        </p:spPr>
      </p:pic>
    </p:spTree>
    <p:extLst>
      <p:ext uri="{BB962C8B-B14F-4D97-AF65-F5344CB8AC3E}">
        <p14:creationId xmlns:p14="http://schemas.microsoft.com/office/powerpoint/2010/main" val="370057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Les suppositions à </a:t>
            </a:r>
            <a:r>
              <a:rPr lang="en-CA" dirty="0" err="1"/>
              <a:t>éviter</a:t>
            </a:r>
            <a:endParaRPr lang="en-CA" dirty="0"/>
          </a:p>
        </p:txBody>
      </p:sp>
      <p:sp>
        <p:nvSpPr>
          <p:cNvPr id="3" name="Content Placeholder 2"/>
          <p:cNvSpPr>
            <a:spLocks noGrp="1"/>
          </p:cNvSpPr>
          <p:nvPr>
            <p:ph idx="1"/>
          </p:nvPr>
        </p:nvSpPr>
        <p:spPr>
          <a:xfrm>
            <a:off x="323528" y="1495325"/>
            <a:ext cx="8445624" cy="4237931"/>
          </a:xfrm>
        </p:spPr>
        <p:txBody>
          <a:bodyPr>
            <a:noAutofit/>
          </a:bodyPr>
          <a:lstStyle/>
          <a:p>
            <a:r>
              <a:rPr lang="fr-FR" sz="2200" dirty="0"/>
              <a:t>Tout le monde est hétérosexuel/</a:t>
            </a:r>
            <a:r>
              <a:rPr lang="fr-FR" sz="2200" dirty="0" err="1"/>
              <a:t>cisgenre</a:t>
            </a:r>
            <a:r>
              <a:rPr lang="fr-FR" sz="2200" dirty="0"/>
              <a:t>. </a:t>
            </a:r>
          </a:p>
          <a:p>
            <a:r>
              <a:rPr lang="fr-FR" sz="2200" dirty="0"/>
              <a:t>Tout le monde est gêné de parler de </a:t>
            </a:r>
            <a:r>
              <a:rPr lang="fr-FR" sz="2200" dirty="0" smtClean="0"/>
              <a:t>sexe. </a:t>
            </a:r>
            <a:endParaRPr lang="fr-FR" sz="2200" dirty="0"/>
          </a:p>
          <a:p>
            <a:r>
              <a:rPr lang="fr-FR" sz="2200" dirty="0"/>
              <a:t>Tout le monde est sexuellement actif/Personne n’est sexuellement actif. </a:t>
            </a:r>
          </a:p>
          <a:p>
            <a:r>
              <a:rPr lang="fr-FR" sz="2200" dirty="0"/>
              <a:t>Toute activité sexuelle est consensuelle</a:t>
            </a:r>
            <a:r>
              <a:rPr lang="fr-FR" sz="2200" dirty="0" smtClean="0"/>
              <a:t>.</a:t>
            </a:r>
            <a:endParaRPr lang="fr-FR" sz="2200" dirty="0"/>
          </a:p>
          <a:p>
            <a:r>
              <a:rPr lang="fr-FR" sz="2200" dirty="0"/>
              <a:t>Tout le monde a la même vision du monde à l’égard de la sexualité</a:t>
            </a:r>
            <a:r>
              <a:rPr lang="fr-FR" sz="2200" dirty="0" smtClean="0"/>
              <a:t>.</a:t>
            </a:r>
            <a:endParaRPr lang="fr-FR" sz="2200" dirty="0"/>
          </a:p>
          <a:p>
            <a:r>
              <a:rPr lang="fr-FR" sz="2200" dirty="0"/>
              <a:t>Tout le monde a le même niveau de connaissances sur la sexualité.</a:t>
            </a:r>
          </a:p>
          <a:p>
            <a:pPr marL="0" indent="0">
              <a:buNone/>
            </a:pPr>
            <a:r>
              <a:rPr lang="en-CA" sz="2200" dirty="0" smtClean="0"/>
              <a:t> </a:t>
            </a:r>
            <a:endParaRPr lang="en-CA" sz="2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632945" y="5175000"/>
            <a:ext cx="4511055" cy="16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45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37" y="620688"/>
            <a:ext cx="8293027" cy="55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943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48464" cy="1143000"/>
          </a:xfrm>
        </p:spPr>
        <p:txBody>
          <a:bodyPr>
            <a:noAutofit/>
          </a:bodyPr>
          <a:lstStyle/>
          <a:p>
            <a:r>
              <a:rPr lang="fr-FR" sz="3200" dirty="0"/>
              <a:t>Quelles sont les questions difficiles qu’on vous a posées? Les situations que vous avez gérées?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844824"/>
            <a:ext cx="5238504" cy="3489251"/>
          </a:xfrm>
        </p:spPr>
      </p:pic>
      <p:sp>
        <p:nvSpPr>
          <p:cNvPr id="5" name="TextBox 4"/>
          <p:cNvSpPr txBox="1"/>
          <p:nvPr/>
        </p:nvSpPr>
        <p:spPr>
          <a:xfrm>
            <a:off x="899592" y="5770854"/>
            <a:ext cx="7344816" cy="584775"/>
          </a:xfrm>
          <a:prstGeom prst="rect">
            <a:avLst/>
          </a:prstGeom>
          <a:noFill/>
        </p:spPr>
        <p:txBody>
          <a:bodyPr wrap="square" rtlCol="0">
            <a:spAutoFit/>
          </a:bodyPr>
          <a:lstStyle/>
          <a:p>
            <a:r>
              <a:rPr lang="fr-FR" sz="3200" dirty="0"/>
              <a:t>Pourquoi les gens posent-ils des questions?</a:t>
            </a:r>
            <a:endParaRPr lang="en-CA" sz="3200" dirty="0"/>
          </a:p>
        </p:txBody>
      </p:sp>
    </p:spTree>
    <p:extLst>
      <p:ext uri="{BB962C8B-B14F-4D97-AF65-F5344CB8AC3E}">
        <p14:creationId xmlns:p14="http://schemas.microsoft.com/office/powerpoint/2010/main" val="218969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fontScale="90000"/>
          </a:bodyPr>
          <a:lstStyle/>
          <a:p>
            <a:r>
              <a:rPr lang="fr-FR" dirty="0"/>
              <a:t>Outils d’exercice </a:t>
            </a:r>
            <a:r>
              <a:rPr lang="fr-FR" dirty="0" smtClean="0"/>
              <a:t/>
            </a:r>
            <a:br>
              <a:rPr lang="fr-FR" dirty="0" smtClean="0"/>
            </a:br>
            <a:r>
              <a:rPr lang="fr-FR" dirty="0"/>
              <a:t/>
            </a:r>
            <a:br>
              <a:rPr lang="fr-FR" dirty="0"/>
            </a:br>
            <a:r>
              <a:rPr lang="fr-FR" dirty="0"/>
              <a:t>Comment répondre aux situations ou aux questions difficiles</a:t>
            </a:r>
            <a:endParaRPr lang="en-CA" dirty="0"/>
          </a:p>
        </p:txBody>
      </p:sp>
      <p:graphicFrame>
        <p:nvGraphicFramePr>
          <p:cNvPr id="4" name="Diagram 3"/>
          <p:cNvGraphicFramePr/>
          <p:nvPr>
            <p:extLst>
              <p:ext uri="{D42A27DB-BD31-4B8C-83A1-F6EECF244321}">
                <p14:modId xmlns:p14="http://schemas.microsoft.com/office/powerpoint/2010/main" val="651631908"/>
              </p:ext>
            </p:extLst>
          </p:nvPr>
        </p:nvGraphicFramePr>
        <p:xfrm>
          <a:off x="216024" y="2677244"/>
          <a:ext cx="9252520" cy="392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64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a:t>
            </a:r>
            <a:r>
              <a:rPr lang="en-CA" dirty="0" err="1"/>
              <a:t>Vérifier</a:t>
            </a:r>
            <a:endParaRPr lang="en-CA" dirty="0"/>
          </a:p>
        </p:txBody>
      </p:sp>
      <p:sp>
        <p:nvSpPr>
          <p:cNvPr id="3" name="Content Placeholder 2"/>
          <p:cNvSpPr>
            <a:spLocks noGrp="1"/>
          </p:cNvSpPr>
          <p:nvPr>
            <p:ph idx="1"/>
          </p:nvPr>
        </p:nvSpPr>
        <p:spPr>
          <a:xfrm>
            <a:off x="457200" y="1855365"/>
            <a:ext cx="8435280" cy="4525963"/>
          </a:xfrm>
        </p:spPr>
        <p:txBody>
          <a:bodyPr>
            <a:noAutofit/>
          </a:bodyPr>
          <a:lstStyle/>
          <a:p>
            <a:r>
              <a:rPr lang="fr-FR" sz="2300" dirty="0"/>
              <a:t>Quelles sont vos réactions initiales à la question ou à la situation</a:t>
            </a:r>
            <a:r>
              <a:rPr lang="fr-FR" sz="2300" dirty="0" smtClean="0"/>
              <a:t>?</a:t>
            </a:r>
            <a:endParaRPr lang="fr-FR" sz="2300" dirty="0"/>
          </a:p>
          <a:p>
            <a:r>
              <a:rPr lang="fr-FR" sz="2300" dirty="0"/>
              <a:t>Qu’est-ce que vous communiquez par votre langage corporel</a:t>
            </a:r>
            <a:r>
              <a:rPr lang="fr-FR" sz="2300" dirty="0" smtClean="0"/>
              <a:t>?</a:t>
            </a:r>
            <a:endParaRPr lang="fr-FR" sz="2300" dirty="0"/>
          </a:p>
          <a:p>
            <a:r>
              <a:rPr lang="fr-FR" sz="2300" dirty="0"/>
              <a:t>Quelles sont vos croyances et/ou vos valeurs par rapport à cette situation ou à cette question</a:t>
            </a:r>
            <a:r>
              <a:rPr lang="fr-FR" sz="2300" dirty="0" smtClean="0"/>
              <a:t>?</a:t>
            </a:r>
            <a:endParaRPr lang="fr-FR" sz="2300" dirty="0"/>
          </a:p>
          <a:p>
            <a:r>
              <a:rPr lang="fr-FR" sz="2300" dirty="0"/>
              <a:t>Votre première réaction est-elle liée à des croyances ou des valeurs apprises inconsciemment (p. ex., sur certains groupes, certains comportements sexuels ou sur la consommation de substances</a:t>
            </a:r>
            <a:r>
              <a:rPr lang="fr-FR" sz="2300" dirty="0" smtClean="0"/>
              <a:t>)?</a:t>
            </a:r>
            <a:endParaRPr lang="fr-FR" sz="2300" dirty="0"/>
          </a:p>
          <a:p>
            <a:r>
              <a:rPr lang="fr-FR" sz="2300" dirty="0"/>
              <a:t>Quelles sont vos responsabilités professionnelles envers les usagers?</a:t>
            </a:r>
          </a:p>
        </p:txBody>
      </p:sp>
      <p:pic>
        <p:nvPicPr>
          <p:cNvPr id="4" name="Content Placeholder 3" descr="Screen Shot 2015-04-29 at 2.20.40 PM.png"/>
          <p:cNvPicPr>
            <a:picLocks noChangeAspect="1"/>
          </p:cNvPicPr>
          <p:nvPr/>
        </p:nvPicPr>
        <p:blipFill rotWithShape="1">
          <a:blip r:embed="rId2" cstate="print">
            <a:extLst>
              <a:ext uri="{28A0092B-C50C-407E-A947-70E740481C1C}">
                <a14:useLocalDpi xmlns:a14="http://schemas.microsoft.com/office/drawing/2010/main" val="0"/>
              </a:ext>
            </a:extLst>
          </a:blip>
          <a:srcRect l="68519" t="1805" r="9259" b="73997"/>
          <a:stretch/>
        </p:blipFill>
        <p:spPr>
          <a:xfrm>
            <a:off x="6372200" y="260648"/>
            <a:ext cx="1849721" cy="1258838"/>
          </a:xfrm>
          <a:prstGeom prst="rect">
            <a:avLst/>
          </a:prstGeom>
        </p:spPr>
      </p:pic>
    </p:spTree>
    <p:extLst>
      <p:ext uri="{BB962C8B-B14F-4D97-AF65-F5344CB8AC3E}">
        <p14:creationId xmlns:p14="http://schemas.microsoft.com/office/powerpoint/2010/main" val="335423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5800"/>
            <a:ext cx="8229600" cy="1143000"/>
          </a:xfrm>
        </p:spPr>
        <p:txBody>
          <a:bodyPr/>
          <a:lstStyle/>
          <a:p>
            <a:r>
              <a:rPr lang="en-CA" dirty="0" smtClean="0"/>
              <a:t>2. Affirmer</a:t>
            </a:r>
            <a:endParaRPr lang="en-CA" dirty="0"/>
          </a:p>
        </p:txBody>
      </p:sp>
      <p:sp>
        <p:nvSpPr>
          <p:cNvPr id="3" name="Content Placeholder 2"/>
          <p:cNvSpPr>
            <a:spLocks noGrp="1"/>
          </p:cNvSpPr>
          <p:nvPr>
            <p:ph idx="1"/>
          </p:nvPr>
        </p:nvSpPr>
        <p:spPr>
          <a:xfrm>
            <a:off x="457200" y="1988840"/>
            <a:ext cx="8229600" cy="4525963"/>
          </a:xfrm>
        </p:spPr>
        <p:txBody>
          <a:bodyPr>
            <a:normAutofit fontScale="92500" lnSpcReduction="10000"/>
          </a:bodyPr>
          <a:lstStyle/>
          <a:p>
            <a:r>
              <a:rPr lang="fr-FR" dirty="0"/>
              <a:t>Dites à la personne que je vous êtes heureux/heureuse qu’elle soit venue vous parler.</a:t>
            </a:r>
          </a:p>
          <a:p>
            <a:endParaRPr lang="fr-FR" dirty="0"/>
          </a:p>
          <a:p>
            <a:r>
              <a:rPr lang="fr-FR" dirty="0"/>
              <a:t>Rassurez-la sur le caractère normal de sa question ou du scénario.</a:t>
            </a:r>
          </a:p>
          <a:p>
            <a:endParaRPr lang="fr-FR" dirty="0"/>
          </a:p>
          <a:p>
            <a:r>
              <a:rPr lang="fr-FR" dirty="0"/>
              <a:t>Normalisez les idées ou les préoccupations qu’elle peut avoir au sujet de sa question/du scénario.</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08" t="36273" r="6890" b="-18341"/>
          <a:stretch/>
        </p:blipFill>
        <p:spPr>
          <a:xfrm>
            <a:off x="6084168" y="188640"/>
            <a:ext cx="2019307" cy="2088232"/>
          </a:xfrm>
          <a:prstGeom prst="rect">
            <a:avLst/>
          </a:prstGeom>
        </p:spPr>
      </p:pic>
    </p:spTree>
    <p:extLst>
      <p:ext uri="{BB962C8B-B14F-4D97-AF65-F5344CB8AC3E}">
        <p14:creationId xmlns:p14="http://schemas.microsoft.com/office/powerpoint/2010/main" val="935376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76672"/>
            <a:ext cx="8229600" cy="1143000"/>
          </a:xfrm>
        </p:spPr>
        <p:txBody>
          <a:bodyPr/>
          <a:lstStyle/>
          <a:p>
            <a:r>
              <a:rPr lang="en-CA" dirty="0" smtClean="0"/>
              <a:t>3. Clarifier</a:t>
            </a:r>
            <a:endParaRPr lang="en-CA" dirty="0"/>
          </a:p>
        </p:txBody>
      </p:sp>
      <p:sp>
        <p:nvSpPr>
          <p:cNvPr id="3" name="Content Placeholder 2"/>
          <p:cNvSpPr>
            <a:spLocks noGrp="1"/>
          </p:cNvSpPr>
          <p:nvPr>
            <p:ph idx="1"/>
          </p:nvPr>
        </p:nvSpPr>
        <p:spPr>
          <a:xfrm>
            <a:off x="457200" y="1927373"/>
            <a:ext cx="8229600" cy="4525963"/>
          </a:xfrm>
        </p:spPr>
        <p:txBody>
          <a:bodyPr>
            <a:normAutofit/>
          </a:bodyPr>
          <a:lstStyle/>
          <a:p>
            <a:r>
              <a:rPr lang="fr-FR" sz="2800" dirty="0"/>
              <a:t>Demandez à la personne quels sont ses besoins (p. ex., ce qu’elle sait déjà, ce qu’elle aimerait savoir, si elle aimerait avoir accès à des services particuliers). </a:t>
            </a:r>
          </a:p>
          <a:p>
            <a:endParaRPr lang="fr-FR" sz="2800" dirty="0"/>
          </a:p>
          <a:p>
            <a:r>
              <a:rPr lang="fr-FR" sz="2800" dirty="0"/>
              <a:t>Assurez-vous d’avoir bien compris le scénario ou la question.</a:t>
            </a:r>
          </a:p>
          <a:p>
            <a:endParaRPr lang="fr-FR" sz="2800" dirty="0"/>
          </a:p>
          <a:p>
            <a:r>
              <a:rPr lang="fr-FR" sz="2800" dirty="0"/>
              <a:t>Clarifiez le langage que la personne utilise et assurez-vous d’utiliser un langage inclusif pendant l’entretien.</a:t>
            </a:r>
            <a:endParaRPr lang="en-CA"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993"/>
          <a:stretch/>
        </p:blipFill>
        <p:spPr>
          <a:xfrm>
            <a:off x="5724128" y="116633"/>
            <a:ext cx="3153928" cy="1780534"/>
          </a:xfrm>
          <a:prstGeom prst="rect">
            <a:avLst/>
          </a:prstGeom>
        </p:spPr>
      </p:pic>
    </p:spTree>
    <p:extLst>
      <p:ext uri="{BB962C8B-B14F-4D97-AF65-F5344CB8AC3E}">
        <p14:creationId xmlns:p14="http://schemas.microsoft.com/office/powerpoint/2010/main" val="2674554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229600" cy="1143000"/>
          </a:xfrm>
        </p:spPr>
        <p:txBody>
          <a:bodyPr/>
          <a:lstStyle/>
          <a:p>
            <a:r>
              <a:rPr lang="en-CA" dirty="0" smtClean="0"/>
              <a:t>4. </a:t>
            </a:r>
            <a:r>
              <a:rPr lang="en-CA" dirty="0" err="1"/>
              <a:t>Répondre</a:t>
            </a:r>
            <a:endParaRPr lang="en-CA" dirty="0"/>
          </a:p>
        </p:txBody>
      </p:sp>
      <p:sp>
        <p:nvSpPr>
          <p:cNvPr id="3" name="Content Placeholder 2"/>
          <p:cNvSpPr>
            <a:spLocks noGrp="1"/>
          </p:cNvSpPr>
          <p:nvPr>
            <p:ph idx="1"/>
          </p:nvPr>
        </p:nvSpPr>
        <p:spPr>
          <a:xfrm>
            <a:off x="457200" y="1783357"/>
            <a:ext cx="8229600" cy="4525963"/>
          </a:xfrm>
        </p:spPr>
        <p:txBody>
          <a:bodyPr>
            <a:normAutofit fontScale="85000" lnSpcReduction="10000"/>
          </a:bodyPr>
          <a:lstStyle/>
          <a:p>
            <a:r>
              <a:rPr lang="fr-FR" sz="2800" dirty="0"/>
              <a:t>Présentez les faits. </a:t>
            </a:r>
          </a:p>
          <a:p>
            <a:endParaRPr lang="fr-FR" sz="2800" dirty="0"/>
          </a:p>
          <a:p>
            <a:r>
              <a:rPr lang="fr-FR" sz="2800" dirty="0"/>
              <a:t>Ayez conscience de vos valeurs et assurez-vous qu’elles n’entrent pas dans votre réponse. </a:t>
            </a:r>
          </a:p>
          <a:p>
            <a:endParaRPr lang="fr-FR" sz="2800" dirty="0"/>
          </a:p>
          <a:p>
            <a:r>
              <a:rPr lang="fr-FR" sz="2800" dirty="0"/>
              <a:t>Vérifiez si la personne a d’autres questions ou si elle a besoin de plus d’information ou de services spécialisés. </a:t>
            </a:r>
          </a:p>
          <a:p>
            <a:endParaRPr lang="fr-FR" sz="2800" dirty="0"/>
          </a:p>
          <a:p>
            <a:r>
              <a:rPr lang="fr-FR" sz="2800" dirty="0"/>
              <a:t>Réorientez-la vers une ressource sérieuse et sûre, au besoin.</a:t>
            </a:r>
          </a:p>
          <a:p>
            <a:endParaRPr lang="fr-FR" sz="2800" dirty="0"/>
          </a:p>
          <a:p>
            <a:r>
              <a:rPr lang="fr-FR" sz="2800" dirty="0"/>
              <a:t>Ayez conscience de votre langage corporel non verbal.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88640"/>
            <a:ext cx="2376264" cy="1782198"/>
          </a:xfrm>
          <a:prstGeom prst="rect">
            <a:avLst/>
          </a:prstGeom>
        </p:spPr>
      </p:pic>
    </p:spTree>
    <p:extLst>
      <p:ext uri="{BB962C8B-B14F-4D97-AF65-F5344CB8AC3E}">
        <p14:creationId xmlns:p14="http://schemas.microsoft.com/office/powerpoint/2010/main" val="370369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Mises </a:t>
            </a:r>
            <a:r>
              <a:rPr lang="en-CA" b="1" dirty="0" err="1"/>
              <a:t>en</a:t>
            </a:r>
            <a:r>
              <a:rPr lang="en-CA" b="1" dirty="0"/>
              <a:t> situation!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5414"/>
          <a:stretch/>
        </p:blipFill>
        <p:spPr>
          <a:xfrm>
            <a:off x="2843808" y="1340768"/>
            <a:ext cx="3389128" cy="3787263"/>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5220071" y="5394046"/>
            <a:ext cx="3923928" cy="146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8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a:t>
            </a:r>
            <a:r>
              <a:rPr lang="en-CA" dirty="0"/>
              <a:t> </a:t>
            </a:r>
            <a:r>
              <a:rPr lang="en-CA" dirty="0" err="1"/>
              <a:t>pouvons</a:t>
            </a:r>
            <a:r>
              <a:rPr lang="en-CA" dirty="0"/>
              <a:t>-nous faire?</a:t>
            </a:r>
          </a:p>
        </p:txBody>
      </p:sp>
      <p:sp>
        <p:nvSpPr>
          <p:cNvPr id="3" name="Content Placeholder 2"/>
          <p:cNvSpPr>
            <a:spLocks noGrp="1"/>
          </p:cNvSpPr>
          <p:nvPr>
            <p:ph idx="1"/>
          </p:nvPr>
        </p:nvSpPr>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lgn="ctr">
              <a:buNone/>
            </a:pPr>
            <a:endParaRPr lang="en-CA" dirty="0" smtClean="0"/>
          </a:p>
          <a:p>
            <a:pPr marL="0" indent="0" algn="ctr">
              <a:buNone/>
            </a:pPr>
            <a:r>
              <a:rPr lang="fr-FR" dirty="0"/>
              <a:t>Comment créer un espace sûr?</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57" y="1447979"/>
            <a:ext cx="4631024" cy="3589485"/>
          </a:xfrm>
          <a:prstGeom prst="rect">
            <a:avLst/>
          </a:prstGeom>
        </p:spPr>
      </p:pic>
    </p:spTree>
    <p:extLst>
      <p:ext uri="{BB962C8B-B14F-4D97-AF65-F5344CB8AC3E}">
        <p14:creationId xmlns:p14="http://schemas.microsoft.com/office/powerpoint/2010/main" val="7213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CA" dirty="0" err="1" smtClean="0"/>
              <a:t>Voir</a:t>
            </a:r>
            <a:endParaRPr lang="en-CA" dirty="0"/>
          </a:p>
        </p:txBody>
      </p:sp>
      <p:sp>
        <p:nvSpPr>
          <p:cNvPr id="3" name="Content Placeholder 2"/>
          <p:cNvSpPr>
            <a:spLocks noGrp="1"/>
          </p:cNvSpPr>
          <p:nvPr>
            <p:ph idx="1"/>
          </p:nvPr>
        </p:nvSpPr>
        <p:spPr>
          <a:xfrm>
            <a:off x="457200" y="1999381"/>
            <a:ext cx="8229600" cy="4525963"/>
          </a:xfrm>
        </p:spPr>
        <p:txBody>
          <a:bodyPr>
            <a:normAutofit fontScale="92500" lnSpcReduction="20000"/>
          </a:bodyPr>
          <a:lstStyle/>
          <a:p>
            <a:r>
              <a:rPr lang="fr-FR" dirty="0"/>
              <a:t>Y </a:t>
            </a:r>
            <a:r>
              <a:rPr lang="fr-FR" dirty="0" err="1"/>
              <a:t>a-t-il</a:t>
            </a:r>
            <a:r>
              <a:rPr lang="fr-FR" dirty="0"/>
              <a:t> des indicateurs dans votre milieu de travail qui montrent que c’est un espace qui n’exclut personne?</a:t>
            </a:r>
          </a:p>
          <a:p>
            <a:pPr marL="0" indent="0">
              <a:buNone/>
            </a:pPr>
            <a:r>
              <a:rPr lang="fr-FR" dirty="0"/>
              <a:t> </a:t>
            </a:r>
          </a:p>
          <a:p>
            <a:r>
              <a:rPr lang="fr-FR" dirty="0"/>
              <a:t>Y </a:t>
            </a:r>
            <a:r>
              <a:rPr lang="fr-FR" dirty="0" err="1"/>
              <a:t>a-t-il</a:t>
            </a:r>
            <a:r>
              <a:rPr lang="fr-FR" dirty="0"/>
              <a:t> des indicateurs qui pourraient représenter des obstacles à l’accès aux services ou qui pourraient faire que les gens ne se sentent pas en sécurité? </a:t>
            </a:r>
          </a:p>
          <a:p>
            <a:endParaRPr lang="fr-FR" dirty="0"/>
          </a:p>
          <a:p>
            <a:r>
              <a:rPr lang="fr-FR" dirty="0"/>
              <a:t>Quels changements pourrait-on apporter?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92251"/>
            <a:ext cx="2096070" cy="1395736"/>
          </a:xfrm>
          <a:prstGeom prst="rect">
            <a:avLst/>
          </a:prstGeom>
        </p:spPr>
      </p:pic>
    </p:spTree>
    <p:extLst>
      <p:ext uri="{BB962C8B-B14F-4D97-AF65-F5344CB8AC3E}">
        <p14:creationId xmlns:p14="http://schemas.microsoft.com/office/powerpoint/2010/main" val="99863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7704856" cy="4425355"/>
          </a:xfrm>
        </p:spPr>
        <p:txBody>
          <a:bodyPr>
            <a:normAutofit fontScale="85000" lnSpcReduction="20000"/>
          </a:bodyPr>
          <a:lstStyle/>
          <a:p>
            <a:pPr marL="0" indent="0" algn="ctr">
              <a:buNone/>
            </a:pPr>
            <a:r>
              <a:rPr lang="fr-FR" dirty="0"/>
              <a:t>« Même quand je vais chez le médecin, je regarde dans la salle d’attente s’il y a un élément autochtone—même un brin de foin d’odeur. Un signe que le dispensateur de soins de santé est conscient de la culture autochtone. »</a:t>
            </a:r>
          </a:p>
          <a:p>
            <a:pPr marL="0" indent="0" algn="ctr">
              <a:buNone/>
            </a:pPr>
            <a:endParaRPr lang="fr-FR" dirty="0"/>
          </a:p>
          <a:p>
            <a:pPr marL="0" indent="0" algn="ctr">
              <a:buNone/>
            </a:pPr>
            <a:r>
              <a:rPr lang="fr-FR" dirty="0"/>
              <a:t>« Je veux aller dans un endroit où il y a des gens qui reflètent qui nous sommes. Comme des dispensateurs ou dispensatrices de services gais, lesbiennes et bisexuels. » </a:t>
            </a:r>
          </a:p>
          <a:p>
            <a:pPr marL="0" indent="0" algn="ctr">
              <a:buNone/>
            </a:pPr>
            <a:endParaRPr lang="fr-FR" dirty="0"/>
          </a:p>
          <a:p>
            <a:pPr marL="0" indent="0" algn="ctr">
              <a:buNone/>
            </a:pPr>
            <a:r>
              <a:rPr lang="fr-FR" dirty="0"/>
              <a:t>(Groupe de discussion de l’ACSP, 2012) </a:t>
            </a:r>
          </a:p>
        </p:txBody>
      </p:sp>
      <p:grpSp>
        <p:nvGrpSpPr>
          <p:cNvPr id="10" name="Group 9"/>
          <p:cNvGrpSpPr/>
          <p:nvPr/>
        </p:nvGrpSpPr>
        <p:grpSpPr>
          <a:xfrm>
            <a:off x="539552" y="260648"/>
            <a:ext cx="7992888" cy="1080120"/>
            <a:chOff x="107504" y="260648"/>
            <a:chExt cx="8208912" cy="1008112"/>
          </a:xfrm>
        </p:grpSpPr>
        <p:sp>
          <p:nvSpPr>
            <p:cNvPr id="4" name="Rectangular Callout 3"/>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5" name="Rounded Rectangular Callout 4"/>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Rectangular Callout 5"/>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76532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1143000"/>
          </a:xfrm>
        </p:spPr>
        <p:txBody>
          <a:bodyPr/>
          <a:lstStyle/>
          <a:p>
            <a:r>
              <a:rPr lang="en-CA" dirty="0" err="1"/>
              <a:t>Objectifs</a:t>
            </a:r>
            <a:r>
              <a:rPr lang="en-CA" dirty="0"/>
              <a:t> </a:t>
            </a:r>
            <a:r>
              <a:rPr lang="en-CA" dirty="0" err="1"/>
              <a:t>d’apprentissage</a:t>
            </a:r>
            <a:r>
              <a:rPr lang="en-CA" dirty="0"/>
              <a:t> : </a:t>
            </a:r>
          </a:p>
        </p:txBody>
      </p:sp>
      <p:sp>
        <p:nvSpPr>
          <p:cNvPr id="3" name="Content Placeholder 2"/>
          <p:cNvSpPr>
            <a:spLocks noGrp="1"/>
          </p:cNvSpPr>
          <p:nvPr>
            <p:ph idx="1"/>
          </p:nvPr>
        </p:nvSpPr>
        <p:spPr/>
        <p:txBody>
          <a:bodyPr>
            <a:normAutofit fontScale="70000" lnSpcReduction="20000"/>
          </a:bodyPr>
          <a:lstStyle/>
          <a:p>
            <a:r>
              <a:rPr lang="fr-FR" dirty="0" smtClean="0"/>
              <a:t>Accroître </a:t>
            </a:r>
            <a:r>
              <a:rPr lang="fr-FR" dirty="0"/>
              <a:t>la connaissance des diverses formes de stigmatisation et des facteurs contribuant à la stigmatisation liée aux ITSS, dont les valeurs et croyances personnelles et les politiques et pratiques organisationnelles.</a:t>
            </a:r>
          </a:p>
          <a:p>
            <a:endParaRPr lang="fr-FR" dirty="0"/>
          </a:p>
          <a:p>
            <a:r>
              <a:rPr lang="fr-FR" dirty="0" smtClean="0"/>
              <a:t>Accroître </a:t>
            </a:r>
            <a:r>
              <a:rPr lang="fr-FR" dirty="0"/>
              <a:t>la capacité de réfléchir aux attitudes, valeurs et croyances personnelles liées aux ITSS, à la sexualité et à la consommation de substances.</a:t>
            </a:r>
          </a:p>
          <a:p>
            <a:endParaRPr lang="fr-FR" dirty="0"/>
          </a:p>
          <a:p>
            <a:r>
              <a:rPr lang="fr-FR" dirty="0" smtClean="0"/>
              <a:t>Accroître </a:t>
            </a:r>
            <a:r>
              <a:rPr lang="fr-FR" dirty="0"/>
              <a:t>le niveau de confort quand on discute d’ITSS, de sexualité et de consommation de substances.</a:t>
            </a:r>
          </a:p>
          <a:p>
            <a:endParaRPr lang="fr-FR" dirty="0"/>
          </a:p>
          <a:p>
            <a:r>
              <a:rPr lang="fr-FR" dirty="0" smtClean="0"/>
              <a:t>Accroître </a:t>
            </a:r>
            <a:r>
              <a:rPr lang="fr-FR" dirty="0"/>
              <a:t>la connaissance  des outils et des stratégies servant à créer des services plus sûrs et plus ouverts.</a:t>
            </a:r>
          </a:p>
          <a:p>
            <a:endParaRPr lang="fr-FR" dirty="0"/>
          </a:p>
          <a:p>
            <a:endParaRPr lang="fr-FR" dirty="0"/>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88640"/>
            <a:ext cx="1340768" cy="1340768"/>
          </a:xfrm>
          <a:prstGeom prst="rect">
            <a:avLst/>
          </a:prstGeom>
        </p:spPr>
      </p:pic>
    </p:spTree>
    <p:extLst>
      <p:ext uri="{BB962C8B-B14F-4D97-AF65-F5344CB8AC3E}">
        <p14:creationId xmlns:p14="http://schemas.microsoft.com/office/powerpoint/2010/main" val="376374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CA" dirty="0" smtClean="0"/>
              <a:t>Entendre</a:t>
            </a:r>
            <a:endParaRPr lang="en-CA" dirty="0"/>
          </a:p>
        </p:txBody>
      </p:sp>
      <p:sp>
        <p:nvSpPr>
          <p:cNvPr id="3" name="Content Placeholder 2"/>
          <p:cNvSpPr>
            <a:spLocks noGrp="1"/>
          </p:cNvSpPr>
          <p:nvPr>
            <p:ph idx="1"/>
          </p:nvPr>
        </p:nvSpPr>
        <p:spPr>
          <a:xfrm>
            <a:off x="457200" y="2071389"/>
            <a:ext cx="8229600" cy="4525963"/>
          </a:xfrm>
        </p:spPr>
        <p:txBody>
          <a:bodyPr>
            <a:normAutofit/>
          </a:bodyPr>
          <a:lstStyle/>
          <a:p>
            <a:r>
              <a:rPr lang="fr-FR" sz="2800" dirty="0" smtClean="0"/>
              <a:t>Qu’est-ce </a:t>
            </a:r>
            <a:r>
              <a:rPr lang="fr-FR" sz="2800" dirty="0"/>
              <a:t>que les gens entendent dans un espace sûr?</a:t>
            </a:r>
          </a:p>
          <a:p>
            <a:pPr marL="0" indent="0">
              <a:buNone/>
            </a:pPr>
            <a:endParaRPr lang="fr-FR" sz="2800" dirty="0"/>
          </a:p>
          <a:p>
            <a:r>
              <a:rPr lang="fr-FR" sz="2800" dirty="0"/>
              <a:t>Le langage utilisé dans votre milieu de travail est-il inclusif et respectueux?</a:t>
            </a:r>
          </a:p>
          <a:p>
            <a:pPr marL="0" indent="0">
              <a:buNone/>
            </a:pPr>
            <a:r>
              <a:rPr lang="fr-FR" sz="2800" dirty="0"/>
              <a:t> </a:t>
            </a:r>
          </a:p>
          <a:p>
            <a:r>
              <a:rPr lang="fr-FR" sz="2800" dirty="0"/>
              <a:t>Y </a:t>
            </a:r>
            <a:r>
              <a:rPr lang="fr-FR" sz="2800" dirty="0" err="1"/>
              <a:t>a-t-il</a:t>
            </a:r>
            <a:r>
              <a:rPr lang="fr-FR" sz="2800" dirty="0"/>
              <a:t> un espace où on peut avoir des conversations en privé?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59782"/>
            <a:ext cx="2215538" cy="1744026"/>
          </a:xfrm>
          <a:prstGeom prst="rect">
            <a:avLst/>
          </a:prstGeom>
        </p:spPr>
      </p:pic>
    </p:spTree>
    <p:extLst>
      <p:ext uri="{BB962C8B-B14F-4D97-AF65-F5344CB8AC3E}">
        <p14:creationId xmlns:p14="http://schemas.microsoft.com/office/powerpoint/2010/main" val="321025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744216"/>
            <a:ext cx="8229600" cy="4853136"/>
          </a:xfrm>
        </p:spPr>
        <p:txBody>
          <a:bodyPr>
            <a:normAutofit fontScale="77500" lnSpcReduction="20000"/>
          </a:bodyPr>
          <a:lstStyle/>
          <a:p>
            <a:pPr marL="0" indent="0" algn="ctr">
              <a:buNone/>
            </a:pPr>
            <a:r>
              <a:rPr lang="fr-FR" dirty="0"/>
              <a:t>« Les médecins n’expliquent pas toujours les tests qu’ils font—ça nous met mal à l’aise. »</a:t>
            </a:r>
          </a:p>
          <a:p>
            <a:pPr marL="0" indent="0" algn="ctr">
              <a:buNone/>
            </a:pPr>
            <a:endParaRPr lang="fr-FR" dirty="0"/>
          </a:p>
          <a:p>
            <a:pPr marL="0" indent="0" algn="ctr">
              <a:buNone/>
            </a:pPr>
            <a:r>
              <a:rPr lang="fr-FR" dirty="0"/>
              <a:t>« Mon médecin de famille sait comment ouvrir la conversation en demandant simplement “Comment a été ta journée?” » </a:t>
            </a:r>
          </a:p>
          <a:p>
            <a:pPr marL="0" indent="0" algn="ctr">
              <a:buNone/>
            </a:pPr>
            <a:endParaRPr lang="fr-FR" dirty="0"/>
          </a:p>
          <a:p>
            <a:pPr marL="0" indent="0" algn="ctr">
              <a:buNone/>
            </a:pPr>
            <a:r>
              <a:rPr lang="fr-FR" dirty="0"/>
              <a:t>« J’aime qu’on me parle avec empathie, comme à quelqu’un à qui on s’intéresse et qu’on veut aider. En parlant en termes très cliniques, on laisse de côté les aspects sociaux et émotionnels d’avoir le VIH ou une ITS. » </a:t>
            </a:r>
          </a:p>
          <a:p>
            <a:pPr marL="0" indent="0" algn="ctr">
              <a:buNone/>
            </a:pPr>
            <a:endParaRPr lang="fr-FR" dirty="0"/>
          </a:p>
          <a:p>
            <a:pPr marL="0" indent="0" algn="ctr">
              <a:buNone/>
            </a:pPr>
            <a:r>
              <a:rPr lang="fr-FR" dirty="0"/>
              <a:t>(Groupe de discussion de l’ACSP, 2012)</a:t>
            </a:r>
          </a:p>
          <a:p>
            <a:pPr marL="0" indent="0" algn="ctr">
              <a:buNone/>
            </a:pPr>
            <a:endParaRPr lang="fr-FR" dirty="0"/>
          </a:p>
          <a:p>
            <a:endParaRPr lang="en-CA" dirty="0"/>
          </a:p>
        </p:txBody>
      </p:sp>
      <p:grpSp>
        <p:nvGrpSpPr>
          <p:cNvPr id="4" name="Group 3"/>
          <p:cNvGrpSpPr/>
          <p:nvPr/>
        </p:nvGrpSpPr>
        <p:grpSpPr>
          <a:xfrm>
            <a:off x="539552" y="260648"/>
            <a:ext cx="7992888" cy="1080120"/>
            <a:chOff x="107504" y="260648"/>
            <a:chExt cx="8208912" cy="1008112"/>
          </a:xfrm>
        </p:grpSpPr>
        <p:sp>
          <p:nvSpPr>
            <p:cNvPr id="5" name="Rectangular Callout 4"/>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Rounded Rectangular Callout 5"/>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 name="Rectangular Callout 6"/>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08134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Ressentir</a:t>
            </a:r>
            <a:endParaRPr lang="en-CA" dirty="0"/>
          </a:p>
        </p:txBody>
      </p:sp>
      <p:sp>
        <p:nvSpPr>
          <p:cNvPr id="3" name="Content Placeholder 2"/>
          <p:cNvSpPr>
            <a:spLocks noGrp="1"/>
          </p:cNvSpPr>
          <p:nvPr>
            <p:ph idx="1"/>
          </p:nvPr>
        </p:nvSpPr>
        <p:spPr>
          <a:xfrm>
            <a:off x="611560" y="1484784"/>
            <a:ext cx="8435280" cy="4525963"/>
          </a:xfrm>
        </p:spPr>
        <p:txBody>
          <a:bodyPr>
            <a:normAutofit/>
          </a:bodyPr>
          <a:lstStyle/>
          <a:p>
            <a:r>
              <a:rPr lang="fr-FR" sz="2800" dirty="0"/>
              <a:t>Les services sont-ils offerts d’une manière qui tient compte des impacts de la stigmatisation? </a:t>
            </a:r>
          </a:p>
          <a:p>
            <a:r>
              <a:rPr lang="fr-FR" sz="2800" dirty="0"/>
              <a:t>Les expériences individuelles des gens sont-elles honorées et reconnues? </a:t>
            </a:r>
          </a:p>
          <a:p>
            <a:r>
              <a:rPr lang="fr-FR" sz="2800" dirty="0"/>
              <a:t>Comment les gens se sentent-ils dans votre milieu de services</a:t>
            </a:r>
            <a:r>
              <a:rPr lang="fr-FR" sz="2800" dirty="0" smtClean="0"/>
              <a:t>?</a:t>
            </a:r>
            <a:endParaRPr lang="fr-FR" sz="2800" dirty="0"/>
          </a:p>
          <a:p>
            <a:r>
              <a:rPr lang="fr-FR" sz="2800" dirty="0"/>
              <a:t>Comment savons-nous comment se sentent les usagers?</a:t>
            </a:r>
          </a:p>
          <a:p>
            <a:endParaRPr lang="fr-FR" sz="2800" dirty="0"/>
          </a:p>
          <a:p>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873538"/>
            <a:ext cx="2586483" cy="1723814"/>
          </a:xfrm>
          <a:prstGeom prst="rect">
            <a:avLst/>
          </a:prstGeom>
        </p:spPr>
      </p:pic>
    </p:spTree>
    <p:extLst>
      <p:ext uri="{BB962C8B-B14F-4D97-AF65-F5344CB8AC3E}">
        <p14:creationId xmlns:p14="http://schemas.microsoft.com/office/powerpoint/2010/main" val="176361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44216"/>
            <a:ext cx="8136904" cy="4925144"/>
          </a:xfrm>
        </p:spPr>
        <p:txBody>
          <a:bodyPr>
            <a:normAutofit fontScale="77500" lnSpcReduction="20000"/>
          </a:bodyPr>
          <a:lstStyle/>
          <a:p>
            <a:pPr marL="0" indent="0" algn="ctr">
              <a:buNone/>
            </a:pPr>
            <a:r>
              <a:rPr lang="fr-FR" dirty="0"/>
              <a:t>« La discrimination envers les personnes africaines, caribéennes et noires est systémique, même dans les dons de sang. Il y a beaucoup de stéréotypes ancrés au sujet des Noirs, ce qui peut les faire hésiter à se faire dépister. Ils se sentent jugés d’avance. » </a:t>
            </a:r>
          </a:p>
          <a:p>
            <a:pPr marL="0" indent="0" algn="ctr">
              <a:buNone/>
            </a:pPr>
            <a:endParaRPr lang="fr-FR" dirty="0"/>
          </a:p>
          <a:p>
            <a:pPr marL="0" indent="0" algn="ctr">
              <a:buNone/>
            </a:pPr>
            <a:r>
              <a:rPr lang="fr-FR" dirty="0"/>
              <a:t>« Les gens ne veulent pas se rendre dans un bureau de santé parce qu’ils pensent qu’ils seront jugés et qu’ils feront l’objet de discrimination. Ils ne veulent pas se faire dépister parce qu’ils ont peur. Quand j’y vais [à la clinique] pour un test, je sens qu’on imagine toutes sortes de circonstances bizarres à mon sujet. » </a:t>
            </a:r>
          </a:p>
          <a:p>
            <a:pPr marL="0" indent="0" algn="ctr">
              <a:buNone/>
            </a:pPr>
            <a:endParaRPr lang="fr-FR" dirty="0"/>
          </a:p>
          <a:p>
            <a:pPr marL="0" indent="0" algn="ctr">
              <a:buNone/>
            </a:pPr>
            <a:r>
              <a:rPr lang="fr-FR" dirty="0"/>
              <a:t>(Groupe de discussion de l’ACSP, 2012)</a:t>
            </a:r>
          </a:p>
          <a:p>
            <a:pPr marL="0" indent="0">
              <a:buNone/>
            </a:pPr>
            <a:endParaRPr lang="en-CA" dirty="0" smtClean="0"/>
          </a:p>
        </p:txBody>
      </p:sp>
      <p:grpSp>
        <p:nvGrpSpPr>
          <p:cNvPr id="5" name="Group 4"/>
          <p:cNvGrpSpPr/>
          <p:nvPr/>
        </p:nvGrpSpPr>
        <p:grpSpPr>
          <a:xfrm>
            <a:off x="539552" y="260648"/>
            <a:ext cx="7992888" cy="1080120"/>
            <a:chOff x="107504" y="260648"/>
            <a:chExt cx="8208912" cy="1008112"/>
          </a:xfrm>
        </p:grpSpPr>
        <p:sp>
          <p:nvSpPr>
            <p:cNvPr id="6" name="Rectangular Callout 5"/>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7" name="Rounded Rectangular Callout 6"/>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ectangular Callout 7"/>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ounded Rectangular Callout 8"/>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Rectangular Callout 9"/>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05898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a:t>
            </a:r>
            <a:r>
              <a:rPr lang="en-CA" dirty="0"/>
              <a:t> </a:t>
            </a:r>
            <a:r>
              <a:rPr lang="en-CA" dirty="0" err="1"/>
              <a:t>pouvons</a:t>
            </a:r>
            <a:r>
              <a:rPr lang="en-CA" dirty="0"/>
              <a:t>-nous faire?</a:t>
            </a:r>
          </a:p>
        </p:txBody>
      </p:sp>
      <p:sp>
        <p:nvSpPr>
          <p:cNvPr id="3" name="Content Placeholder 2"/>
          <p:cNvSpPr>
            <a:spLocks noGrp="1"/>
          </p:cNvSpPr>
          <p:nvPr>
            <p:ph idx="1"/>
          </p:nvPr>
        </p:nvSpPr>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lgn="ctr">
              <a:buNone/>
            </a:pPr>
            <a:endParaRPr lang="en-CA" dirty="0" smtClean="0"/>
          </a:p>
          <a:p>
            <a:pPr marL="0" indent="0" algn="ctr">
              <a:buNone/>
            </a:pPr>
            <a:r>
              <a:rPr lang="fr-FR" dirty="0"/>
              <a:t>Comment créer un espace sûr?</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57" y="1447979"/>
            <a:ext cx="4631024" cy="3589485"/>
          </a:xfrm>
          <a:prstGeom prst="rect">
            <a:avLst/>
          </a:prstGeom>
        </p:spPr>
      </p:pic>
    </p:spTree>
    <p:extLst>
      <p:ext uri="{BB962C8B-B14F-4D97-AF65-F5344CB8AC3E}">
        <p14:creationId xmlns:p14="http://schemas.microsoft.com/office/powerpoint/2010/main" val="896347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 à se poser</a:t>
            </a:r>
          </a:p>
        </p:txBody>
      </p:sp>
      <p:sp>
        <p:nvSpPr>
          <p:cNvPr id="3" name="Content Placeholder 2"/>
          <p:cNvSpPr>
            <a:spLocks noGrp="1"/>
          </p:cNvSpPr>
          <p:nvPr>
            <p:ph idx="1"/>
          </p:nvPr>
        </p:nvSpPr>
        <p:spPr>
          <a:xfrm>
            <a:off x="457200" y="1268760"/>
            <a:ext cx="8229600" cy="4525963"/>
          </a:xfrm>
        </p:spPr>
        <p:txBody>
          <a:bodyPr>
            <a:normAutofit fontScale="85000" lnSpcReduction="20000"/>
          </a:bodyPr>
          <a:lstStyle/>
          <a:p>
            <a:r>
              <a:rPr lang="fr-FR" dirty="0"/>
              <a:t>Quels changements peut-on apporter pour rendre les services plus inclusifs et accessibles?</a:t>
            </a:r>
          </a:p>
          <a:p>
            <a:endParaRPr lang="fr-FR" dirty="0"/>
          </a:p>
          <a:p>
            <a:r>
              <a:rPr lang="fr-FR" dirty="0"/>
              <a:t>Que devrions-nous promulguer dans nos organismes pour apporter ces changements?</a:t>
            </a:r>
          </a:p>
          <a:p>
            <a:endParaRPr lang="fr-FR" dirty="0"/>
          </a:p>
          <a:p>
            <a:r>
              <a:rPr lang="fr-FR" dirty="0"/>
              <a:t>De quel appui aurions-nous besoin dans nos organismes pour apporter ces changements?</a:t>
            </a:r>
          </a:p>
          <a:p>
            <a:endParaRPr lang="fr-FR" dirty="0"/>
          </a:p>
          <a:p>
            <a:r>
              <a:rPr lang="fr-FR" dirty="0"/>
              <a:t>Avec qui faut-il collaborer dans notre organisme pour que ces changements se concrétisent?</a:t>
            </a:r>
          </a:p>
          <a:p>
            <a:endParaRPr lang="fr-FR" dirty="0"/>
          </a:p>
          <a:p>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220071" y="5394046"/>
            <a:ext cx="3923928" cy="146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55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fr-FR" dirty="0"/>
              <a:t>Outil d’évaluation organisationnelle des </a:t>
            </a:r>
            <a:r>
              <a:rPr lang="fr-FR" dirty="0" smtClean="0"/>
              <a:t>ITSS et </a:t>
            </a:r>
            <a:r>
              <a:rPr lang="fr-FR" dirty="0"/>
              <a:t>de la </a:t>
            </a:r>
            <a:r>
              <a:rPr lang="fr-FR" dirty="0" smtClean="0"/>
              <a:t>stigmatisation </a:t>
            </a:r>
            <a:br>
              <a:rPr lang="fr-FR" dirty="0" smtClean="0"/>
            </a:br>
            <a:r>
              <a:rPr lang="en-CA" dirty="0" smtClean="0"/>
              <a:t>(ASCP, 2017)</a:t>
            </a:r>
            <a:endParaRPr lang="en-CA" dirty="0"/>
          </a:p>
        </p:txBody>
      </p:sp>
      <p:sp>
        <p:nvSpPr>
          <p:cNvPr id="3" name="Content Placeholder 2"/>
          <p:cNvSpPr>
            <a:spLocks noGrp="1"/>
          </p:cNvSpPr>
          <p:nvPr>
            <p:ph idx="1"/>
          </p:nvPr>
        </p:nvSpPr>
        <p:spPr>
          <a:xfrm>
            <a:off x="179511" y="1988840"/>
            <a:ext cx="6279337" cy="4525963"/>
          </a:xfrm>
        </p:spPr>
        <p:txBody>
          <a:bodyPr>
            <a:normAutofit fontScale="62500" lnSpcReduction="20000"/>
          </a:bodyPr>
          <a:lstStyle/>
          <a:p>
            <a:r>
              <a:rPr lang="fr-FR" dirty="0"/>
              <a:t>L’outil d’évaluation organisationnelle vise à aider les organismes de services sociaux et de santé à créer des milieux où tous les usagers des services se sentent accueillis et soutenus dans leur demande de soins, et où le personnel et les bénévoles ont le soutien nécessaire pour offrir ces soins dans un environnement sûr et empreint de respect. </a:t>
            </a:r>
          </a:p>
          <a:p>
            <a:endParaRPr lang="fr-FR" dirty="0"/>
          </a:p>
          <a:p>
            <a:r>
              <a:rPr lang="fr-FR" dirty="0"/>
              <a:t>L’outil cerne les facteurs politiques, environnementaux et culturels qui contribuent à la stigmatisation et à la discrimination et qui peuvent entraver l’accès et le recours aux services disponibles. </a:t>
            </a:r>
          </a:p>
          <a:p>
            <a:endParaRPr lang="fr-FR" dirty="0"/>
          </a:p>
          <a:p>
            <a:r>
              <a:rPr lang="fr-FR" dirty="0"/>
              <a:t>Il offre aux organismes la possibilité d’évaluer leurs forces et leurs défis quand il s’agit d’offrir des soins sûrs et respectueux et facilite l’élaboration d’un plan d’amélioration ciblé.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49" y="2348880"/>
            <a:ext cx="2656110" cy="341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458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Merci</a:t>
            </a:r>
            <a:r>
              <a:rPr lang="en-CA" dirty="0"/>
              <a:t> de </a:t>
            </a:r>
            <a:r>
              <a:rPr lang="en-CA" dirty="0" err="1"/>
              <a:t>votre</a:t>
            </a:r>
            <a:r>
              <a:rPr lang="en-CA" dirty="0"/>
              <a:t> participation!</a:t>
            </a:r>
          </a:p>
        </p:txBody>
      </p:sp>
      <p:sp>
        <p:nvSpPr>
          <p:cNvPr id="3" name="Content Placeholder 2"/>
          <p:cNvSpPr>
            <a:spLocks noGrp="1"/>
          </p:cNvSpPr>
          <p:nvPr>
            <p:ph idx="1"/>
          </p:nvPr>
        </p:nvSpPr>
        <p:spPr>
          <a:xfrm>
            <a:off x="539552" y="1514105"/>
            <a:ext cx="8229600" cy="4525963"/>
          </a:xfrm>
        </p:spPr>
        <p:txBody>
          <a:bodyPr>
            <a:normAutofit/>
          </a:bodyPr>
          <a:lstStyle/>
          <a:p>
            <a:pPr marL="0" indent="0" algn="ctr">
              <a:buNone/>
            </a:pPr>
            <a:r>
              <a:rPr lang="fr-FR" sz="2800" dirty="0"/>
              <a:t>Avez-vous des questions ou des commentaires</a:t>
            </a:r>
            <a:r>
              <a:rPr lang="fr-FR" sz="2800" dirty="0" smtClean="0"/>
              <a:t>?</a:t>
            </a:r>
          </a:p>
          <a:p>
            <a:pPr marL="0" indent="0" algn="ctr">
              <a:buNone/>
            </a:pPr>
            <a:endParaRPr lang="en-CA" sz="2800" dirty="0" smtClean="0"/>
          </a:p>
          <a:p>
            <a:pPr marL="0" indent="0" algn="ctr">
              <a:buNone/>
            </a:pPr>
            <a:r>
              <a:rPr lang="fr-FR" sz="2800" dirty="0"/>
              <a:t>Veuillez remplir une évaluation. Vos commentaires sont très importants pour nous et resteront confidentiels. </a:t>
            </a:r>
            <a:endParaRPr lang="en-CA"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726"/>
          <a:stretch/>
        </p:blipFill>
        <p:spPr bwMode="auto">
          <a:xfrm>
            <a:off x="1403648" y="4079534"/>
            <a:ext cx="3268772"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5220072" y="5373216"/>
            <a:ext cx="3923928" cy="146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725144"/>
            <a:ext cx="2548572" cy="769234"/>
          </a:xfrm>
          <a:prstGeom prst="rect">
            <a:avLst/>
          </a:prstGeom>
        </p:spPr>
      </p:pic>
    </p:spTree>
    <p:extLst>
      <p:ext uri="{BB962C8B-B14F-4D97-AF65-F5344CB8AC3E}">
        <p14:creationId xmlns:p14="http://schemas.microsoft.com/office/powerpoint/2010/main" val="276529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Nos droits en tant qu’apprenants</a:t>
            </a:r>
            <a:endParaRPr lang="en-CA" dirty="0"/>
          </a:p>
        </p:txBody>
      </p:sp>
      <p:sp>
        <p:nvSpPr>
          <p:cNvPr id="3" name="Content Placeholder 2"/>
          <p:cNvSpPr>
            <a:spLocks noGrp="1"/>
          </p:cNvSpPr>
          <p:nvPr>
            <p:ph idx="1"/>
          </p:nvPr>
        </p:nvSpPr>
        <p:spPr/>
        <p:txBody>
          <a:bodyPr/>
          <a:lstStyle/>
          <a:p>
            <a:r>
              <a:rPr lang="en-CA" sz="4400" dirty="0" smtClean="0"/>
              <a:t>Participation</a:t>
            </a:r>
          </a:p>
          <a:p>
            <a:r>
              <a:rPr lang="en-CA" sz="4400" dirty="0" err="1"/>
              <a:t>Réussite</a:t>
            </a:r>
            <a:endParaRPr lang="en-CA" sz="4400" dirty="0" smtClean="0"/>
          </a:p>
          <a:p>
            <a:r>
              <a:rPr lang="en-CA" sz="4400" dirty="0" err="1"/>
              <a:t>Confidentialité</a:t>
            </a:r>
            <a:endParaRPr lang="en-CA" sz="4400" dirty="0" smtClean="0"/>
          </a:p>
          <a:p>
            <a:r>
              <a:rPr lang="en-CA" sz="4400" dirty="0" smtClean="0"/>
              <a:t>Respect</a:t>
            </a:r>
          </a:p>
          <a:p>
            <a:r>
              <a:rPr lang="en-CA" sz="4400" dirty="0" smtClean="0"/>
              <a:t>Plaisir!</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85392"/>
            <a:ext cx="3744416" cy="3744416"/>
          </a:xfrm>
          <a:prstGeom prst="rect">
            <a:avLst/>
          </a:prstGeom>
        </p:spPr>
      </p:pic>
    </p:spTree>
    <p:extLst>
      <p:ext uri="{BB962C8B-B14F-4D97-AF65-F5344CB8AC3E}">
        <p14:creationId xmlns:p14="http://schemas.microsoft.com/office/powerpoint/2010/main" val="176832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44" y="332656"/>
            <a:ext cx="8229600" cy="1143000"/>
          </a:xfrm>
        </p:spPr>
        <p:txBody>
          <a:bodyPr/>
          <a:lstStyle/>
          <a:p>
            <a:r>
              <a:rPr lang="en-CA" dirty="0" err="1"/>
              <a:t>Termes</a:t>
            </a:r>
            <a:r>
              <a:rPr lang="en-CA" dirty="0"/>
              <a:t> </a:t>
            </a:r>
            <a:r>
              <a:rPr lang="en-CA" dirty="0" err="1"/>
              <a:t>clés</a:t>
            </a:r>
            <a:endParaRPr lang="en-CA" dirty="0"/>
          </a:p>
        </p:txBody>
      </p:sp>
      <p:sp>
        <p:nvSpPr>
          <p:cNvPr id="3" name="Content Placeholder 2"/>
          <p:cNvSpPr>
            <a:spLocks noGrp="1"/>
          </p:cNvSpPr>
          <p:nvPr>
            <p:ph idx="1"/>
          </p:nvPr>
        </p:nvSpPr>
        <p:spPr/>
        <p:txBody>
          <a:bodyPr>
            <a:normAutofit/>
          </a:bodyPr>
          <a:lstStyle/>
          <a:p>
            <a:r>
              <a:rPr lang="fr-FR" dirty="0" smtClean="0"/>
              <a:t>ITSS</a:t>
            </a:r>
            <a:endParaRPr lang="fr-FR" dirty="0"/>
          </a:p>
          <a:p>
            <a:r>
              <a:rPr lang="fr-FR" dirty="0"/>
              <a:t>Positivité </a:t>
            </a:r>
            <a:r>
              <a:rPr lang="fr-FR" dirty="0" smtClean="0"/>
              <a:t>sexuelle</a:t>
            </a:r>
            <a:endParaRPr lang="fr-FR" dirty="0"/>
          </a:p>
          <a:p>
            <a:r>
              <a:rPr lang="fr-FR" dirty="0"/>
              <a:t>Réduction des </a:t>
            </a:r>
            <a:r>
              <a:rPr lang="fr-FR" dirty="0" smtClean="0"/>
              <a:t>méfaits</a:t>
            </a:r>
            <a:endParaRPr lang="fr-FR" dirty="0"/>
          </a:p>
          <a:p>
            <a:r>
              <a:rPr lang="fr-FR" dirty="0"/>
              <a:t>Soins sensibles aux traumatismes et à la violence</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487760"/>
            <a:ext cx="6144760" cy="1749552"/>
          </a:xfrm>
          <a:prstGeom prst="rect">
            <a:avLst/>
          </a:prstGeom>
        </p:spPr>
      </p:pic>
    </p:spTree>
    <p:extLst>
      <p:ext uri="{BB962C8B-B14F-4D97-AF65-F5344CB8AC3E}">
        <p14:creationId xmlns:p14="http://schemas.microsoft.com/office/powerpoint/2010/main" val="184663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a:t>
            </a:r>
            <a:endParaRPr lang="en-CA" dirty="0"/>
          </a:p>
        </p:txBody>
      </p:sp>
      <p:sp>
        <p:nvSpPr>
          <p:cNvPr id="3" name="Content Placeholder 2"/>
          <p:cNvSpPr>
            <a:spLocks noGrp="1"/>
          </p:cNvSpPr>
          <p:nvPr>
            <p:ph idx="1"/>
          </p:nvPr>
        </p:nvSpPr>
        <p:spPr>
          <a:xfrm>
            <a:off x="457200" y="1567333"/>
            <a:ext cx="8229600" cy="4525963"/>
          </a:xfrm>
        </p:spPr>
        <p:txBody>
          <a:bodyPr>
            <a:normAutofit fontScale="92500" lnSpcReduction="10000"/>
          </a:bodyPr>
          <a:lstStyle/>
          <a:p>
            <a:pPr marL="0" indent="0">
              <a:buNone/>
            </a:pPr>
            <a:r>
              <a:rPr lang="fr-FR" sz="2600" dirty="0"/>
              <a:t>« Dans les services sensibles aux traumatismes, la sécurité et l’autonomisation de l’usager ou de l’usagère des services sont un élément crucial, intégré dans les politiques, les pratiques et les approches relationnelles du personnel. Les dispensateurs de services cultivent la sécurité dans chaque interaction et évitent les approches conflictuelles. Les approches sensibles aux traumatismes ressemblent aux approches de réduction des méfaits; les deux mettent l’accent sur la sécurité et la participation. </a:t>
            </a:r>
            <a:r>
              <a:rPr lang="fr-FR" sz="2600" dirty="0" smtClean="0"/>
              <a:t>»</a:t>
            </a:r>
            <a:endParaRPr lang="fr-FR" sz="2600" dirty="0"/>
          </a:p>
          <a:p>
            <a:pPr marL="0" indent="0">
              <a:buNone/>
            </a:pPr>
            <a:endParaRPr lang="en-CA" sz="1900" dirty="0" smtClean="0"/>
          </a:p>
          <a:p>
            <a:pPr marL="0" indent="0">
              <a:buNone/>
            </a:pPr>
            <a:r>
              <a:rPr lang="en-CA" sz="1700" dirty="0" err="1"/>
              <a:t>Référence</a:t>
            </a:r>
            <a:r>
              <a:rPr lang="en-CA" sz="1700" dirty="0"/>
              <a:t> : «Trauma-informed practice guide », BC Provincial Mental Health and Substance Use Planning Council, 2013. Sur Internet :</a:t>
            </a:r>
          </a:p>
          <a:p>
            <a:pPr marL="0" indent="0">
              <a:buNone/>
            </a:pPr>
            <a:r>
              <a:rPr lang="en-CA" sz="1700" dirty="0">
                <a:hlinkClick r:id="rId2"/>
              </a:rPr>
              <a:t>http://</a:t>
            </a:r>
            <a:r>
              <a:rPr lang="en-CA" sz="1700" dirty="0" smtClean="0">
                <a:hlinkClick r:id="rId2"/>
              </a:rPr>
              <a:t>bccewh.bc.ca/wp-content/uploads/2012/05/2013_TIP-Guide.pdf</a:t>
            </a:r>
            <a:r>
              <a:rPr lang="en-CA" sz="1700" dirty="0" smtClean="0"/>
              <a:t> </a:t>
            </a:r>
            <a:endParaRPr lang="en-CA" sz="17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5724127" y="5664623"/>
            <a:ext cx="3419867" cy="119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081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a:t>
            </a:r>
            <a:endParaRPr lang="en-CA" dirty="0"/>
          </a:p>
        </p:txBody>
      </p:sp>
      <p:sp>
        <p:nvSpPr>
          <p:cNvPr id="3" name="Content Placeholder 2"/>
          <p:cNvSpPr>
            <a:spLocks noGrp="1"/>
          </p:cNvSpPr>
          <p:nvPr>
            <p:ph idx="1"/>
          </p:nvPr>
        </p:nvSpPr>
        <p:spPr>
          <a:xfrm>
            <a:off x="467544" y="1649709"/>
            <a:ext cx="5815214" cy="3795515"/>
          </a:xfrm>
        </p:spPr>
        <p:txBody>
          <a:bodyPr>
            <a:normAutofit fontScale="92500"/>
          </a:bodyPr>
          <a:lstStyle/>
          <a:p>
            <a:pPr marL="0" indent="0">
              <a:buNone/>
            </a:pPr>
            <a:r>
              <a:rPr lang="fr-FR" sz="2600" dirty="0"/>
              <a:t>« Un aspect clé des services sensibles aux traumatismes consiste à créer un environnement où les usagers des services ne se font pas traumatiser davantage et ne revivent pas de traumatismes antérieurs (des événements reflétant leurs expériences antérieures d’impuissance et de perte de contrôle), et où ils peuvent prendre des décisions sur leurs besoins de traitement à un rythme qui leur paraît sans danger. »</a:t>
            </a:r>
            <a:endParaRPr lang="en-CA"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58" y="2348880"/>
            <a:ext cx="2666608" cy="2088232"/>
          </a:xfrm>
          <a:prstGeom prst="rect">
            <a:avLst/>
          </a:prstGeom>
        </p:spPr>
      </p:pic>
      <p:sp>
        <p:nvSpPr>
          <p:cNvPr id="5" name="TextBox 4"/>
          <p:cNvSpPr txBox="1"/>
          <p:nvPr/>
        </p:nvSpPr>
        <p:spPr>
          <a:xfrm>
            <a:off x="395536" y="5589240"/>
            <a:ext cx="8424936" cy="1200329"/>
          </a:xfrm>
          <a:prstGeom prst="rect">
            <a:avLst/>
          </a:prstGeom>
          <a:noFill/>
        </p:spPr>
        <p:txBody>
          <a:bodyPr wrap="square" rtlCol="0">
            <a:spAutoFit/>
          </a:bodyPr>
          <a:lstStyle/>
          <a:p>
            <a:r>
              <a:rPr lang="en-CA" dirty="0" err="1"/>
              <a:t>Référence</a:t>
            </a:r>
            <a:r>
              <a:rPr lang="en-CA" dirty="0"/>
              <a:t> : «Trauma-informed practice guide », BC Provincial Mental Health and Substance Use Planning Council, 2013. Sur Internet :</a:t>
            </a:r>
          </a:p>
          <a:p>
            <a:r>
              <a:rPr lang="en-CA" dirty="0">
                <a:hlinkClick r:id="rId3"/>
              </a:rPr>
              <a:t>http://</a:t>
            </a:r>
            <a:r>
              <a:rPr lang="en-CA" dirty="0" smtClean="0">
                <a:hlinkClick r:id="rId3"/>
              </a:rPr>
              <a:t>bccewh.bc.ca/wp-content/uploads/2012/05/2013_TIP-Guide.pdf</a:t>
            </a:r>
            <a:r>
              <a:rPr lang="en-CA" dirty="0" smtClean="0"/>
              <a:t> </a:t>
            </a:r>
            <a:endParaRPr lang="en-CA" dirty="0"/>
          </a:p>
          <a:p>
            <a:endParaRPr lang="en-CA" dirty="0"/>
          </a:p>
        </p:txBody>
      </p:sp>
    </p:spTree>
    <p:extLst>
      <p:ext uri="{BB962C8B-B14F-4D97-AF65-F5344CB8AC3E}">
        <p14:creationId xmlns:p14="http://schemas.microsoft.com/office/powerpoint/2010/main" val="1324825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 et à la violence (SSTV)?</a:t>
            </a:r>
            <a:endParaRPr lang="en-CA" dirty="0"/>
          </a:p>
        </p:txBody>
      </p:sp>
      <p:sp>
        <p:nvSpPr>
          <p:cNvPr id="3" name="Content Placeholder 2"/>
          <p:cNvSpPr>
            <a:spLocks noGrp="1"/>
          </p:cNvSpPr>
          <p:nvPr>
            <p:ph idx="1"/>
          </p:nvPr>
        </p:nvSpPr>
        <p:spPr>
          <a:xfrm>
            <a:off x="251520" y="1556792"/>
            <a:ext cx="8445624" cy="4968552"/>
          </a:xfrm>
        </p:spPr>
        <p:txBody>
          <a:bodyPr>
            <a:normAutofit fontScale="25000" lnSpcReduction="20000"/>
          </a:bodyPr>
          <a:lstStyle/>
          <a:p>
            <a:pPr marL="0" indent="0">
              <a:buNone/>
            </a:pPr>
            <a:r>
              <a:rPr lang="fr-FR" sz="7600" dirty="0"/>
              <a:t>Les SSTV élargissent le concept des soins sensibles aux traumatismes (SST) en reconnaissant les conditions sociales et structurelles globales qui influent sur la santé des gens, y compris les politiques et les pratiques institutionnelles. Il peut être difficile de parler de sexualité et de consommation de substances dans les milieux de service; le recours à une approche de SSTV permet de s’assurer que l’on a tenu compte des conditions structurelles et sociales globales et que les politiques et les pratiques de l’organisme et celles des dispensateurs de services ne font pas revivre de traumatismes aux usagers. </a:t>
            </a:r>
          </a:p>
          <a:p>
            <a:pPr marL="0" indent="0">
              <a:buNone/>
            </a:pPr>
            <a:endParaRPr lang="fr-FR" sz="7600" dirty="0"/>
          </a:p>
          <a:p>
            <a:pPr marL="0" indent="0">
              <a:buNone/>
            </a:pPr>
            <a:r>
              <a:rPr lang="fr-FR" sz="7600" dirty="0">
                <a:solidFill>
                  <a:schemeClr val="tx2"/>
                </a:solidFill>
              </a:rPr>
              <a:t>Exemples de stratégies de SSTV : </a:t>
            </a:r>
          </a:p>
          <a:p>
            <a:pPr marL="0" indent="0">
              <a:buNone/>
            </a:pPr>
            <a:r>
              <a:rPr lang="fr-FR" sz="7600" dirty="0"/>
              <a:t>- reconnaître les effets des conditions historiques et structurelles;</a:t>
            </a:r>
          </a:p>
          <a:p>
            <a:pPr marL="0" indent="0">
              <a:buNone/>
            </a:pPr>
            <a:r>
              <a:rPr lang="fr-FR" sz="7600" dirty="0"/>
              <a:t>- demander l’avis des usagers afin d’avoir des stratégies sûres et inclusives;</a:t>
            </a:r>
          </a:p>
          <a:p>
            <a:pPr marL="0" indent="0">
              <a:buNone/>
            </a:pPr>
            <a:r>
              <a:rPr lang="fr-FR" sz="7600" dirty="0"/>
              <a:t>- encourager l’autonomisation des usagers par rapport aux options de traitement, et l’adoption de stratégies de réduction des méfaits;</a:t>
            </a:r>
          </a:p>
          <a:p>
            <a:pPr marL="0" indent="0">
              <a:buNone/>
            </a:pPr>
            <a:r>
              <a:rPr lang="fr-FR" sz="7600" dirty="0" smtClean="0"/>
              <a:t>- appliquer </a:t>
            </a:r>
            <a:r>
              <a:rPr lang="fr-FR" sz="7600" dirty="0"/>
              <a:t>des politiques et des processus qui favorisent la souplesse et encouragent la prise de décisions partagée</a:t>
            </a:r>
            <a:r>
              <a:rPr lang="fr-FR" sz="7600" dirty="0" smtClean="0"/>
              <a:t>.</a:t>
            </a:r>
          </a:p>
          <a:p>
            <a:pPr>
              <a:buFontTx/>
              <a:buChar char="-"/>
            </a:pPr>
            <a:endParaRPr lang="fr-FR" sz="5000" dirty="0"/>
          </a:p>
          <a:p>
            <a:pPr marL="0" indent="0">
              <a:buNone/>
            </a:pPr>
            <a:r>
              <a:rPr lang="en-CA" sz="5200" dirty="0" err="1"/>
              <a:t>Référence</a:t>
            </a:r>
            <a:r>
              <a:rPr lang="en-CA" sz="5200" dirty="0"/>
              <a:t> : C.M. </a:t>
            </a:r>
            <a:r>
              <a:rPr lang="en-CA" sz="5200" dirty="0" err="1"/>
              <a:t>Varcoe</a:t>
            </a:r>
            <a:r>
              <a:rPr lang="en-CA" sz="5200" dirty="0"/>
              <a:t>, C.N. </a:t>
            </a:r>
            <a:r>
              <a:rPr lang="en-CA" sz="5200" dirty="0" err="1"/>
              <a:t>Wathen</a:t>
            </a:r>
            <a:r>
              <a:rPr lang="en-CA" sz="5200" dirty="0"/>
              <a:t>, M. Ford-</a:t>
            </a:r>
            <a:r>
              <a:rPr lang="en-CA" sz="5200" dirty="0" err="1"/>
              <a:t>Gilboe</a:t>
            </a:r>
            <a:r>
              <a:rPr lang="en-CA" sz="5200" dirty="0"/>
              <a:t> M, V. </a:t>
            </a:r>
            <a:r>
              <a:rPr lang="en-CA" sz="5200" dirty="0" err="1"/>
              <a:t>Smye</a:t>
            </a:r>
            <a:r>
              <a:rPr lang="en-CA" sz="5200" dirty="0"/>
              <a:t>, A. Browne, « VEGA briefing note on trauma- and violence-informed care », VEGA Project and </a:t>
            </a:r>
            <a:r>
              <a:rPr lang="en-CA" sz="5200" dirty="0" err="1"/>
              <a:t>PreVAiL</a:t>
            </a:r>
            <a:r>
              <a:rPr lang="en-CA" sz="5200" dirty="0"/>
              <a:t> Research Network, 2016. Sur Internet :  </a:t>
            </a:r>
            <a:r>
              <a:rPr lang="en-CA" sz="5200" dirty="0" smtClean="0">
                <a:hlinkClick r:id="rId2"/>
              </a:rPr>
              <a:t>http://projectvega.ca/wp-content/uploads/2016/10/VEGA-TVIC-Briefing-Note-2016.pdf</a:t>
            </a:r>
            <a:r>
              <a:rPr lang="en-CA" sz="5200" dirty="0" smtClean="0"/>
              <a:t> </a:t>
            </a:r>
            <a:endParaRPr lang="en-CA" sz="5200" dirty="0"/>
          </a:p>
        </p:txBody>
      </p:sp>
    </p:spTree>
    <p:extLst>
      <p:ext uri="{BB962C8B-B14F-4D97-AF65-F5344CB8AC3E}">
        <p14:creationId xmlns:p14="http://schemas.microsoft.com/office/powerpoint/2010/main" val="2636439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Qu’avez-vous fait en fin de semaine?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338106"/>
            <a:ext cx="3594730" cy="23943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340768"/>
            <a:ext cx="3623471" cy="24135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0307"/>
          <a:stretch/>
        </p:blipFill>
        <p:spPr>
          <a:xfrm>
            <a:off x="755576" y="3933056"/>
            <a:ext cx="3600400" cy="23959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643" y="3933056"/>
            <a:ext cx="3582781" cy="2384301"/>
          </a:xfrm>
          <a:prstGeom prst="rect">
            <a:avLst/>
          </a:prstGeom>
        </p:spPr>
      </p:pic>
    </p:spTree>
    <p:extLst>
      <p:ext uri="{BB962C8B-B14F-4D97-AF65-F5344CB8AC3E}">
        <p14:creationId xmlns:p14="http://schemas.microsoft.com/office/powerpoint/2010/main" val="757253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53&quot;&gt;&lt;/object&gt;&lt;object type=&quot;2&quot; unique_id=&quot;10054&quot;&gt;&lt;object type=&quot;3&quot; unique_id=&quot;10055&quot;&gt;&lt;property id=&quot;20148&quot; value=&quot;5&quot;/&gt;&lt;property id=&quot;20300&quot; value=&quot;Slide 1&quot;/&gt;&lt;property id=&quot;20307&quot; value=&quot;256&quot;/&gt;&lt;/object&gt;&lt;object type=&quot;3&quot; unique_id=&quot;10056&quot;&gt;&lt;property id=&quot;20148&quot; value=&quot;5&quot;/&gt;&lt;property id=&quot;20300&quot; value=&quot;Slide 2&quot;/&gt;&lt;property id=&quot;20307&quot; value=&quot;257&quot;/&gt;&lt;/object&gt;&lt;object type=&quot;3&quot; unique_id=&quot;10057&quot;&gt;&lt;property id=&quot;20148&quot; value=&quot;5&quot;/&gt;&lt;property id=&quot;20300&quot; value=&quot;Slide 3 - &amp;quot;Objectifs d’apprentissage : &amp;quot;&quot;/&gt;&lt;property id=&quot;20307&quot; value=&quot;258&quot;/&gt;&lt;/object&gt;&lt;object type=&quot;3&quot; unique_id=&quot;10058&quot;&gt;&lt;property id=&quot;20148&quot; value=&quot;5&quot;/&gt;&lt;property id=&quot;20300&quot; value=&quot;Slide 4 - &amp;quot; Nos droits en tant qu’apprenants&amp;quot;&quot;/&gt;&lt;property id=&quot;20307&quot; value=&quot;259&quot;/&gt;&lt;/object&gt;&lt;object type=&quot;3&quot; unique_id=&quot;10059&quot;&gt;&lt;property id=&quot;20148&quot; value=&quot;5&quot;/&gt;&lt;property id=&quot;20300&quot; value=&quot;Slide 5 - &amp;quot;Termes clés&amp;quot;&quot;/&gt;&lt;property id=&quot;20307&quot; value=&quot;260&quot;/&gt;&lt;/object&gt;&lt;object type=&quot;3&quot; unique_id=&quot;10060&quot;&gt;&lt;property id=&quot;20148&quot; value=&quot;5&quot;/&gt;&lt;property id=&quot;20300&quot; value=&quot;Slide 6 - &amp;quot;Qu’est-ce que les soins sensibles aux traumatismes?&amp;quot;&quot;/&gt;&lt;property id=&quot;20307&quot; value=&quot;261&quot;/&gt;&lt;/object&gt;&lt;object type=&quot;3&quot; unique_id=&quot;10061&quot;&gt;&lt;property id=&quot;20148&quot; value=&quot;5&quot;/&gt;&lt;property id=&quot;20300&quot; value=&quot;Slide 7 - &amp;quot;Qu’est-ce que les soins sensibles aux traumatismes?&amp;quot;&quot;/&gt;&lt;property id=&quot;20307&quot; value=&quot;262&quot;/&gt;&lt;/object&gt;&lt;object type=&quot;3&quot; unique_id=&quot;10062&quot;&gt;&lt;property id=&quot;20148&quot; value=&quot;5&quot;/&gt;&lt;property id=&quot;20300&quot; value=&quot;Slide 8 - &amp;quot;Qu’est-ce que les soins sensibles aux traumatismes et à la violence (SSTV)?&amp;quot;&quot;/&gt;&lt;property id=&quot;20307&quot; value=&quot;263&quot;/&gt;&lt;/object&gt;&lt;object type=&quot;3&quot; unique_id=&quot;10063&quot;&gt;&lt;property id=&quot;20148&quot; value=&quot;5&quot;/&gt;&lt;property id=&quot;20300&quot; value=&quot;Slide 9 - &amp;quot;Qu’avez-vous fait en fin de semaine?&amp;quot;&quot;/&gt;&lt;property id=&quot;20307&quot; value=&quot;264&quot;/&gt;&lt;/object&gt;&lt;object type=&quot;3&quot; unique_id=&quot;10064&quot;&gt;&lt;property id=&quot;20148&quot; value=&quot;5&quot;/&gt;&lt;property id=&quot;20300&quot; value=&quot;Slide 10 - &amp;quot;Où avez-vous entendu parler de sexualité pour la première fois? De quoi vous souvenez-vous?&amp;quot;&quot;/&gt;&lt;property id=&quot;20307&quot; value=&quot;265&quot;/&gt;&lt;/object&gt;&lt;object type=&quot;3&quot; unique_id=&quot;10065&quot;&gt;&lt;property id=&quot;20148&quot; value=&quot;5&quot;/&gt;&lt;property id=&quot;20300&quot; value=&quot;Slide 11 - &amp;quot;La stigmatisation&amp;quot;&quot;/&gt;&lt;property id=&quot;20307&quot; value=&quot;266&quot;/&gt;&lt;/object&gt;&lt;object type=&quot;3&quot; unique_id=&quot;10066&quot;&gt;&lt;property id=&quot;20148&quot; value=&quot;5&quot;/&gt;&lt;property id=&quot;20300&quot; value=&quot;Slide 12 - &amp;quot;La stigmatisation definie&amp;quot;&quot;/&gt;&lt;property id=&quot;20307&quot; value=&quot;267&quot;/&gt;&lt;/object&gt;&lt;object type=&quot;3&quot; unique_id=&quot;10067&quot;&gt;&lt;property id=&quot;20148&quot; value=&quot;5&quot;/&gt;&lt;property id=&quot;20300&quot; value=&quot;Slide 13&quot;/&gt;&lt;property id=&quot;20307&quot; value=&quot;268&quot;/&gt;&lt;/object&gt;&lt;object type=&quot;3&quot; unique_id=&quot;10068&quot;&gt;&lt;property id=&quot;20148&quot; value=&quot;5&quot;/&gt;&lt;property id=&quot;20300&quot; value=&quot;Slide 14 - &amp;quot;Que pensent les clients?&amp;quot;&quot;/&gt;&lt;property id=&quot;20307&quot; value=&quot;269&quot;/&gt;&lt;/object&gt;&lt;object type=&quot;3&quot; unique_id=&quot;10069&quot;&gt;&lt;property id=&quot;20148&quot; value=&quot;5&quot;/&gt;&lt;property id=&quot;20300&quot; value=&quot;Slide 15 - &amp;quot;Que pouvez-vous faire?&amp;quot;&quot;/&gt;&lt;property id=&quot;20307&quot; value=&quot;270&quot;/&gt;&lt;/object&gt;&lt;object type=&quot;3&quot; unique_id=&quot;10070&quot;&gt;&lt;property id=&quot;20148&quot; value=&quot;5&quot;/&gt;&lt;property id=&quot;20300&quot; value=&quot;Slide 16 - &amp;quot;L’importance de la vie privée et de la confidentialité &amp;quot;&quot;/&gt;&lt;property id=&quot;20307&quot; value=&quot;271&quot;/&gt;&lt;/object&gt;&lt;object type=&quot;3&quot; unique_id=&quot;10071&quot;&gt;&lt;property id=&quot;20148&quot; value=&quot;5&quot;/&gt;&lt;property id=&quot;20300&quot; value=&quot;Slide 17 - &amp;quot;Activité &amp;quot;&quot;/&gt;&lt;property id=&quot;20307&quot; value=&quot;272&quot;/&gt;&lt;/object&gt;&lt;object type=&quot;3&quot; unique_id=&quot;10072&quot;&gt;&lt;property id=&quot;20148&quot; value=&quot;5&quot;/&gt;&lt;property id=&quot;20300&quot; value=&quot;Slide 18 - &amp;quot;Suppositions&amp;quot;&quot;/&gt;&lt;property id=&quot;20307&quot; value=&quot;273&quot;/&gt;&lt;/object&gt;&lt;object type=&quot;3&quot; unique_id=&quot;10073&quot;&gt;&lt;property id=&quot;20148&quot; value=&quot;5&quot;/&gt;&lt;property id=&quot;20300&quot; value=&quot;Slide 19 - &amp;quot;Les suppositions à éviter&amp;quot;&quot;/&gt;&lt;property id=&quot;20307&quot; value=&quot;274&quot;/&gt;&lt;/object&gt;&lt;object type=&quot;3&quot; unique_id=&quot;10074&quot;&gt;&lt;property id=&quot;20148&quot; value=&quot;5&quot;/&gt;&lt;property id=&quot;20300&quot; value=&quot;Slide 20 - &amp;quot;Quelles sont les questions difficiles qu’on vous a posées? Les situations que vous avez gérées?&amp;quot;&quot;/&gt;&lt;property id=&quot;20307&quot; value=&quot;275&quot;/&gt;&lt;/object&gt;&lt;object type=&quot;3&quot; unique_id=&quot;10075&quot;&gt;&lt;property id=&quot;20148&quot; value=&quot;5&quot;/&gt;&lt;property id=&quot;20300&quot; value=&quot;Slide 21 - &amp;quot;Outils d’exercice   Comment répondre aux situations ou aux questions difficiles&amp;quot;&quot;/&gt;&lt;property id=&quot;20307&quot; value=&quot;276&quot;/&gt;&lt;/object&gt;&lt;object type=&quot;3&quot; unique_id=&quot;10076&quot;&gt;&lt;property id=&quot;20148&quot; value=&quot;5&quot;/&gt;&lt;property id=&quot;20300&quot; value=&quot;Slide 22 - &amp;quot;1. Vérifier&amp;quot;&quot;/&gt;&lt;property id=&quot;20307&quot; value=&quot;277&quot;/&gt;&lt;/object&gt;&lt;object type=&quot;3&quot; unique_id=&quot;10077&quot;&gt;&lt;property id=&quot;20148&quot; value=&quot;5&quot;/&gt;&lt;property id=&quot;20300&quot; value=&quot;Slide 23 - &amp;quot;2. Affirmer&amp;quot;&quot;/&gt;&lt;property id=&quot;20307&quot; value=&quot;278&quot;/&gt;&lt;/object&gt;&lt;object type=&quot;3&quot; unique_id=&quot;10078&quot;&gt;&lt;property id=&quot;20148&quot; value=&quot;5&quot;/&gt;&lt;property id=&quot;20300&quot; value=&quot;Slide 24 - &amp;quot;3. Clarifier&amp;quot;&quot;/&gt;&lt;property id=&quot;20307&quot; value=&quot;279&quot;/&gt;&lt;/object&gt;&lt;object type=&quot;3&quot; unique_id=&quot;10079&quot;&gt;&lt;property id=&quot;20148&quot; value=&quot;5&quot;/&gt;&lt;property id=&quot;20300&quot; value=&quot;Slide 25 - &amp;quot;4. Répondre&amp;quot;&quot;/&gt;&lt;property id=&quot;20307&quot; value=&quot;280&quot;/&gt;&lt;/object&gt;&lt;object type=&quot;3&quot; unique_id=&quot;10080&quot;&gt;&lt;property id=&quot;20148&quot; value=&quot;5&quot;/&gt;&lt;property id=&quot;20300&quot; value=&quot;Slide 26 - &amp;quot;Mises en situation!&amp;quot;&quot;/&gt;&lt;property id=&quot;20307&quot; value=&quot;281&quot;/&gt;&lt;/object&gt;&lt;object type=&quot;3&quot; unique_id=&quot;10081&quot;&gt;&lt;property id=&quot;20148&quot; value=&quot;5&quot;/&gt;&lt;property id=&quot;20300&quot; value=&quot;Slide 27 - &amp;quot;Que pouvons-nous faire?&amp;quot;&quot;/&gt;&lt;property id=&quot;20307&quot; value=&quot;282&quot;/&gt;&lt;/object&gt;&lt;object type=&quot;3&quot; unique_id=&quot;10082&quot;&gt;&lt;property id=&quot;20148&quot; value=&quot;5&quot;/&gt;&lt;property id=&quot;20300&quot; value=&quot;Slide 28 - &amp;quot;Voir&amp;quot;&quot;/&gt;&lt;property id=&quot;20307&quot; value=&quot;283&quot;/&gt;&lt;/object&gt;&lt;object type=&quot;3&quot; unique_id=&quot;10083&quot;&gt;&lt;property id=&quot;20148&quot; value=&quot;5&quot;/&gt;&lt;property id=&quot;20300&quot; value=&quot;Slide 29&quot;/&gt;&lt;property id=&quot;20307&quot; value=&quot;284&quot;/&gt;&lt;/object&gt;&lt;object type=&quot;3&quot; unique_id=&quot;10084&quot;&gt;&lt;property id=&quot;20148&quot; value=&quot;5&quot;/&gt;&lt;property id=&quot;20300&quot; value=&quot;Slide 30 - &amp;quot;Entendre&amp;quot;&quot;/&gt;&lt;property id=&quot;20307&quot; value=&quot;285&quot;/&gt;&lt;/object&gt;&lt;object type=&quot;3&quot; unique_id=&quot;10085&quot;&gt;&lt;property id=&quot;20148&quot; value=&quot;5&quot;/&gt;&lt;property id=&quot;20300&quot; value=&quot;Slide 31&quot;/&gt;&lt;property id=&quot;20307&quot; value=&quot;286&quot;/&gt;&lt;/object&gt;&lt;object type=&quot;3&quot; unique_id=&quot;10086&quot;&gt;&lt;property id=&quot;20148&quot; value=&quot;5&quot;/&gt;&lt;property id=&quot;20300&quot; value=&quot;Slide 32 - &amp;quot;Ressentir&amp;quot;&quot;/&gt;&lt;property id=&quot;20307&quot; value=&quot;287&quot;/&gt;&lt;/object&gt;&lt;object type=&quot;3&quot; unique_id=&quot;10087&quot;&gt;&lt;property id=&quot;20148&quot; value=&quot;5&quot;/&gt;&lt;property id=&quot;20300&quot; value=&quot;Slide 33&quot;/&gt;&lt;property id=&quot;20307&quot; value=&quot;288&quot;/&gt;&lt;/object&gt;&lt;object type=&quot;3&quot; unique_id=&quot;10089&quot;&gt;&lt;property id=&quot;20148&quot; value=&quot;5&quot;/&gt;&lt;property id=&quot;20300&quot; value=&quot;Slide 35 - &amp;quot;Questions à se poser&amp;quot;&quot;/&gt;&lt;property id=&quot;20307&quot; value=&quot;290&quot;/&gt;&lt;/object&gt;&lt;object type=&quot;3&quot; unique_id=&quot;10090&quot;&gt;&lt;property id=&quot;20148&quot; value=&quot;5&quot;/&gt;&lt;property id=&quot;20300&quot; value=&quot;Slide 36 - &amp;quot;Outil d’évaluation organisationnelle des ITSS et de la stigmatisation  (ASCP, 2017)&amp;quot;&quot;/&gt;&lt;property id=&quot;20307&quot; value=&quot;291&quot;/&gt;&lt;/object&gt;&lt;object type=&quot;3&quot; unique_id=&quot;10091&quot;&gt;&lt;property id=&quot;20148&quot; value=&quot;5&quot;/&gt;&lt;property id=&quot;20300&quot; value=&quot;Slide 37 - &amp;quot;Merci de votre participation!&amp;quot;&quot;/&gt;&lt;property id=&quot;20307&quot; value=&quot;292&quot;/&gt;&lt;/object&gt;&lt;object type=&quot;3&quot; unique_id=&quot;10443&quot;&gt;&lt;property id=&quot;20148&quot; value=&quot;5&quot;/&gt;&lt;property id=&quot;20300&quot; value=&quot;Slide 34 - &amp;quot;Que pouvons-nous faire?&amp;quot;&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2191</Words>
  <Application>Microsoft Office PowerPoint</Application>
  <PresentationFormat>On-screen Show (4:3)</PresentationFormat>
  <Paragraphs>208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Objectifs d’apprentissage : </vt:lpstr>
      <vt:lpstr> Nos droits en tant qu’apprenants</vt:lpstr>
      <vt:lpstr>Termes clés</vt:lpstr>
      <vt:lpstr>Qu’est-ce que les soins sensibles aux traumatismes?</vt:lpstr>
      <vt:lpstr>Qu’est-ce que les soins sensibles aux traumatismes?</vt:lpstr>
      <vt:lpstr>Qu’est-ce que les soins sensibles aux traumatismes et à la violence (SSTV)?</vt:lpstr>
      <vt:lpstr>Qu’avez-vous fait en fin de semaine?</vt:lpstr>
      <vt:lpstr>Où avez-vous entendu parler de sexualité pour la première fois? De quoi vous souvenez-vous?</vt:lpstr>
      <vt:lpstr>La stigmatisation</vt:lpstr>
      <vt:lpstr>La stigmatisation definie</vt:lpstr>
      <vt:lpstr>PowerPoint Presentation</vt:lpstr>
      <vt:lpstr>Que pensent les clients?</vt:lpstr>
      <vt:lpstr>Que pouvez-vous faire?</vt:lpstr>
      <vt:lpstr>L’importance de la vie privée et de la confidentialité </vt:lpstr>
      <vt:lpstr>Activité </vt:lpstr>
      <vt:lpstr>Suppositions</vt:lpstr>
      <vt:lpstr>Les suppositions à éviter</vt:lpstr>
      <vt:lpstr>Quelles sont les questions difficiles qu’on vous a posées? Les situations que vous avez gérées?</vt:lpstr>
      <vt:lpstr>Outils d’exercice   Comment répondre aux situations ou aux questions difficiles</vt:lpstr>
      <vt:lpstr>1. Vérifier</vt:lpstr>
      <vt:lpstr>2. Affirmer</vt:lpstr>
      <vt:lpstr>3. Clarifier</vt:lpstr>
      <vt:lpstr>4. Répondre</vt:lpstr>
      <vt:lpstr>Mises en situation!</vt:lpstr>
      <vt:lpstr>Que pouvons-nous faire?</vt:lpstr>
      <vt:lpstr>Voir</vt:lpstr>
      <vt:lpstr>PowerPoint Presentation</vt:lpstr>
      <vt:lpstr>Entendre</vt:lpstr>
      <vt:lpstr>PowerPoint Presentation</vt:lpstr>
      <vt:lpstr>Ressentir</vt:lpstr>
      <vt:lpstr>PowerPoint Presentation</vt:lpstr>
      <vt:lpstr>Que pouvons-nous faire?</vt:lpstr>
      <vt:lpstr>Questions à se poser</vt:lpstr>
      <vt:lpstr>Outil d’évaluation organisationnelle des ITSS et de la stigmatisation  (ASCP, 2017)</vt:lpstr>
      <vt:lpstr>Merci de votre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MacLean</dc:creator>
  <cp:lastModifiedBy>Rachel MacLean</cp:lastModifiedBy>
  <cp:revision>35</cp:revision>
  <dcterms:created xsi:type="dcterms:W3CDTF">2017-04-26T13:49:25Z</dcterms:created>
  <dcterms:modified xsi:type="dcterms:W3CDTF">2017-07-18T14:31:25Z</dcterms:modified>
</cp:coreProperties>
</file>