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4" autoAdjust="0"/>
    <p:restoredTop sz="94660"/>
  </p:normalViewPr>
  <p:slideViewPr>
    <p:cSldViewPr>
      <p:cViewPr>
        <p:scale>
          <a:sx n="125" d="100"/>
          <a:sy n="125" d="100"/>
        </p:scale>
        <p:origin x="-17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48CEF-BEB9-4CB6-A4A4-BDD17C5DB047}" type="doc">
      <dgm:prSet loTypeId="urn:microsoft.com/office/officeart/2005/8/layout/hProcess9" loCatId="process" qsTypeId="urn:microsoft.com/office/officeart/2005/8/quickstyle/simple3" qsCatId="simple" csTypeId="urn:microsoft.com/office/officeart/2005/8/colors/colorful5" csCatId="colorful" phldr="1"/>
      <dgm:spPr/>
    </dgm:pt>
    <dgm:pt modelId="{CDE6AE7E-F9CB-4B6A-9845-0723507F970C}">
      <dgm:prSet phldrT="[Text]" custT="1"/>
      <dgm:spPr/>
      <dgm:t>
        <a:bodyPr/>
        <a:lstStyle/>
        <a:p>
          <a:r>
            <a:rPr lang="en-CA" sz="1800" b="1" dirty="0" smtClean="0"/>
            <a:t>1. Check-in</a:t>
          </a:r>
        </a:p>
      </dgm:t>
    </dgm:pt>
    <dgm:pt modelId="{4CDDD52D-5273-4E46-8EAE-7AD03EF38DB5}" type="parTrans" cxnId="{3EBB6074-204D-486F-9FA0-64E1CC098562}">
      <dgm:prSet/>
      <dgm:spPr/>
      <dgm:t>
        <a:bodyPr/>
        <a:lstStyle/>
        <a:p>
          <a:endParaRPr lang="en-CA" b="1">
            <a:solidFill>
              <a:schemeClr val="tx1"/>
            </a:solidFill>
          </a:endParaRPr>
        </a:p>
      </dgm:t>
    </dgm:pt>
    <dgm:pt modelId="{D376D219-F7D1-4D52-B17A-26D5FE8C8B0F}" type="sibTrans" cxnId="{3EBB6074-204D-486F-9FA0-64E1CC098562}">
      <dgm:prSet/>
      <dgm:spPr/>
      <dgm:t>
        <a:bodyPr/>
        <a:lstStyle/>
        <a:p>
          <a:endParaRPr lang="en-CA" b="1">
            <a:solidFill>
              <a:schemeClr val="tx1"/>
            </a:solidFill>
          </a:endParaRPr>
        </a:p>
      </dgm:t>
    </dgm:pt>
    <dgm:pt modelId="{580D208D-5DDC-41EC-A91B-E11DC5ACD6C3}">
      <dgm:prSet phldrT="[Text]" custT="1"/>
      <dgm:spPr/>
      <dgm:t>
        <a:bodyPr/>
        <a:lstStyle/>
        <a:p>
          <a:r>
            <a:rPr lang="en-CA" sz="1800" b="1" dirty="0" smtClean="0"/>
            <a:t>2. Affirm</a:t>
          </a:r>
          <a:endParaRPr lang="en-CA" sz="1800" b="1" dirty="0"/>
        </a:p>
      </dgm:t>
    </dgm:pt>
    <dgm:pt modelId="{926EC9EC-9A7F-44C3-A9EF-ACFCDC2CBD42}" type="parTrans" cxnId="{D1ED6462-8DFA-48A5-930B-E4D6E0BB54BF}">
      <dgm:prSet/>
      <dgm:spPr/>
      <dgm:t>
        <a:bodyPr/>
        <a:lstStyle/>
        <a:p>
          <a:endParaRPr lang="en-CA" b="1">
            <a:solidFill>
              <a:schemeClr val="tx1"/>
            </a:solidFill>
          </a:endParaRPr>
        </a:p>
      </dgm:t>
    </dgm:pt>
    <dgm:pt modelId="{B0704D7C-DBBC-4920-9C6D-C4D326F12DE8}" type="sibTrans" cxnId="{D1ED6462-8DFA-48A5-930B-E4D6E0BB54BF}">
      <dgm:prSet/>
      <dgm:spPr/>
      <dgm:t>
        <a:bodyPr/>
        <a:lstStyle/>
        <a:p>
          <a:endParaRPr lang="en-CA" b="1">
            <a:solidFill>
              <a:schemeClr val="tx1"/>
            </a:solidFill>
          </a:endParaRPr>
        </a:p>
      </dgm:t>
    </dgm:pt>
    <dgm:pt modelId="{9DB0694F-B129-4EC1-859B-1C14278315F5}">
      <dgm:prSet phldrT="[Text]" custT="1"/>
      <dgm:spPr/>
      <dgm:t>
        <a:bodyPr/>
        <a:lstStyle/>
        <a:p>
          <a:r>
            <a:rPr lang="en-CA" sz="1800" b="1" dirty="0" smtClean="0"/>
            <a:t>3. Clarify</a:t>
          </a:r>
        </a:p>
      </dgm:t>
    </dgm:pt>
    <dgm:pt modelId="{56F4DD51-EBCF-4227-992C-D953D8D432E0}" type="parTrans" cxnId="{49E931E4-30C6-437C-B753-7FF83E7BACBA}">
      <dgm:prSet/>
      <dgm:spPr/>
      <dgm:t>
        <a:bodyPr/>
        <a:lstStyle/>
        <a:p>
          <a:endParaRPr lang="en-CA" b="1">
            <a:solidFill>
              <a:schemeClr val="tx1"/>
            </a:solidFill>
          </a:endParaRPr>
        </a:p>
      </dgm:t>
    </dgm:pt>
    <dgm:pt modelId="{A3789D11-2D30-48FA-9FB3-9D7B2BB868B3}" type="sibTrans" cxnId="{49E931E4-30C6-437C-B753-7FF83E7BACBA}">
      <dgm:prSet/>
      <dgm:spPr/>
      <dgm:t>
        <a:bodyPr/>
        <a:lstStyle/>
        <a:p>
          <a:endParaRPr lang="en-CA" b="1">
            <a:solidFill>
              <a:schemeClr val="tx1"/>
            </a:solidFill>
          </a:endParaRPr>
        </a:p>
      </dgm:t>
    </dgm:pt>
    <dgm:pt modelId="{346A4345-7E59-48CD-B8B0-89B69C4E031E}">
      <dgm:prSet phldrT="[Text]" custT="1"/>
      <dgm:spPr/>
      <dgm:t>
        <a:bodyPr/>
        <a:lstStyle/>
        <a:p>
          <a:r>
            <a:rPr lang="en-CA" sz="1800" b="1" dirty="0" smtClean="0"/>
            <a:t>4. Answer</a:t>
          </a:r>
        </a:p>
      </dgm:t>
    </dgm:pt>
    <dgm:pt modelId="{4F0E8636-588B-4BA9-8619-9A3A89E2AE22}" type="parTrans" cxnId="{00F18120-7D48-44A7-B980-4FBAAEA374CD}">
      <dgm:prSet/>
      <dgm:spPr/>
      <dgm:t>
        <a:bodyPr/>
        <a:lstStyle/>
        <a:p>
          <a:endParaRPr lang="en-CA" b="1">
            <a:solidFill>
              <a:schemeClr val="tx1"/>
            </a:solidFill>
          </a:endParaRPr>
        </a:p>
      </dgm:t>
    </dgm:pt>
    <dgm:pt modelId="{E371D609-A039-4DCC-ABBE-E0185CA4E58F}" type="sibTrans" cxnId="{00F18120-7D48-44A7-B980-4FBAAEA374CD}">
      <dgm:prSet/>
      <dgm:spPr/>
      <dgm:t>
        <a:bodyPr/>
        <a:lstStyle/>
        <a:p>
          <a:endParaRPr lang="en-CA" b="1">
            <a:solidFill>
              <a:schemeClr val="tx1"/>
            </a:solidFill>
          </a:endParaRPr>
        </a:p>
      </dgm:t>
    </dgm:pt>
    <dgm:pt modelId="{79667527-0179-4BB9-8934-31675C4152B4}" type="pres">
      <dgm:prSet presAssocID="{A8548CEF-BEB9-4CB6-A4A4-BDD17C5DB047}" presName="CompostProcess" presStyleCnt="0">
        <dgm:presLayoutVars>
          <dgm:dir/>
          <dgm:resizeHandles val="exact"/>
        </dgm:presLayoutVars>
      </dgm:prSet>
      <dgm:spPr/>
    </dgm:pt>
    <dgm:pt modelId="{183B29C3-6EE5-4AAA-9EAE-F804BEBB6044}" type="pres">
      <dgm:prSet presAssocID="{A8548CEF-BEB9-4CB6-A4A4-BDD17C5DB047}" presName="arrow" presStyleLbl="bgShp" presStyleIdx="0" presStyleCnt="1" custLinFactNeighborY="-1837"/>
      <dgm:spPr/>
    </dgm:pt>
    <dgm:pt modelId="{EB59B35A-3918-4E9F-953A-0687ECAFC25D}" type="pres">
      <dgm:prSet presAssocID="{A8548CEF-BEB9-4CB6-A4A4-BDD17C5DB047}" presName="linearProcess" presStyleCnt="0"/>
      <dgm:spPr/>
    </dgm:pt>
    <dgm:pt modelId="{883D81F8-1979-4129-ABFF-FC96EBD87A83}" type="pres">
      <dgm:prSet presAssocID="{CDE6AE7E-F9CB-4B6A-9845-0723507F970C}" presName="textNode" presStyleLbl="node1" presStyleIdx="0" presStyleCnt="4">
        <dgm:presLayoutVars>
          <dgm:bulletEnabled val="1"/>
        </dgm:presLayoutVars>
      </dgm:prSet>
      <dgm:spPr/>
      <dgm:t>
        <a:bodyPr/>
        <a:lstStyle/>
        <a:p>
          <a:endParaRPr lang="en-CA"/>
        </a:p>
      </dgm:t>
    </dgm:pt>
    <dgm:pt modelId="{C6F30AB2-9E2E-4DB2-8388-339B9274D6A6}" type="pres">
      <dgm:prSet presAssocID="{D376D219-F7D1-4D52-B17A-26D5FE8C8B0F}" presName="sibTrans" presStyleCnt="0"/>
      <dgm:spPr/>
    </dgm:pt>
    <dgm:pt modelId="{86BB612A-CEE1-41A4-A7B6-DBBEB925A785}" type="pres">
      <dgm:prSet presAssocID="{580D208D-5DDC-41EC-A91B-E11DC5ACD6C3}" presName="textNode" presStyleLbl="node1" presStyleIdx="1" presStyleCnt="4" custLinFactNeighborX="-80769" custLinFactNeighborY="3068">
        <dgm:presLayoutVars>
          <dgm:bulletEnabled val="1"/>
        </dgm:presLayoutVars>
      </dgm:prSet>
      <dgm:spPr/>
      <dgm:t>
        <a:bodyPr/>
        <a:lstStyle/>
        <a:p>
          <a:endParaRPr lang="en-CA"/>
        </a:p>
      </dgm:t>
    </dgm:pt>
    <dgm:pt modelId="{A7E8AF36-F4CA-4A8E-A170-CEFCA6A690EB}" type="pres">
      <dgm:prSet presAssocID="{B0704D7C-DBBC-4920-9C6D-C4D326F12DE8}" presName="sibTrans" presStyleCnt="0"/>
      <dgm:spPr/>
    </dgm:pt>
    <dgm:pt modelId="{2C3FC008-076D-4361-8F61-AF3FEC56D69B}" type="pres">
      <dgm:prSet presAssocID="{9DB0694F-B129-4EC1-859B-1C14278315F5}" presName="textNode" presStyleLbl="node1" presStyleIdx="2" presStyleCnt="4" custLinFactX="-2740" custLinFactNeighborX="-100000" custLinFactNeighborY="1073">
        <dgm:presLayoutVars>
          <dgm:bulletEnabled val="1"/>
        </dgm:presLayoutVars>
      </dgm:prSet>
      <dgm:spPr/>
      <dgm:t>
        <a:bodyPr/>
        <a:lstStyle/>
        <a:p>
          <a:endParaRPr lang="en-CA"/>
        </a:p>
      </dgm:t>
    </dgm:pt>
    <dgm:pt modelId="{03755E60-6A76-4B47-BEFA-324EEC04C2C1}" type="pres">
      <dgm:prSet presAssocID="{A3789D11-2D30-48FA-9FB3-9D7B2BB868B3}" presName="sibTrans" presStyleCnt="0"/>
      <dgm:spPr/>
    </dgm:pt>
    <dgm:pt modelId="{79A89FC7-22DD-473A-A401-4809E8143A09}" type="pres">
      <dgm:prSet presAssocID="{346A4345-7E59-48CD-B8B0-89B69C4E031E}" presName="textNode" presStyleLbl="node1" presStyleIdx="3" presStyleCnt="4" custLinFactX="-16057" custLinFactNeighborX="-100000" custLinFactNeighborY="1073">
        <dgm:presLayoutVars>
          <dgm:bulletEnabled val="1"/>
        </dgm:presLayoutVars>
      </dgm:prSet>
      <dgm:spPr/>
      <dgm:t>
        <a:bodyPr/>
        <a:lstStyle/>
        <a:p>
          <a:endParaRPr lang="en-CA"/>
        </a:p>
      </dgm:t>
    </dgm:pt>
  </dgm:ptLst>
  <dgm:cxnLst>
    <dgm:cxn modelId="{3EBB6074-204D-486F-9FA0-64E1CC098562}" srcId="{A8548CEF-BEB9-4CB6-A4A4-BDD17C5DB047}" destId="{CDE6AE7E-F9CB-4B6A-9845-0723507F970C}" srcOrd="0" destOrd="0" parTransId="{4CDDD52D-5273-4E46-8EAE-7AD03EF38DB5}" sibTransId="{D376D219-F7D1-4D52-B17A-26D5FE8C8B0F}"/>
    <dgm:cxn modelId="{49E931E4-30C6-437C-B753-7FF83E7BACBA}" srcId="{A8548CEF-BEB9-4CB6-A4A4-BDD17C5DB047}" destId="{9DB0694F-B129-4EC1-859B-1C14278315F5}" srcOrd="2" destOrd="0" parTransId="{56F4DD51-EBCF-4227-992C-D953D8D432E0}" sibTransId="{A3789D11-2D30-48FA-9FB3-9D7B2BB868B3}"/>
    <dgm:cxn modelId="{00F18120-7D48-44A7-B980-4FBAAEA374CD}" srcId="{A8548CEF-BEB9-4CB6-A4A4-BDD17C5DB047}" destId="{346A4345-7E59-48CD-B8B0-89B69C4E031E}" srcOrd="3" destOrd="0" parTransId="{4F0E8636-588B-4BA9-8619-9A3A89E2AE22}" sibTransId="{E371D609-A039-4DCC-ABBE-E0185CA4E58F}"/>
    <dgm:cxn modelId="{F2C74CB9-5E76-4311-A488-EAD0AA136DEE}" type="presOf" srcId="{CDE6AE7E-F9CB-4B6A-9845-0723507F970C}" destId="{883D81F8-1979-4129-ABFF-FC96EBD87A83}" srcOrd="0" destOrd="0" presId="urn:microsoft.com/office/officeart/2005/8/layout/hProcess9"/>
    <dgm:cxn modelId="{7A525A1B-B076-4218-866E-63B678C638C5}" type="presOf" srcId="{580D208D-5DDC-41EC-A91B-E11DC5ACD6C3}" destId="{86BB612A-CEE1-41A4-A7B6-DBBEB925A785}" srcOrd="0" destOrd="0" presId="urn:microsoft.com/office/officeart/2005/8/layout/hProcess9"/>
    <dgm:cxn modelId="{F84CC6C8-42E6-4DD4-B786-2C80CE9D6ACE}" type="presOf" srcId="{346A4345-7E59-48CD-B8B0-89B69C4E031E}" destId="{79A89FC7-22DD-473A-A401-4809E8143A09}" srcOrd="0" destOrd="0" presId="urn:microsoft.com/office/officeart/2005/8/layout/hProcess9"/>
    <dgm:cxn modelId="{682BA4BF-8107-4705-8F74-8EEF4BE9C9E6}" type="presOf" srcId="{9DB0694F-B129-4EC1-859B-1C14278315F5}" destId="{2C3FC008-076D-4361-8F61-AF3FEC56D69B}" srcOrd="0" destOrd="0" presId="urn:microsoft.com/office/officeart/2005/8/layout/hProcess9"/>
    <dgm:cxn modelId="{D1ED6462-8DFA-48A5-930B-E4D6E0BB54BF}" srcId="{A8548CEF-BEB9-4CB6-A4A4-BDD17C5DB047}" destId="{580D208D-5DDC-41EC-A91B-E11DC5ACD6C3}" srcOrd="1" destOrd="0" parTransId="{926EC9EC-9A7F-44C3-A9EF-ACFCDC2CBD42}" sibTransId="{B0704D7C-DBBC-4920-9C6D-C4D326F12DE8}"/>
    <dgm:cxn modelId="{A352CB7F-F1C0-44F2-839F-5120746AD8C7}" type="presOf" srcId="{A8548CEF-BEB9-4CB6-A4A4-BDD17C5DB047}" destId="{79667527-0179-4BB9-8934-31675C4152B4}" srcOrd="0" destOrd="0" presId="urn:microsoft.com/office/officeart/2005/8/layout/hProcess9"/>
    <dgm:cxn modelId="{8DAA0705-7144-44EB-8B1E-9053290DB4B5}" type="presParOf" srcId="{79667527-0179-4BB9-8934-31675C4152B4}" destId="{183B29C3-6EE5-4AAA-9EAE-F804BEBB6044}" srcOrd="0" destOrd="0" presId="urn:microsoft.com/office/officeart/2005/8/layout/hProcess9"/>
    <dgm:cxn modelId="{7C203061-A0EB-4D8C-BB87-CA939A1CF071}" type="presParOf" srcId="{79667527-0179-4BB9-8934-31675C4152B4}" destId="{EB59B35A-3918-4E9F-953A-0687ECAFC25D}" srcOrd="1" destOrd="0" presId="urn:microsoft.com/office/officeart/2005/8/layout/hProcess9"/>
    <dgm:cxn modelId="{F2414C3D-8D92-4556-8CAF-2A11DD68F79C}" type="presParOf" srcId="{EB59B35A-3918-4E9F-953A-0687ECAFC25D}" destId="{883D81F8-1979-4129-ABFF-FC96EBD87A83}" srcOrd="0" destOrd="0" presId="urn:microsoft.com/office/officeart/2005/8/layout/hProcess9"/>
    <dgm:cxn modelId="{C420E4CD-8CA3-4CC4-8989-21B323CF4D75}" type="presParOf" srcId="{EB59B35A-3918-4E9F-953A-0687ECAFC25D}" destId="{C6F30AB2-9E2E-4DB2-8388-339B9274D6A6}" srcOrd="1" destOrd="0" presId="urn:microsoft.com/office/officeart/2005/8/layout/hProcess9"/>
    <dgm:cxn modelId="{8DEAC317-15AD-49BF-9913-8A36E136CFA8}" type="presParOf" srcId="{EB59B35A-3918-4E9F-953A-0687ECAFC25D}" destId="{86BB612A-CEE1-41A4-A7B6-DBBEB925A785}" srcOrd="2" destOrd="0" presId="urn:microsoft.com/office/officeart/2005/8/layout/hProcess9"/>
    <dgm:cxn modelId="{11225D17-4D7C-449B-B01A-678243EAF95E}" type="presParOf" srcId="{EB59B35A-3918-4E9F-953A-0687ECAFC25D}" destId="{A7E8AF36-F4CA-4A8E-A170-CEFCA6A690EB}" srcOrd="3" destOrd="0" presId="urn:microsoft.com/office/officeart/2005/8/layout/hProcess9"/>
    <dgm:cxn modelId="{1A35D563-C0BF-41D1-8227-D2550798AB33}" type="presParOf" srcId="{EB59B35A-3918-4E9F-953A-0687ECAFC25D}" destId="{2C3FC008-076D-4361-8F61-AF3FEC56D69B}" srcOrd="4" destOrd="0" presId="urn:microsoft.com/office/officeart/2005/8/layout/hProcess9"/>
    <dgm:cxn modelId="{D102BFD1-3916-4552-AF99-EF7AE73F85A8}" type="presParOf" srcId="{EB59B35A-3918-4E9F-953A-0687ECAFC25D}" destId="{03755E60-6A76-4B47-BEFA-324EEC04C2C1}" srcOrd="5" destOrd="0" presId="urn:microsoft.com/office/officeart/2005/8/layout/hProcess9"/>
    <dgm:cxn modelId="{E3A15E9C-C119-4618-9373-699A1BE2070C}" type="presParOf" srcId="{EB59B35A-3918-4E9F-953A-0687ECAFC25D}" destId="{79A89FC7-22DD-473A-A401-4809E8143A0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B29C3-6EE5-4AAA-9EAE-F804BEBB6044}">
      <dsp:nvSpPr>
        <dsp:cNvPr id="0" name=""/>
        <dsp:cNvSpPr/>
      </dsp:nvSpPr>
      <dsp:spPr>
        <a:xfrm>
          <a:off x="693938" y="0"/>
          <a:ext cx="7864642" cy="3920108"/>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83D81F8-1979-4129-ABFF-FC96EBD87A83}">
      <dsp:nvSpPr>
        <dsp:cNvPr id="0" name=""/>
        <dsp:cNvSpPr/>
      </dsp:nvSpPr>
      <dsp:spPr>
        <a:xfrm>
          <a:off x="3162" y="1176032"/>
          <a:ext cx="2054710" cy="156804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smtClean="0"/>
            <a:t>1. Check-in</a:t>
          </a:r>
        </a:p>
      </dsp:txBody>
      <dsp:txXfrm>
        <a:off x="79708" y="1252578"/>
        <a:ext cx="1901618" cy="1414951"/>
      </dsp:txXfrm>
    </dsp:sp>
    <dsp:sp modelId="{86BB612A-CEE1-41A4-A7B6-DBBEB925A785}">
      <dsp:nvSpPr>
        <dsp:cNvPr id="0" name=""/>
        <dsp:cNvSpPr/>
      </dsp:nvSpPr>
      <dsp:spPr>
        <a:xfrm>
          <a:off x="2123729" y="1224139"/>
          <a:ext cx="2054710" cy="1568043"/>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smtClean="0"/>
            <a:t>2. Affirm</a:t>
          </a:r>
          <a:endParaRPr lang="en-CA" sz="1800" b="1" kern="1200" dirty="0"/>
        </a:p>
      </dsp:txBody>
      <dsp:txXfrm>
        <a:off x="2200275" y="1300685"/>
        <a:ext cx="1901618" cy="1414951"/>
      </dsp:txXfrm>
    </dsp:sp>
    <dsp:sp modelId="{2C3FC008-076D-4361-8F61-AF3FEC56D69B}">
      <dsp:nvSpPr>
        <dsp:cNvPr id="0" name=""/>
        <dsp:cNvSpPr/>
      </dsp:nvSpPr>
      <dsp:spPr>
        <a:xfrm>
          <a:off x="4398735" y="1192857"/>
          <a:ext cx="2054710" cy="1568043"/>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smtClean="0"/>
            <a:t>3. Clarify</a:t>
          </a:r>
        </a:p>
      </dsp:txBody>
      <dsp:txXfrm>
        <a:off x="4475281" y="1269403"/>
        <a:ext cx="1901618" cy="1414951"/>
      </dsp:txXfrm>
    </dsp:sp>
    <dsp:sp modelId="{79A89FC7-22DD-473A-A401-4809E8143A09}">
      <dsp:nvSpPr>
        <dsp:cNvPr id="0" name=""/>
        <dsp:cNvSpPr/>
      </dsp:nvSpPr>
      <dsp:spPr>
        <a:xfrm>
          <a:off x="6522271" y="1192857"/>
          <a:ext cx="2054710" cy="1568043"/>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smtClean="0"/>
            <a:t>4. Answer</a:t>
          </a:r>
        </a:p>
      </dsp:txBody>
      <dsp:txXfrm>
        <a:off x="6598817" y="1269403"/>
        <a:ext cx="1901618" cy="14149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102035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31585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159081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391146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76D833-2873-485C-B425-A32462EDCC8B}" type="datetimeFigureOut">
              <a:rPr lang="en-CA" smtClean="0"/>
              <a:t>18/07/2017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419313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076D833-2873-485C-B425-A32462EDCC8B}" type="datetimeFigureOut">
              <a:rPr lang="en-CA" smtClean="0"/>
              <a:t>18/07/2017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386816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076D833-2873-485C-B425-A32462EDCC8B}" type="datetimeFigureOut">
              <a:rPr lang="en-CA" smtClean="0"/>
              <a:t>18/07/2017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147137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076D833-2873-485C-B425-A32462EDCC8B}" type="datetimeFigureOut">
              <a:rPr lang="en-CA" smtClean="0"/>
              <a:t>18/07/2017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177635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6D833-2873-485C-B425-A32462EDCC8B}" type="datetimeFigureOut">
              <a:rPr lang="en-CA" smtClean="0"/>
              <a:t>18/07/2017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242305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6D833-2873-485C-B425-A32462EDCC8B}" type="datetimeFigureOut">
              <a:rPr lang="en-CA" smtClean="0"/>
              <a:t>18/07/2017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277093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6D833-2873-485C-B425-A32462EDCC8B}" type="datetimeFigureOut">
              <a:rPr lang="en-CA" smtClean="0"/>
              <a:t>18/07/2017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8B36E7-B0E9-4060-BF6D-91A61E60F87F}" type="slidenum">
              <a:rPr lang="en-CA" smtClean="0"/>
              <a:t>‹#›</a:t>
            </a:fld>
            <a:endParaRPr lang="en-CA"/>
          </a:p>
        </p:txBody>
      </p:sp>
    </p:spTree>
    <p:extLst>
      <p:ext uri="{BB962C8B-B14F-4D97-AF65-F5344CB8AC3E}">
        <p14:creationId xmlns:p14="http://schemas.microsoft.com/office/powerpoint/2010/main" val="243849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6D833-2873-485C-B425-A32462EDCC8B}" type="datetimeFigureOut">
              <a:rPr lang="en-CA" smtClean="0"/>
              <a:t>18/07/2017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B36E7-B0E9-4060-BF6D-91A61E60F87F}" type="slidenum">
              <a:rPr lang="en-CA" smtClean="0"/>
              <a:t>‹#›</a:t>
            </a:fld>
            <a:endParaRPr lang="en-CA"/>
          </a:p>
        </p:txBody>
      </p:sp>
    </p:spTree>
    <p:extLst>
      <p:ext uri="{BB962C8B-B14F-4D97-AF65-F5344CB8AC3E}">
        <p14:creationId xmlns:p14="http://schemas.microsoft.com/office/powerpoint/2010/main" val="214701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ccewh.bc.ca/wp-content/uploads/2012/05/2013_TIP-Guid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ccewh.bc.ca/wp-content/uploads/2012/05/2013_TIP-Guide.pdf"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726"/>
          <a:stretch/>
        </p:blipFill>
        <p:spPr bwMode="auto">
          <a:xfrm>
            <a:off x="1978878" y="5587696"/>
            <a:ext cx="2449105" cy="127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013" b="26104"/>
          <a:stretch/>
        </p:blipFill>
        <p:spPr bwMode="auto">
          <a:xfrm>
            <a:off x="971600" y="116632"/>
            <a:ext cx="7309275" cy="547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5928113"/>
            <a:ext cx="2620580" cy="790968"/>
          </a:xfrm>
          <a:prstGeom prst="rect">
            <a:avLst/>
          </a:prstGeom>
        </p:spPr>
      </p:pic>
    </p:spTree>
    <p:extLst>
      <p:ext uri="{BB962C8B-B14F-4D97-AF65-F5344CB8AC3E}">
        <p14:creationId xmlns:p14="http://schemas.microsoft.com/office/powerpoint/2010/main" val="3023879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Where did you first learn about sex?</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4118" y="1531167"/>
            <a:ext cx="3161818" cy="21029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780928"/>
            <a:ext cx="3164920" cy="21093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132856"/>
            <a:ext cx="2171741" cy="361318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280" y="3939449"/>
            <a:ext cx="2140608" cy="2572048"/>
          </a:xfrm>
          <a:prstGeom prst="rect">
            <a:avLst/>
          </a:prstGeom>
        </p:spPr>
      </p:pic>
    </p:spTree>
    <p:extLst>
      <p:ext uri="{BB962C8B-B14F-4D97-AF65-F5344CB8AC3E}">
        <p14:creationId xmlns:p14="http://schemas.microsoft.com/office/powerpoint/2010/main" val="324018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Stigma</a:t>
            </a:r>
            <a:endParaRPr lang="en-CA" dirty="0"/>
          </a:p>
        </p:txBody>
      </p:sp>
      <p:sp>
        <p:nvSpPr>
          <p:cNvPr id="3" name="Content Placeholder 2"/>
          <p:cNvSpPr>
            <a:spLocks noGrp="1"/>
          </p:cNvSpPr>
          <p:nvPr>
            <p:ph idx="1"/>
          </p:nvPr>
        </p:nvSpPr>
        <p:spPr>
          <a:xfrm>
            <a:off x="467544" y="1927373"/>
            <a:ext cx="8229600" cy="4525963"/>
          </a:xfrm>
        </p:spPr>
        <p:txBody>
          <a:bodyPr>
            <a:normAutofit/>
          </a:bodyPr>
          <a:lstStyle/>
          <a:p>
            <a:r>
              <a:rPr lang="en-CA" dirty="0" smtClean="0"/>
              <a:t>What is it? </a:t>
            </a:r>
          </a:p>
          <a:p>
            <a:endParaRPr lang="en-CA" dirty="0" smtClean="0"/>
          </a:p>
          <a:p>
            <a:r>
              <a:rPr lang="en-CA" dirty="0" smtClean="0"/>
              <a:t>Where do we see it?</a:t>
            </a:r>
          </a:p>
          <a:p>
            <a:pPr marL="0" indent="0">
              <a:buNone/>
            </a:pPr>
            <a:endParaRPr lang="en-CA" dirty="0" smtClean="0"/>
          </a:p>
          <a:p>
            <a:r>
              <a:rPr lang="en-CA" dirty="0" smtClean="0"/>
              <a:t>What is the impact?</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240" y="1908026"/>
            <a:ext cx="3505200" cy="3105150"/>
          </a:xfrm>
          <a:prstGeom prst="rect">
            <a:avLst/>
          </a:prstGeom>
        </p:spPr>
      </p:pic>
    </p:spTree>
    <p:extLst>
      <p:ext uri="{BB962C8B-B14F-4D97-AF65-F5344CB8AC3E}">
        <p14:creationId xmlns:p14="http://schemas.microsoft.com/office/powerpoint/2010/main" val="246050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2" y="274638"/>
            <a:ext cx="8229600" cy="1143000"/>
          </a:xfrm>
        </p:spPr>
        <p:txBody>
          <a:bodyPr/>
          <a:lstStyle/>
          <a:p>
            <a:r>
              <a:rPr lang="en-CA" dirty="0" smtClean="0"/>
              <a:t>Stigma defined</a:t>
            </a:r>
            <a:endParaRPr lang="en-CA" dirty="0"/>
          </a:p>
        </p:txBody>
      </p:sp>
      <p:sp>
        <p:nvSpPr>
          <p:cNvPr id="3" name="Content Placeholder 2"/>
          <p:cNvSpPr>
            <a:spLocks noGrp="1"/>
          </p:cNvSpPr>
          <p:nvPr>
            <p:ph idx="1"/>
          </p:nvPr>
        </p:nvSpPr>
        <p:spPr>
          <a:xfrm>
            <a:off x="457200" y="1484784"/>
            <a:ext cx="8229600" cy="4525963"/>
          </a:xfrm>
        </p:spPr>
        <p:txBody>
          <a:bodyPr>
            <a:normAutofit fontScale="55000" lnSpcReduction="20000"/>
          </a:bodyPr>
          <a:lstStyle/>
          <a:p>
            <a:r>
              <a:rPr lang="en-CA" dirty="0" smtClean="0">
                <a:solidFill>
                  <a:schemeClr val="tx2"/>
                </a:solidFill>
              </a:rPr>
              <a:t>Perceived stigma</a:t>
            </a:r>
            <a:r>
              <a:rPr lang="en-CA" dirty="0" smtClean="0"/>
              <a:t>: an individual's awareness of negative societal attitudes, fear of discrimination and feelings of shame.</a:t>
            </a:r>
          </a:p>
          <a:p>
            <a:endParaRPr lang="en-CA" dirty="0" smtClean="0"/>
          </a:p>
          <a:p>
            <a:r>
              <a:rPr lang="en-CA" dirty="0" smtClean="0">
                <a:solidFill>
                  <a:schemeClr val="tx2"/>
                </a:solidFill>
              </a:rPr>
              <a:t>Internalized stigma</a:t>
            </a:r>
            <a:r>
              <a:rPr lang="en-CA" dirty="0" smtClean="0"/>
              <a:t>: an individual’s acceptance of negative beliefs, views and feelings towards the stigmatized group they belong to and oneself. </a:t>
            </a:r>
          </a:p>
          <a:p>
            <a:endParaRPr lang="en-CA" dirty="0" smtClean="0"/>
          </a:p>
          <a:p>
            <a:r>
              <a:rPr lang="en-CA" dirty="0" smtClean="0">
                <a:solidFill>
                  <a:schemeClr val="tx2"/>
                </a:solidFill>
              </a:rPr>
              <a:t>Enacted stigma</a:t>
            </a:r>
            <a:r>
              <a:rPr lang="en-CA" dirty="0" smtClean="0"/>
              <a:t>: encompasses overt acts of discrimination, such as exclusion or acts of physical or emotional abuse; acts may be within or beyond the purview of the law and may be attributable to an individual’s real or perceived identity or membership to a stigmatized group.</a:t>
            </a:r>
          </a:p>
          <a:p>
            <a:endParaRPr lang="en-CA" dirty="0" smtClean="0"/>
          </a:p>
          <a:p>
            <a:r>
              <a:rPr lang="en-CA" dirty="0" smtClean="0">
                <a:solidFill>
                  <a:schemeClr val="tx2"/>
                </a:solidFill>
              </a:rPr>
              <a:t>Layered or compounded stigma</a:t>
            </a:r>
            <a:r>
              <a:rPr lang="en-CA" dirty="0" smtClean="0"/>
              <a:t>: a person holding more than one stigmatized identity (e.g., HIV positive </a:t>
            </a:r>
            <a:r>
              <a:rPr lang="en-CA" dirty="0" err="1" smtClean="0"/>
              <a:t>serostatus</a:t>
            </a:r>
            <a:r>
              <a:rPr lang="en-CA" dirty="0" smtClean="0"/>
              <a:t>, sexual orientation, ethnicity).</a:t>
            </a:r>
          </a:p>
          <a:p>
            <a:pPr marL="0" indent="0">
              <a:buNone/>
            </a:pPr>
            <a:endParaRPr lang="en-CA" dirty="0" smtClean="0"/>
          </a:p>
          <a:p>
            <a:r>
              <a:rPr lang="en-CA" dirty="0" smtClean="0">
                <a:solidFill>
                  <a:schemeClr val="tx2"/>
                </a:solidFill>
              </a:rPr>
              <a:t>Institutional or structural stigma</a:t>
            </a:r>
            <a:r>
              <a:rPr lang="en-CA" dirty="0" smtClean="0"/>
              <a:t>: stigmatisation of a group of people through the implementation of policy and procedures.</a:t>
            </a:r>
          </a:p>
          <a:p>
            <a:endParaRPr lang="en-CA" dirty="0"/>
          </a:p>
          <a:p>
            <a:endParaRPr lang="en-CA" dirty="0" smtClean="0"/>
          </a:p>
          <a:p>
            <a:endParaRPr lang="en-CA" dirty="0"/>
          </a:p>
        </p:txBody>
      </p:sp>
      <p:sp>
        <p:nvSpPr>
          <p:cNvPr id="4" name="TextBox 3"/>
          <p:cNvSpPr txBox="1"/>
          <p:nvPr/>
        </p:nvSpPr>
        <p:spPr>
          <a:xfrm>
            <a:off x="395536" y="5589240"/>
            <a:ext cx="8496944" cy="1107996"/>
          </a:xfrm>
          <a:prstGeom prst="rect">
            <a:avLst/>
          </a:prstGeom>
          <a:noFill/>
        </p:spPr>
        <p:txBody>
          <a:bodyPr wrap="square" rtlCol="0">
            <a:spAutoFit/>
          </a:bodyPr>
          <a:lstStyle/>
          <a:p>
            <a:r>
              <a:rPr lang="en-CA" sz="1100" dirty="0" smtClean="0"/>
              <a:t>Adapted from: </a:t>
            </a:r>
          </a:p>
          <a:p>
            <a:r>
              <a:rPr lang="en-CA" sz="1100" dirty="0" err="1" smtClean="0"/>
              <a:t>Stangl</a:t>
            </a:r>
            <a:r>
              <a:rPr lang="en-CA" sz="1100" dirty="0" smtClean="0"/>
              <a:t> A, Brady L, Fritz K. Measuring HIV stigma and discrimination: STRIVE Technical Brief. STRIVE, July 2012. </a:t>
            </a:r>
          </a:p>
          <a:p>
            <a:r>
              <a:rPr lang="en-CA" sz="1100" dirty="0" err="1" smtClean="0"/>
              <a:t>Loutfy</a:t>
            </a:r>
            <a:r>
              <a:rPr lang="en-CA" sz="1100" dirty="0" smtClean="0"/>
              <a:t> MR, </a:t>
            </a:r>
            <a:r>
              <a:rPr lang="en-CA" sz="1100" dirty="0" err="1" smtClean="0"/>
              <a:t>Logie</a:t>
            </a:r>
            <a:r>
              <a:rPr lang="en-CA" sz="1100" dirty="0" smtClean="0"/>
              <a:t> CH, Zhang Y, Blitz SL, </a:t>
            </a:r>
            <a:r>
              <a:rPr lang="en-CA" sz="1100" dirty="0" err="1" smtClean="0"/>
              <a:t>Margolese</a:t>
            </a:r>
            <a:r>
              <a:rPr lang="en-CA" sz="1100" dirty="0" smtClean="0"/>
              <a:t> SL, </a:t>
            </a:r>
            <a:r>
              <a:rPr lang="en-CA" sz="1100" dirty="0" err="1" smtClean="0"/>
              <a:t>Tharao</a:t>
            </a:r>
            <a:r>
              <a:rPr lang="en-CA" sz="1100" dirty="0" smtClean="0"/>
              <a:t> WE, et al. Gender and ethnicity differences in HIV-related stigma experienced by people living with HIV in Ontario, Canada. </a:t>
            </a:r>
            <a:r>
              <a:rPr lang="en-CA" sz="1100" dirty="0" err="1" smtClean="0"/>
              <a:t>PLoS</a:t>
            </a:r>
            <a:r>
              <a:rPr lang="en-CA" sz="1100" dirty="0" smtClean="0"/>
              <a:t> ONE 2012;7(12):e48168. </a:t>
            </a:r>
          </a:p>
          <a:p>
            <a:r>
              <a:rPr lang="en-CA" sz="1100" dirty="0" smtClean="0"/>
              <a:t>Corrigan PW, Markowitz, FE, Watson AC. Structural levels of mental illness stigma and discrimination. Schizophrenia Bulletin 2004;30(3): 481-491.</a:t>
            </a:r>
          </a:p>
          <a:p>
            <a:endParaRPr lang="en-CA" sz="1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16632"/>
            <a:ext cx="2051720" cy="1304766"/>
          </a:xfrm>
          <a:prstGeom prst="rect">
            <a:avLst/>
          </a:prstGeom>
        </p:spPr>
      </p:pic>
    </p:spTree>
    <p:extLst>
      <p:ext uri="{BB962C8B-B14F-4D97-AF65-F5344CB8AC3E}">
        <p14:creationId xmlns:p14="http://schemas.microsoft.com/office/powerpoint/2010/main" val="334999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8" y="1"/>
            <a:ext cx="64024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479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clients think?</a:t>
            </a:r>
            <a:endParaRPr lang="en-CA" dirty="0"/>
          </a:p>
        </p:txBody>
      </p:sp>
      <p:sp>
        <p:nvSpPr>
          <p:cNvPr id="3" name="Content Placeholder 2"/>
          <p:cNvSpPr>
            <a:spLocks noGrp="1"/>
          </p:cNvSpPr>
          <p:nvPr>
            <p:ph idx="1"/>
          </p:nvPr>
        </p:nvSpPr>
        <p:spPr>
          <a:xfrm>
            <a:off x="590872" y="1351309"/>
            <a:ext cx="8229600" cy="4525963"/>
          </a:xfrm>
        </p:spPr>
        <p:txBody>
          <a:bodyPr>
            <a:normAutofit fontScale="85000" lnSpcReduction="10000"/>
          </a:bodyPr>
          <a:lstStyle/>
          <a:p>
            <a:r>
              <a:rPr lang="en-CA" dirty="0" smtClean="0"/>
              <a:t>Research has shown that professionals should not worry about asking their clients about sexual health. Clients in many settings and across age groups expect their service providers to ask questions about their sexual health (</a:t>
            </a:r>
            <a:r>
              <a:rPr lang="en-CA" dirty="0" err="1" smtClean="0"/>
              <a:t>Sargant</a:t>
            </a:r>
            <a:r>
              <a:rPr lang="en-CA" dirty="0" smtClean="0"/>
              <a:t>, Smallwood and Finlay, 2014). </a:t>
            </a:r>
          </a:p>
          <a:p>
            <a:endParaRPr lang="en-CA" dirty="0" smtClean="0"/>
          </a:p>
          <a:p>
            <a:r>
              <a:rPr lang="en-CA" dirty="0" smtClean="0"/>
              <a:t>While less is known about clients’ expectations around talking about substance use, the positive outcomes associated with screening for substance use are well documented, so long as discussions are respectful and non-judgmental (Registered Nurses Association, 2015). </a:t>
            </a:r>
          </a:p>
          <a:p>
            <a:endParaRPr lang="en-CA" dirty="0" smtClean="0"/>
          </a:p>
          <a:p>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6084167" y="5716426"/>
            <a:ext cx="3059831" cy="114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486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you do?</a:t>
            </a:r>
            <a:endParaRPr lang="en-CA" dirty="0"/>
          </a:p>
        </p:txBody>
      </p:sp>
      <p:sp>
        <p:nvSpPr>
          <p:cNvPr id="3" name="Content Placeholder 2"/>
          <p:cNvSpPr>
            <a:spLocks noGrp="1"/>
          </p:cNvSpPr>
          <p:nvPr>
            <p:ph idx="1"/>
          </p:nvPr>
        </p:nvSpPr>
        <p:spPr>
          <a:xfrm>
            <a:off x="539552" y="1783357"/>
            <a:ext cx="7488832" cy="4525963"/>
          </a:xfrm>
        </p:spPr>
        <p:txBody>
          <a:bodyPr>
            <a:normAutofit/>
          </a:bodyPr>
          <a:lstStyle/>
          <a:p>
            <a:pPr marL="0" indent="0">
              <a:buNone/>
            </a:pPr>
            <a:r>
              <a:rPr lang="en-CA" sz="2600" dirty="0" smtClean="0"/>
              <a:t>1. Clarify your values</a:t>
            </a:r>
          </a:p>
          <a:p>
            <a:pPr marL="0" indent="0">
              <a:buNone/>
            </a:pPr>
            <a:r>
              <a:rPr lang="en-CA" sz="2600" dirty="0" smtClean="0"/>
              <a:t>2. Use correct terminology </a:t>
            </a:r>
          </a:p>
          <a:p>
            <a:pPr marL="0" indent="0">
              <a:buNone/>
            </a:pPr>
            <a:r>
              <a:rPr lang="en-CA" sz="2600" dirty="0" smtClean="0"/>
              <a:t>3. Use inclusive language</a:t>
            </a:r>
          </a:p>
          <a:p>
            <a:pPr marL="0" indent="0">
              <a:buNone/>
            </a:pPr>
            <a:r>
              <a:rPr lang="en-CA" sz="2600" dirty="0" smtClean="0"/>
              <a:t>4. Be aware of your body language</a:t>
            </a:r>
          </a:p>
          <a:p>
            <a:pPr marL="0" indent="0">
              <a:buNone/>
            </a:pPr>
            <a:r>
              <a:rPr lang="en-CA" sz="2600" dirty="0" smtClean="0"/>
              <a:t>5. Be cognizant of the many layers of stigma</a:t>
            </a:r>
          </a:p>
          <a:p>
            <a:pPr marL="0" indent="0">
              <a:buNone/>
            </a:pPr>
            <a:r>
              <a:rPr lang="en-CA" sz="2600" dirty="0" smtClean="0"/>
              <a:t>6. Practice answering tough questions</a:t>
            </a:r>
          </a:p>
          <a:p>
            <a:pPr marL="0" indent="0">
              <a:buNone/>
            </a:pPr>
            <a:r>
              <a:rPr lang="en-CA" sz="2600" dirty="0" smtClean="0"/>
              <a:t>7. Consider your professional obligations</a:t>
            </a:r>
          </a:p>
          <a:p>
            <a:pPr marL="0" indent="0">
              <a:buNone/>
            </a:pPr>
            <a:r>
              <a:rPr lang="en-CA" sz="2600" dirty="0" smtClean="0"/>
              <a:t>8. Create and maintain inclusive and affirming spaces</a:t>
            </a:r>
            <a:endParaRPr lang="en-CA"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162619"/>
            <a:ext cx="2664453" cy="2304255"/>
          </a:xfrm>
          <a:prstGeom prst="rect">
            <a:avLst/>
          </a:prstGeom>
        </p:spPr>
      </p:pic>
    </p:spTree>
    <p:extLst>
      <p:ext uri="{BB962C8B-B14F-4D97-AF65-F5344CB8AC3E}">
        <p14:creationId xmlns:p14="http://schemas.microsoft.com/office/powerpoint/2010/main" val="135943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507288" cy="1143000"/>
          </a:xfrm>
        </p:spPr>
        <p:txBody>
          <a:bodyPr>
            <a:normAutofit fontScale="90000"/>
          </a:bodyPr>
          <a:lstStyle/>
          <a:p>
            <a:r>
              <a:rPr lang="en-CA" dirty="0" smtClean="0"/>
              <a:t>Importance of privacy and confidentiality</a:t>
            </a:r>
            <a:br>
              <a:rPr lang="en-CA" dirty="0" smtClean="0"/>
            </a:br>
            <a:endParaRPr lang="en-CA" dirty="0"/>
          </a:p>
        </p:txBody>
      </p:sp>
      <p:sp>
        <p:nvSpPr>
          <p:cNvPr id="3" name="Content Placeholder 2"/>
          <p:cNvSpPr>
            <a:spLocks noGrp="1"/>
          </p:cNvSpPr>
          <p:nvPr>
            <p:ph idx="1"/>
          </p:nvPr>
        </p:nvSpPr>
        <p:spPr>
          <a:xfrm>
            <a:off x="467544" y="1700808"/>
            <a:ext cx="7632848" cy="4525963"/>
          </a:xfrm>
        </p:spPr>
        <p:txBody>
          <a:bodyPr>
            <a:normAutofit/>
          </a:bodyPr>
          <a:lstStyle/>
          <a:p>
            <a:endParaRPr lang="en-CA" sz="2400" dirty="0" smtClean="0"/>
          </a:p>
          <a:p>
            <a:r>
              <a:rPr lang="en-CA" sz="2400" dirty="0" smtClean="0"/>
              <a:t>Respect your client's right to privacy and confidentiality.</a:t>
            </a:r>
          </a:p>
          <a:p>
            <a:r>
              <a:rPr lang="en-CA" sz="2400" dirty="0" smtClean="0"/>
              <a:t>Ensure clients understand potential limits to confidentiality.</a:t>
            </a:r>
          </a:p>
          <a:p>
            <a:r>
              <a:rPr lang="en-CA" sz="2400" dirty="0" smtClean="0"/>
              <a:t>Ensure you are in a private and comfortable space.</a:t>
            </a:r>
          </a:p>
          <a:p>
            <a:endParaRPr lang="en-CA"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4271"/>
          <a:stretch/>
        </p:blipFill>
        <p:spPr>
          <a:xfrm>
            <a:off x="5940152" y="3961582"/>
            <a:ext cx="2592288" cy="2275730"/>
          </a:xfrm>
          <a:prstGeom prst="rect">
            <a:avLst/>
          </a:prstGeom>
        </p:spPr>
      </p:pic>
    </p:spTree>
    <p:extLst>
      <p:ext uri="{BB962C8B-B14F-4D97-AF65-F5344CB8AC3E}">
        <p14:creationId xmlns:p14="http://schemas.microsoft.com/office/powerpoint/2010/main" val="368888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endParaRPr lang="en-CA" dirty="0"/>
          </a:p>
        </p:txBody>
      </p:sp>
      <p:sp>
        <p:nvSpPr>
          <p:cNvPr id="3" name="Content Placeholder 2"/>
          <p:cNvSpPr>
            <a:spLocks noGrp="1"/>
          </p:cNvSpPr>
          <p:nvPr>
            <p:ph idx="1"/>
          </p:nvPr>
        </p:nvSpPr>
        <p:spPr>
          <a:xfrm>
            <a:off x="457200" y="1927373"/>
            <a:ext cx="8229600" cy="4525963"/>
          </a:xfrm>
        </p:spPr>
        <p:txBody>
          <a:bodyPr>
            <a:normAutofit lnSpcReduction="100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lgn="ctr">
              <a:buNone/>
            </a:pPr>
            <a:r>
              <a:rPr lang="en-CA" dirty="0" smtClean="0"/>
              <a:t>Values clarification</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484784"/>
            <a:ext cx="5136232" cy="3539185"/>
          </a:xfrm>
          <a:prstGeom prst="rect">
            <a:avLst/>
          </a:prstGeom>
        </p:spPr>
      </p:pic>
    </p:spTree>
    <p:extLst>
      <p:ext uri="{BB962C8B-B14F-4D97-AF65-F5344CB8AC3E}">
        <p14:creationId xmlns:p14="http://schemas.microsoft.com/office/powerpoint/2010/main" val="174045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Assumptions</a:t>
            </a:r>
            <a:endParaRPr lang="en-CA" dirty="0"/>
          </a:p>
        </p:txBody>
      </p:sp>
      <p:sp>
        <p:nvSpPr>
          <p:cNvPr id="3" name="Content Placeholder 2"/>
          <p:cNvSpPr>
            <a:spLocks noGrp="1"/>
          </p:cNvSpPr>
          <p:nvPr>
            <p:ph idx="1"/>
          </p:nvPr>
        </p:nvSpPr>
        <p:spPr>
          <a:xfrm>
            <a:off x="457200" y="1600200"/>
            <a:ext cx="5122912" cy="4525963"/>
          </a:xfrm>
        </p:spPr>
        <p:txBody>
          <a:bodyPr>
            <a:normAutofit/>
          </a:bodyPr>
          <a:lstStyle/>
          <a:p>
            <a:r>
              <a:rPr lang="en-CA" sz="2600" dirty="0" smtClean="0"/>
              <a:t>What are some common assumptions or beliefs we may have about individuals accessing our services? </a:t>
            </a:r>
          </a:p>
          <a:p>
            <a:r>
              <a:rPr lang="en-CA" sz="2600" dirty="0" smtClean="0"/>
              <a:t>How might these assumptions or beliefs impact our engagement with clients?</a:t>
            </a:r>
          </a:p>
          <a:p>
            <a:r>
              <a:rPr lang="en-CA" sz="2600" dirty="0" smtClean="0"/>
              <a:t>What is the impact of these beliefs on service delivery?</a:t>
            </a:r>
            <a:endParaRPr lang="en-CA" sz="2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617" r="18723"/>
          <a:stretch/>
        </p:blipFill>
        <p:spPr>
          <a:xfrm>
            <a:off x="5508104" y="1988840"/>
            <a:ext cx="2948299" cy="3185160"/>
          </a:xfrm>
          <a:prstGeom prst="rect">
            <a:avLst/>
          </a:prstGeom>
        </p:spPr>
      </p:pic>
    </p:spTree>
    <p:extLst>
      <p:ext uri="{BB962C8B-B14F-4D97-AF65-F5344CB8AC3E}">
        <p14:creationId xmlns:p14="http://schemas.microsoft.com/office/powerpoint/2010/main" val="370057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Assumptions to avoid</a:t>
            </a:r>
            <a:endParaRPr lang="en-CA" dirty="0"/>
          </a:p>
        </p:txBody>
      </p:sp>
      <p:sp>
        <p:nvSpPr>
          <p:cNvPr id="3" name="Content Placeholder 2"/>
          <p:cNvSpPr>
            <a:spLocks noGrp="1"/>
          </p:cNvSpPr>
          <p:nvPr>
            <p:ph idx="1"/>
          </p:nvPr>
        </p:nvSpPr>
        <p:spPr>
          <a:xfrm>
            <a:off x="323528" y="1207293"/>
            <a:ext cx="8445624" cy="4237931"/>
          </a:xfrm>
        </p:spPr>
        <p:txBody>
          <a:bodyPr>
            <a:normAutofit/>
          </a:bodyPr>
          <a:lstStyle/>
          <a:p>
            <a:r>
              <a:rPr lang="en-CA" sz="2600" dirty="0" smtClean="0"/>
              <a:t>All people are heterosexual/cisgender. </a:t>
            </a:r>
          </a:p>
          <a:p>
            <a:r>
              <a:rPr lang="en-CA" sz="2600" dirty="0" smtClean="0"/>
              <a:t>All people are embarrassed to talk about their sexuality or substance use. </a:t>
            </a:r>
          </a:p>
          <a:p>
            <a:r>
              <a:rPr lang="en-CA" sz="2600" dirty="0" smtClean="0"/>
              <a:t>All people are sexually active or not sexually active. </a:t>
            </a:r>
          </a:p>
          <a:p>
            <a:r>
              <a:rPr lang="en-CA" sz="2600" dirty="0" smtClean="0"/>
              <a:t>All sexual activity is consensual.</a:t>
            </a:r>
          </a:p>
          <a:p>
            <a:r>
              <a:rPr lang="en-CA" sz="2600" dirty="0" smtClean="0"/>
              <a:t>All people have the same worldview about sexuality and substance use. </a:t>
            </a:r>
          </a:p>
          <a:p>
            <a:r>
              <a:rPr lang="en-CA" sz="2600" dirty="0" smtClean="0"/>
              <a:t>All people have the same level of knowledge about sexuality and substance </a:t>
            </a:r>
            <a:r>
              <a:rPr lang="en-CA" dirty="0" smtClean="0"/>
              <a:t>use. </a:t>
            </a:r>
            <a:endParaRPr lang="en-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632945" y="5175000"/>
            <a:ext cx="4511055" cy="168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45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8614" y="764704"/>
            <a:ext cx="7773826" cy="5181024"/>
          </a:xfrm>
        </p:spPr>
      </p:pic>
    </p:spTree>
    <p:extLst>
      <p:ext uri="{BB962C8B-B14F-4D97-AF65-F5344CB8AC3E}">
        <p14:creationId xmlns:p14="http://schemas.microsoft.com/office/powerpoint/2010/main" val="3283943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48464" cy="1143000"/>
          </a:xfrm>
        </p:spPr>
        <p:txBody>
          <a:bodyPr>
            <a:noAutofit/>
          </a:bodyPr>
          <a:lstStyle/>
          <a:p>
            <a:pPr algn="l"/>
            <a:r>
              <a:rPr lang="en-CA" sz="3200" dirty="0" smtClean="0"/>
              <a:t>What are some difficult questions that you have been asked? Or scenarios that you have dealt with?</a:t>
            </a:r>
            <a:endParaRPr lang="en-CA"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844824"/>
            <a:ext cx="5238504" cy="3489251"/>
          </a:xfrm>
        </p:spPr>
      </p:pic>
      <p:sp>
        <p:nvSpPr>
          <p:cNvPr id="5" name="TextBox 4"/>
          <p:cNvSpPr txBox="1"/>
          <p:nvPr/>
        </p:nvSpPr>
        <p:spPr>
          <a:xfrm>
            <a:off x="1979712" y="5770854"/>
            <a:ext cx="5760640" cy="584775"/>
          </a:xfrm>
          <a:prstGeom prst="rect">
            <a:avLst/>
          </a:prstGeom>
          <a:noFill/>
        </p:spPr>
        <p:txBody>
          <a:bodyPr wrap="square" rtlCol="0">
            <a:spAutoFit/>
          </a:bodyPr>
          <a:lstStyle/>
          <a:p>
            <a:r>
              <a:rPr lang="en-CA" sz="3200" dirty="0" smtClean="0"/>
              <a:t>Why do people ask questions?</a:t>
            </a:r>
            <a:endParaRPr lang="en-CA" sz="3200" dirty="0"/>
          </a:p>
        </p:txBody>
      </p:sp>
    </p:spTree>
    <p:extLst>
      <p:ext uri="{BB962C8B-B14F-4D97-AF65-F5344CB8AC3E}">
        <p14:creationId xmlns:p14="http://schemas.microsoft.com/office/powerpoint/2010/main" val="218969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Four-step practice tool</a:t>
            </a:r>
            <a:endParaRPr lang="en-CA" dirty="0"/>
          </a:p>
        </p:txBody>
      </p:sp>
      <p:sp>
        <p:nvSpPr>
          <p:cNvPr id="3" name="Content Placeholder 2"/>
          <p:cNvSpPr>
            <a:spLocks noGrp="1"/>
          </p:cNvSpPr>
          <p:nvPr>
            <p:ph idx="1"/>
          </p:nvPr>
        </p:nvSpPr>
        <p:spPr/>
        <p:txBody>
          <a:bodyPr/>
          <a:lstStyle/>
          <a:p>
            <a:pPr marL="0" indent="0">
              <a:buNone/>
            </a:pPr>
            <a:r>
              <a:rPr lang="en-CA" dirty="0" smtClean="0"/>
              <a:t>Responding to difficult scenarios or questions</a:t>
            </a:r>
            <a:endParaRPr lang="en-CA" dirty="0"/>
          </a:p>
        </p:txBody>
      </p:sp>
      <p:graphicFrame>
        <p:nvGraphicFramePr>
          <p:cNvPr id="4" name="Diagram 3"/>
          <p:cNvGraphicFramePr/>
          <p:nvPr>
            <p:extLst>
              <p:ext uri="{D42A27DB-BD31-4B8C-83A1-F6EECF244321}">
                <p14:modId xmlns:p14="http://schemas.microsoft.com/office/powerpoint/2010/main" val="1227660827"/>
              </p:ext>
            </p:extLst>
          </p:nvPr>
        </p:nvGraphicFramePr>
        <p:xfrm>
          <a:off x="216024" y="2780928"/>
          <a:ext cx="9252520" cy="392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64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Check-in</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What are your initial reactions to the question or situation? </a:t>
            </a:r>
          </a:p>
          <a:p>
            <a:endParaRPr lang="en-CA" dirty="0" smtClean="0"/>
          </a:p>
          <a:p>
            <a:r>
              <a:rPr lang="en-CA" dirty="0" smtClean="0"/>
              <a:t>What are your beliefs and/or values about this situation or question? </a:t>
            </a:r>
          </a:p>
          <a:p>
            <a:endParaRPr lang="en-CA" dirty="0" smtClean="0"/>
          </a:p>
          <a:p>
            <a:r>
              <a:rPr lang="en-CA" dirty="0" smtClean="0"/>
              <a:t>Is your initial reaction related to unconsciously learned beliefs or values (e.g., about certain groups of people, about certain sexual or substance use behaviours)? </a:t>
            </a:r>
          </a:p>
          <a:p>
            <a:endParaRPr lang="en-CA" dirty="0" smtClean="0"/>
          </a:p>
          <a:p>
            <a:r>
              <a:rPr lang="en-CA" dirty="0" smtClean="0"/>
              <a:t>What is your body language communicating? </a:t>
            </a:r>
          </a:p>
          <a:p>
            <a:endParaRPr lang="en-CA" dirty="0" smtClean="0"/>
          </a:p>
          <a:p>
            <a:r>
              <a:rPr lang="en-CA" dirty="0" smtClean="0"/>
              <a:t>What are your professional responsibilities to the client? </a:t>
            </a:r>
            <a:endParaRPr lang="en-CA" dirty="0"/>
          </a:p>
        </p:txBody>
      </p:sp>
      <p:pic>
        <p:nvPicPr>
          <p:cNvPr id="4" name="Content Placeholder 3" descr="Screen Shot 2015-04-29 at 2.20.40 PM.png"/>
          <p:cNvPicPr>
            <a:picLocks noChangeAspect="1"/>
          </p:cNvPicPr>
          <p:nvPr/>
        </p:nvPicPr>
        <p:blipFill rotWithShape="1">
          <a:blip r:embed="rId2" cstate="print">
            <a:extLst>
              <a:ext uri="{28A0092B-C50C-407E-A947-70E740481C1C}">
                <a14:useLocalDpi xmlns:a14="http://schemas.microsoft.com/office/drawing/2010/main" val="0"/>
              </a:ext>
            </a:extLst>
          </a:blip>
          <a:srcRect l="68519" t="1805" r="9259" b="73997"/>
          <a:stretch/>
        </p:blipFill>
        <p:spPr>
          <a:xfrm>
            <a:off x="6372200" y="260648"/>
            <a:ext cx="1849721" cy="1258838"/>
          </a:xfrm>
          <a:prstGeom prst="rect">
            <a:avLst/>
          </a:prstGeom>
        </p:spPr>
      </p:pic>
    </p:spTree>
    <p:extLst>
      <p:ext uri="{BB962C8B-B14F-4D97-AF65-F5344CB8AC3E}">
        <p14:creationId xmlns:p14="http://schemas.microsoft.com/office/powerpoint/2010/main" val="335423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CA" dirty="0" smtClean="0"/>
              <a:t>2. Affirm</a:t>
            </a:r>
            <a:endParaRPr lang="en-CA" dirty="0"/>
          </a:p>
        </p:txBody>
      </p:sp>
      <p:sp>
        <p:nvSpPr>
          <p:cNvPr id="3" name="Content Placeholder 2"/>
          <p:cNvSpPr>
            <a:spLocks noGrp="1"/>
          </p:cNvSpPr>
          <p:nvPr>
            <p:ph idx="1"/>
          </p:nvPr>
        </p:nvSpPr>
        <p:spPr>
          <a:xfrm>
            <a:off x="457200" y="1988840"/>
            <a:ext cx="8229600" cy="4525963"/>
          </a:xfrm>
        </p:spPr>
        <p:txBody>
          <a:bodyPr/>
          <a:lstStyle/>
          <a:p>
            <a:r>
              <a:rPr lang="en-CA" dirty="0" smtClean="0"/>
              <a:t>Let the person know that you are glad that they came to talk to you. </a:t>
            </a:r>
          </a:p>
          <a:p>
            <a:r>
              <a:rPr lang="en-CA" dirty="0" smtClean="0"/>
              <a:t>Let them know that their question/scenario is normal. </a:t>
            </a:r>
          </a:p>
          <a:p>
            <a:r>
              <a:rPr lang="en-CA" dirty="0" smtClean="0"/>
              <a:t>Normalize any thoughts/concerns that they may have about their question/the scenario. </a:t>
            </a:r>
            <a:endParaRPr lang="en-CA"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808" t="36273" r="6890" b="-18341"/>
          <a:stretch/>
        </p:blipFill>
        <p:spPr>
          <a:xfrm>
            <a:off x="6074893" y="116632"/>
            <a:ext cx="2297832" cy="2376264"/>
          </a:xfrm>
          <a:prstGeom prst="rect">
            <a:avLst/>
          </a:prstGeom>
        </p:spPr>
      </p:pic>
    </p:spTree>
    <p:extLst>
      <p:ext uri="{BB962C8B-B14F-4D97-AF65-F5344CB8AC3E}">
        <p14:creationId xmlns:p14="http://schemas.microsoft.com/office/powerpoint/2010/main" val="935376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76672"/>
            <a:ext cx="8229600" cy="1143000"/>
          </a:xfrm>
        </p:spPr>
        <p:txBody>
          <a:bodyPr/>
          <a:lstStyle/>
          <a:p>
            <a:r>
              <a:rPr lang="en-CA" dirty="0" smtClean="0"/>
              <a:t>3. Clarify</a:t>
            </a:r>
            <a:endParaRPr lang="en-CA" dirty="0"/>
          </a:p>
        </p:txBody>
      </p:sp>
      <p:sp>
        <p:nvSpPr>
          <p:cNvPr id="3" name="Content Placeholder 2"/>
          <p:cNvSpPr>
            <a:spLocks noGrp="1"/>
          </p:cNvSpPr>
          <p:nvPr>
            <p:ph idx="1"/>
          </p:nvPr>
        </p:nvSpPr>
        <p:spPr>
          <a:xfrm>
            <a:off x="457200" y="1927373"/>
            <a:ext cx="8229600" cy="4525963"/>
          </a:xfrm>
        </p:spPr>
        <p:txBody>
          <a:bodyPr>
            <a:normAutofit/>
          </a:bodyPr>
          <a:lstStyle/>
          <a:p>
            <a:r>
              <a:rPr lang="en-CA" sz="2800" dirty="0" smtClean="0"/>
              <a:t>Ask the individual what they need (e.g., what they already know, what they would like to know, if they would like access to specific services). </a:t>
            </a:r>
          </a:p>
          <a:p>
            <a:r>
              <a:rPr lang="en-CA" sz="2800" dirty="0" smtClean="0"/>
              <a:t>Ensure that you understand the scenario or question correctly. </a:t>
            </a:r>
          </a:p>
          <a:p>
            <a:r>
              <a:rPr lang="en-CA" sz="2800" dirty="0" smtClean="0"/>
              <a:t>Clarify the language they are using and be sure to use inclusive language in your discussion. </a:t>
            </a:r>
            <a:endParaRPr lang="en-CA"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993"/>
          <a:stretch/>
        </p:blipFill>
        <p:spPr>
          <a:xfrm>
            <a:off x="5724128" y="116633"/>
            <a:ext cx="3153928" cy="1780534"/>
          </a:xfrm>
          <a:prstGeom prst="rect">
            <a:avLst/>
          </a:prstGeom>
        </p:spPr>
      </p:pic>
    </p:spTree>
    <p:extLst>
      <p:ext uri="{BB962C8B-B14F-4D97-AF65-F5344CB8AC3E}">
        <p14:creationId xmlns:p14="http://schemas.microsoft.com/office/powerpoint/2010/main" val="2674554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Answer</a:t>
            </a:r>
            <a:endParaRPr lang="en-CA" dirty="0"/>
          </a:p>
        </p:txBody>
      </p:sp>
      <p:sp>
        <p:nvSpPr>
          <p:cNvPr id="3" name="Content Placeholder 2"/>
          <p:cNvSpPr>
            <a:spLocks noGrp="1"/>
          </p:cNvSpPr>
          <p:nvPr>
            <p:ph idx="1"/>
          </p:nvPr>
        </p:nvSpPr>
        <p:spPr>
          <a:xfrm>
            <a:off x="457200" y="1783357"/>
            <a:ext cx="8229600" cy="4525963"/>
          </a:xfrm>
        </p:spPr>
        <p:txBody>
          <a:bodyPr>
            <a:normAutofit/>
          </a:bodyPr>
          <a:lstStyle/>
          <a:p>
            <a:r>
              <a:rPr lang="en-CA" sz="2800" dirty="0" smtClean="0"/>
              <a:t>Provide the facts.</a:t>
            </a:r>
          </a:p>
          <a:p>
            <a:r>
              <a:rPr lang="en-CA" sz="2800" dirty="0" smtClean="0"/>
              <a:t>Be aware of your values and ensure that they are not present in your answer. </a:t>
            </a:r>
          </a:p>
          <a:p>
            <a:r>
              <a:rPr lang="en-CA" sz="2800" dirty="0" smtClean="0"/>
              <a:t>Check-in with the individual to see if they have further questions or need more information/access to specialized services. </a:t>
            </a:r>
          </a:p>
          <a:p>
            <a:r>
              <a:rPr lang="en-CA" sz="2800" dirty="0" smtClean="0"/>
              <a:t>Provide a meaningful and safe referral, if necessary. </a:t>
            </a:r>
          </a:p>
          <a:p>
            <a:r>
              <a:rPr lang="en-CA" sz="2800" dirty="0" smtClean="0"/>
              <a:t>Be aware of nonverbal body language. </a:t>
            </a:r>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88640"/>
            <a:ext cx="2376264" cy="1782198"/>
          </a:xfrm>
          <a:prstGeom prst="rect">
            <a:avLst/>
          </a:prstGeom>
        </p:spPr>
      </p:pic>
    </p:spTree>
    <p:extLst>
      <p:ext uri="{BB962C8B-B14F-4D97-AF65-F5344CB8AC3E}">
        <p14:creationId xmlns:p14="http://schemas.microsoft.com/office/powerpoint/2010/main" val="370369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Practice!</a:t>
            </a:r>
            <a:endParaRPr lang="en-CA"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5414"/>
          <a:stretch/>
        </p:blipFill>
        <p:spPr>
          <a:xfrm>
            <a:off x="2843808" y="1340768"/>
            <a:ext cx="3389128" cy="3787263"/>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5220071" y="5394046"/>
            <a:ext cx="3923928" cy="146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98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we do?</a:t>
            </a:r>
            <a:endParaRPr lang="en-CA" dirty="0"/>
          </a:p>
        </p:txBody>
      </p:sp>
      <p:sp>
        <p:nvSpPr>
          <p:cNvPr id="3" name="Content Placeholder 2"/>
          <p:cNvSpPr>
            <a:spLocks noGrp="1"/>
          </p:cNvSpPr>
          <p:nvPr>
            <p:ph idx="1"/>
          </p:nvPr>
        </p:nvSpPr>
        <p:spPr/>
        <p:txBody>
          <a:bodyPr>
            <a:normAutofit fontScale="925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lgn="ctr">
              <a:buNone/>
            </a:pPr>
            <a:endParaRPr lang="en-CA" dirty="0" smtClean="0"/>
          </a:p>
          <a:p>
            <a:pPr marL="0" indent="0" algn="ctr">
              <a:buNone/>
            </a:pPr>
            <a:r>
              <a:rPr lang="en-CA" dirty="0" smtClean="0"/>
              <a:t>How do we create safer and more inclusive spaces?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57" y="1447979"/>
            <a:ext cx="4631024" cy="3589485"/>
          </a:xfrm>
          <a:prstGeom prst="rect">
            <a:avLst/>
          </a:prstGeom>
        </p:spPr>
      </p:pic>
    </p:spTree>
    <p:extLst>
      <p:ext uri="{BB962C8B-B14F-4D97-AF65-F5344CB8AC3E}">
        <p14:creationId xmlns:p14="http://schemas.microsoft.com/office/powerpoint/2010/main" val="72134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See</a:t>
            </a:r>
            <a:endParaRPr lang="en-CA" dirty="0"/>
          </a:p>
        </p:txBody>
      </p:sp>
      <p:sp>
        <p:nvSpPr>
          <p:cNvPr id="3" name="Content Placeholder 2"/>
          <p:cNvSpPr>
            <a:spLocks noGrp="1"/>
          </p:cNvSpPr>
          <p:nvPr>
            <p:ph idx="1"/>
          </p:nvPr>
        </p:nvSpPr>
        <p:spPr/>
        <p:txBody>
          <a:bodyPr>
            <a:normAutofit lnSpcReduction="10000"/>
          </a:bodyPr>
          <a:lstStyle/>
          <a:p>
            <a:r>
              <a:rPr lang="en-CA" dirty="0" smtClean="0"/>
              <a:t>What are some indicators within your workplace that would signify that it is an inclusive space for all people? </a:t>
            </a:r>
          </a:p>
          <a:p>
            <a:endParaRPr lang="en-CA" dirty="0" smtClean="0"/>
          </a:p>
          <a:p>
            <a:r>
              <a:rPr lang="en-CA" dirty="0" smtClean="0"/>
              <a:t>What are some indicators that would signify barriers for service, or that might make people feel unsafe? </a:t>
            </a:r>
          </a:p>
          <a:p>
            <a:endParaRPr lang="en-CA" dirty="0" smtClean="0"/>
          </a:p>
          <a:p>
            <a:r>
              <a:rPr lang="en-CA" dirty="0" smtClean="0"/>
              <a:t>What changes could be made?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5128203"/>
            <a:ext cx="2096070" cy="1395736"/>
          </a:xfrm>
          <a:prstGeom prst="rect">
            <a:avLst/>
          </a:prstGeom>
        </p:spPr>
      </p:pic>
    </p:spTree>
    <p:extLst>
      <p:ext uri="{BB962C8B-B14F-4D97-AF65-F5344CB8AC3E}">
        <p14:creationId xmlns:p14="http://schemas.microsoft.com/office/powerpoint/2010/main" val="99863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72816"/>
            <a:ext cx="7704856" cy="4425355"/>
          </a:xfrm>
        </p:spPr>
        <p:txBody>
          <a:bodyPr>
            <a:normAutofit fontScale="85000" lnSpcReduction="10000"/>
          </a:bodyPr>
          <a:lstStyle/>
          <a:p>
            <a:pPr marL="0" indent="0" algn="ctr">
              <a:buNone/>
            </a:pPr>
            <a:r>
              <a:rPr lang="en-CA" dirty="0" smtClean="0"/>
              <a:t>"Even when I go into a doctor’s office, I look around the waiting room to see if there is anything Aboriginal in there—even a blade of sweet grass. Some sign that the health care provider is aware of Aboriginal culture."</a:t>
            </a:r>
          </a:p>
          <a:p>
            <a:pPr algn="ctr"/>
            <a:endParaRPr lang="en-CA" dirty="0" smtClean="0"/>
          </a:p>
          <a:p>
            <a:pPr marL="0" indent="0" algn="ctr">
              <a:buNone/>
            </a:pPr>
            <a:r>
              <a:rPr lang="en-CA" dirty="0" smtClean="0"/>
              <a:t>"I want to go to a place where the people reflect who you are. Like gay, lesbian and bisexual service providers." </a:t>
            </a:r>
          </a:p>
          <a:p>
            <a:pPr marL="0" indent="0" algn="ctr">
              <a:buNone/>
            </a:pPr>
            <a:endParaRPr lang="en-CA" dirty="0"/>
          </a:p>
          <a:p>
            <a:pPr marL="0" indent="0">
              <a:buNone/>
            </a:pPr>
            <a:r>
              <a:rPr lang="en-CA" sz="2400" dirty="0" smtClean="0"/>
              <a:t>Canadian Public Health Association, 2012 (focus group participants)</a:t>
            </a:r>
            <a:endParaRPr lang="en-CA" sz="2400" dirty="0"/>
          </a:p>
        </p:txBody>
      </p:sp>
      <p:grpSp>
        <p:nvGrpSpPr>
          <p:cNvPr id="10" name="Group 9"/>
          <p:cNvGrpSpPr/>
          <p:nvPr/>
        </p:nvGrpSpPr>
        <p:grpSpPr>
          <a:xfrm>
            <a:off x="539552" y="260648"/>
            <a:ext cx="7992888" cy="1080120"/>
            <a:chOff x="107504" y="260648"/>
            <a:chExt cx="8208912" cy="1008112"/>
          </a:xfrm>
        </p:grpSpPr>
        <p:sp>
          <p:nvSpPr>
            <p:cNvPr id="4" name="Rectangular Callout 3"/>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5" name="Rounded Rectangular Callout 4"/>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Rectangular Callout 5"/>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Rounded Rectangular Callout 7"/>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Rectangular Callout 8"/>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76532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CA" dirty="0" smtClean="0"/>
              <a:t>Learning objectives</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Increase knowledge of the various forms of stigma and the factors that contribute to STBBI-related stigma, including personal values and beliefs as well as organizational policies and practices.</a:t>
            </a:r>
          </a:p>
          <a:p>
            <a:endParaRPr lang="en-CA" dirty="0" smtClean="0"/>
          </a:p>
          <a:p>
            <a:r>
              <a:rPr lang="en-CA" dirty="0" smtClean="0"/>
              <a:t>Increase ability to self-reflect on personal values and beliefs related to STBBIs, sexuality and substance use.</a:t>
            </a:r>
          </a:p>
          <a:p>
            <a:endParaRPr lang="en-CA" dirty="0" smtClean="0"/>
          </a:p>
          <a:p>
            <a:r>
              <a:rPr lang="en-CA" dirty="0" smtClean="0"/>
              <a:t>Increase comfort in discussing STBBIs, sexuality and substance use.</a:t>
            </a:r>
          </a:p>
          <a:p>
            <a:endParaRPr lang="en-CA" dirty="0" smtClean="0"/>
          </a:p>
          <a:p>
            <a:r>
              <a:rPr lang="en-CA" dirty="0" smtClean="0"/>
              <a:t>Increase knowledge of tools and strategies to create safer and more inclusive services.</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88640"/>
            <a:ext cx="1340768" cy="1340768"/>
          </a:xfrm>
          <a:prstGeom prst="rect">
            <a:avLst/>
          </a:prstGeom>
        </p:spPr>
      </p:pic>
    </p:spTree>
    <p:extLst>
      <p:ext uri="{BB962C8B-B14F-4D97-AF65-F5344CB8AC3E}">
        <p14:creationId xmlns:p14="http://schemas.microsoft.com/office/powerpoint/2010/main" val="376374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Hear </a:t>
            </a:r>
            <a:endParaRPr lang="en-CA" dirty="0"/>
          </a:p>
        </p:txBody>
      </p:sp>
      <p:sp>
        <p:nvSpPr>
          <p:cNvPr id="3" name="Content Placeholder 2"/>
          <p:cNvSpPr>
            <a:spLocks noGrp="1"/>
          </p:cNvSpPr>
          <p:nvPr>
            <p:ph idx="1"/>
          </p:nvPr>
        </p:nvSpPr>
        <p:spPr/>
        <p:txBody>
          <a:bodyPr/>
          <a:lstStyle/>
          <a:p>
            <a:r>
              <a:rPr lang="en-CA" dirty="0" smtClean="0"/>
              <a:t>What do people hear within a safe space? </a:t>
            </a:r>
          </a:p>
          <a:p>
            <a:r>
              <a:rPr lang="en-CA" dirty="0" smtClean="0"/>
              <a:t>Is the language used within your workplace inclusive and respectful? </a:t>
            </a:r>
          </a:p>
          <a:p>
            <a:r>
              <a:rPr lang="en-CA" dirty="0" smtClean="0"/>
              <a:t>Is there space for private conversations?</a:t>
            </a:r>
          </a:p>
          <a:p>
            <a:r>
              <a:rPr lang="en-CA" dirty="0"/>
              <a:t>What changes could be made? </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096" y="4437112"/>
            <a:ext cx="2680658" cy="2110159"/>
          </a:xfrm>
          <a:prstGeom prst="rect">
            <a:avLst/>
          </a:prstGeom>
        </p:spPr>
      </p:pic>
    </p:spTree>
    <p:extLst>
      <p:ext uri="{BB962C8B-B14F-4D97-AF65-F5344CB8AC3E}">
        <p14:creationId xmlns:p14="http://schemas.microsoft.com/office/powerpoint/2010/main" val="3210253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pPr>
            <a:r>
              <a:rPr lang="en-CA" dirty="0" smtClean="0"/>
              <a:t>"Doctors don’t always explain the tests they are doing—this makes us uncomfortable."</a:t>
            </a:r>
          </a:p>
          <a:p>
            <a:pPr algn="ctr"/>
            <a:endParaRPr lang="en-CA" dirty="0" smtClean="0"/>
          </a:p>
          <a:p>
            <a:pPr marL="0" indent="0" algn="ctr">
              <a:buNone/>
            </a:pPr>
            <a:r>
              <a:rPr lang="en-CA" dirty="0" smtClean="0"/>
              <a:t>"My family doctor knows how to open up discussion just by asking “How was your day?" </a:t>
            </a:r>
          </a:p>
          <a:p>
            <a:pPr algn="ctr"/>
            <a:endParaRPr lang="en-CA" dirty="0" smtClean="0"/>
          </a:p>
          <a:p>
            <a:pPr marL="0" indent="0" algn="ctr">
              <a:buNone/>
            </a:pPr>
            <a:r>
              <a:rPr lang="en-CA" dirty="0" smtClean="0"/>
              <a:t>"I like to be talked to with empathy, as if I’m someone that they care about and want to help. Talking in a very clinical way leaves out the social and emotional parts of having HIV or an STI." </a:t>
            </a:r>
          </a:p>
          <a:p>
            <a:endParaRPr lang="en-CA" dirty="0" smtClean="0"/>
          </a:p>
          <a:p>
            <a:pPr marL="0" indent="0">
              <a:buNone/>
            </a:pPr>
            <a:r>
              <a:rPr lang="en-CA" sz="2600" dirty="0" smtClean="0"/>
              <a:t>Canadian Public Health Association, 2012 (focus group participants)</a:t>
            </a:r>
          </a:p>
          <a:p>
            <a:endParaRPr lang="en-CA" dirty="0"/>
          </a:p>
        </p:txBody>
      </p:sp>
      <p:grpSp>
        <p:nvGrpSpPr>
          <p:cNvPr id="4" name="Group 3"/>
          <p:cNvGrpSpPr/>
          <p:nvPr/>
        </p:nvGrpSpPr>
        <p:grpSpPr>
          <a:xfrm>
            <a:off x="539552" y="260648"/>
            <a:ext cx="7992888" cy="1080120"/>
            <a:chOff x="107504" y="260648"/>
            <a:chExt cx="8208912" cy="1008112"/>
          </a:xfrm>
        </p:grpSpPr>
        <p:sp>
          <p:nvSpPr>
            <p:cNvPr id="5" name="Rectangular Callout 4"/>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Rounded Rectangular Callout 5"/>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7" name="Rectangular Callout 6"/>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Rounded Rectangular Callout 7"/>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Rectangular Callout 8"/>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08134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Feel </a:t>
            </a:r>
            <a:endParaRPr lang="en-CA" dirty="0"/>
          </a:p>
        </p:txBody>
      </p:sp>
      <p:sp>
        <p:nvSpPr>
          <p:cNvPr id="3" name="Content Placeholder 2"/>
          <p:cNvSpPr>
            <a:spLocks noGrp="1"/>
          </p:cNvSpPr>
          <p:nvPr>
            <p:ph idx="1"/>
          </p:nvPr>
        </p:nvSpPr>
        <p:spPr>
          <a:xfrm>
            <a:off x="611560" y="1484784"/>
            <a:ext cx="8435280" cy="4525963"/>
          </a:xfrm>
        </p:spPr>
        <p:txBody>
          <a:bodyPr>
            <a:normAutofit/>
          </a:bodyPr>
          <a:lstStyle/>
          <a:p>
            <a:r>
              <a:rPr lang="en-CA" sz="2800" dirty="0" smtClean="0"/>
              <a:t>Are services provided in a way that is considerate of the impacts of stigma? </a:t>
            </a:r>
          </a:p>
          <a:p>
            <a:r>
              <a:rPr lang="en-CA" sz="2800" dirty="0" smtClean="0"/>
              <a:t>Are the unique experiences of individuals honored and recognized? </a:t>
            </a:r>
          </a:p>
          <a:p>
            <a:r>
              <a:rPr lang="en-CA" sz="2800" dirty="0" smtClean="0"/>
              <a:t>How do people feel within your service setting? </a:t>
            </a:r>
          </a:p>
          <a:p>
            <a:r>
              <a:rPr lang="en-CA" sz="2800" dirty="0" smtClean="0"/>
              <a:t>How do you know how your clients are feeling? </a:t>
            </a:r>
          </a:p>
          <a:p>
            <a:r>
              <a:rPr lang="en-CA" sz="2800" dirty="0"/>
              <a:t>What changes could be made? </a:t>
            </a:r>
          </a:p>
          <a:p>
            <a:endParaRPr lang="en-CA" sz="2800" dirty="0" smtClean="0"/>
          </a:p>
          <a:p>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537600"/>
            <a:ext cx="3090539" cy="2059752"/>
          </a:xfrm>
          <a:prstGeom prst="rect">
            <a:avLst/>
          </a:prstGeom>
        </p:spPr>
      </p:pic>
    </p:spTree>
    <p:extLst>
      <p:ext uri="{BB962C8B-B14F-4D97-AF65-F5344CB8AC3E}">
        <p14:creationId xmlns:p14="http://schemas.microsoft.com/office/powerpoint/2010/main" val="176361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44216"/>
            <a:ext cx="8136904" cy="4925144"/>
          </a:xfrm>
        </p:spPr>
        <p:txBody>
          <a:bodyPr>
            <a:normAutofit fontScale="77500" lnSpcReduction="20000"/>
          </a:bodyPr>
          <a:lstStyle/>
          <a:p>
            <a:pPr marL="0" indent="0" algn="ctr">
              <a:buNone/>
            </a:pPr>
            <a:r>
              <a:rPr lang="en-CA" dirty="0" smtClean="0"/>
              <a:t>"Discrimination is systemic against African, Caribbean and Black people, even in blood donation. There are lots of pre-existing stereotypes about Black people, which may make people reluctant to get tested. They feel pre-judged." </a:t>
            </a:r>
          </a:p>
          <a:p>
            <a:pPr marL="0" indent="0" algn="ctr">
              <a:buNone/>
            </a:pPr>
            <a:endParaRPr lang="en-CA" dirty="0" smtClean="0"/>
          </a:p>
          <a:p>
            <a:pPr marL="0" indent="0" algn="ctr">
              <a:buNone/>
            </a:pPr>
            <a:r>
              <a:rPr lang="en-CA" dirty="0" smtClean="0"/>
              <a:t>"People don’t want to go into a health office because they feel they are going to be judged and discriminated against. Don’t want to get tested because they are scared. When I go to the [clinic] to get tested, I feel like people imagine all sorts of weird circumstances about me." </a:t>
            </a:r>
          </a:p>
          <a:p>
            <a:pPr marL="0" indent="0">
              <a:buNone/>
            </a:pPr>
            <a:endParaRPr lang="en-CA" dirty="0" smtClean="0"/>
          </a:p>
          <a:p>
            <a:pPr marL="0" indent="0">
              <a:buNone/>
            </a:pPr>
            <a:r>
              <a:rPr lang="en-CA" sz="2600" dirty="0" smtClean="0"/>
              <a:t>Canadian Public Health Association, 2012 (focus group participants)</a:t>
            </a:r>
          </a:p>
          <a:p>
            <a:pPr marL="0" indent="0">
              <a:buNone/>
            </a:pPr>
            <a:endParaRPr lang="en-CA" dirty="0" smtClean="0"/>
          </a:p>
        </p:txBody>
      </p:sp>
      <p:grpSp>
        <p:nvGrpSpPr>
          <p:cNvPr id="5" name="Group 4"/>
          <p:cNvGrpSpPr/>
          <p:nvPr/>
        </p:nvGrpSpPr>
        <p:grpSpPr>
          <a:xfrm>
            <a:off x="539552" y="260648"/>
            <a:ext cx="7992888" cy="1080120"/>
            <a:chOff x="107504" y="260648"/>
            <a:chExt cx="8208912" cy="1008112"/>
          </a:xfrm>
        </p:grpSpPr>
        <p:sp>
          <p:nvSpPr>
            <p:cNvPr id="6" name="Rectangular Callout 5"/>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7" name="Rounded Rectangular Callout 6"/>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Rectangular Callout 7"/>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ounded Rectangular Callout 8"/>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Rectangular Callout 9"/>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058988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we do?</a:t>
            </a:r>
            <a:endParaRPr lang="en-CA" dirty="0"/>
          </a:p>
        </p:txBody>
      </p:sp>
      <p:sp>
        <p:nvSpPr>
          <p:cNvPr id="3" name="Content Placeholder 2"/>
          <p:cNvSpPr>
            <a:spLocks noGrp="1"/>
          </p:cNvSpPr>
          <p:nvPr>
            <p:ph idx="1"/>
          </p:nvPr>
        </p:nvSpPr>
        <p:spPr/>
        <p:txBody>
          <a:bodyPr>
            <a:normAutofit fontScale="92500"/>
          </a:bodyPr>
          <a:lstStyle/>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r>
              <a:rPr lang="en-CA" dirty="0" smtClean="0"/>
              <a:t>How do we create safer and more inclusive spaces?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57" y="1447979"/>
            <a:ext cx="4631024" cy="3589485"/>
          </a:xfrm>
          <a:prstGeom prst="rect">
            <a:avLst/>
          </a:prstGeom>
        </p:spPr>
      </p:pic>
    </p:spTree>
    <p:extLst>
      <p:ext uri="{BB962C8B-B14F-4D97-AF65-F5344CB8AC3E}">
        <p14:creationId xmlns:p14="http://schemas.microsoft.com/office/powerpoint/2010/main" val="862046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to consider</a:t>
            </a:r>
            <a:endParaRPr lang="en-CA" dirty="0"/>
          </a:p>
        </p:txBody>
      </p:sp>
      <p:sp>
        <p:nvSpPr>
          <p:cNvPr id="3" name="Content Placeholder 2"/>
          <p:cNvSpPr>
            <a:spLocks noGrp="1"/>
          </p:cNvSpPr>
          <p:nvPr>
            <p:ph idx="1"/>
          </p:nvPr>
        </p:nvSpPr>
        <p:spPr>
          <a:xfrm>
            <a:off x="457200" y="1268760"/>
            <a:ext cx="8229600" cy="4525963"/>
          </a:xfrm>
        </p:spPr>
        <p:txBody>
          <a:bodyPr>
            <a:normAutofit fontScale="85000" lnSpcReduction="20000"/>
          </a:bodyPr>
          <a:lstStyle/>
          <a:p>
            <a:r>
              <a:rPr lang="en-CA" dirty="0" smtClean="0"/>
              <a:t>What changes can be made to make services more inclusive and accessible? </a:t>
            </a:r>
          </a:p>
          <a:p>
            <a:endParaRPr lang="en-CA" dirty="0" smtClean="0"/>
          </a:p>
          <a:p>
            <a:r>
              <a:rPr lang="en-CA" dirty="0" smtClean="0"/>
              <a:t>What would you need to advocate for within your organizations in order to make these changes? </a:t>
            </a:r>
          </a:p>
          <a:p>
            <a:endParaRPr lang="en-CA" dirty="0" smtClean="0"/>
          </a:p>
          <a:p>
            <a:r>
              <a:rPr lang="en-CA" dirty="0" smtClean="0"/>
              <a:t>What support would you need within your organization in order to make these changes?</a:t>
            </a:r>
          </a:p>
          <a:p>
            <a:endParaRPr lang="en-CA" dirty="0" smtClean="0"/>
          </a:p>
          <a:p>
            <a:r>
              <a:rPr lang="en-CA" dirty="0" smtClean="0"/>
              <a:t>Who within your organization needs to be engaged in order to see these changes realized?</a:t>
            </a:r>
          </a:p>
          <a:p>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5220071" y="5394046"/>
            <a:ext cx="3923928" cy="146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855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Organizational assessment tool for STBBIs and stigma (CPHA, 2017)</a:t>
            </a:r>
            <a:endParaRPr lang="en-CA" dirty="0"/>
          </a:p>
        </p:txBody>
      </p:sp>
      <p:sp>
        <p:nvSpPr>
          <p:cNvPr id="3" name="Content Placeholder 2"/>
          <p:cNvSpPr>
            <a:spLocks noGrp="1"/>
          </p:cNvSpPr>
          <p:nvPr>
            <p:ph idx="1"/>
          </p:nvPr>
        </p:nvSpPr>
        <p:spPr>
          <a:xfrm>
            <a:off x="179512" y="1988840"/>
            <a:ext cx="5328592" cy="4525963"/>
          </a:xfrm>
        </p:spPr>
        <p:txBody>
          <a:bodyPr>
            <a:noAutofit/>
          </a:bodyPr>
          <a:lstStyle/>
          <a:p>
            <a:r>
              <a:rPr lang="en-CA" sz="2000" dirty="0" smtClean="0"/>
              <a:t>The purpose of the </a:t>
            </a:r>
            <a:r>
              <a:rPr lang="en-CA" sz="2000" i="1" dirty="0" smtClean="0"/>
              <a:t>Organizational assessment tool for STBBIs and stigma </a:t>
            </a:r>
            <a:r>
              <a:rPr lang="en-CA" sz="2000" dirty="0" smtClean="0"/>
              <a:t>is to help health and social service organizations create settings where all service users feel welcomed and supported in seeking care, and where staff and volunteers are supported in providing care in a safe and respectful environment. </a:t>
            </a:r>
          </a:p>
          <a:p>
            <a:endParaRPr lang="en-CA" sz="2000" dirty="0" smtClean="0"/>
          </a:p>
          <a:p>
            <a:r>
              <a:rPr lang="en-CA" sz="2000" dirty="0" smtClean="0"/>
              <a:t>The tool identifies the policy, environmental and cultural factors that contribute to stigma and discrimination, and which can affect individuals’ access to and use of available services. </a:t>
            </a:r>
          </a:p>
          <a:p>
            <a:endParaRPr lang="en-CA" sz="200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060848"/>
            <a:ext cx="3042895" cy="388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458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 for your participation!</a:t>
            </a:r>
            <a:endParaRPr lang="en-CA" dirty="0"/>
          </a:p>
        </p:txBody>
      </p:sp>
      <p:sp>
        <p:nvSpPr>
          <p:cNvPr id="3" name="Content Placeholder 2"/>
          <p:cNvSpPr>
            <a:spLocks noGrp="1"/>
          </p:cNvSpPr>
          <p:nvPr>
            <p:ph idx="1"/>
          </p:nvPr>
        </p:nvSpPr>
        <p:spPr>
          <a:xfrm>
            <a:off x="539552" y="1514105"/>
            <a:ext cx="8229600" cy="4525963"/>
          </a:xfrm>
        </p:spPr>
        <p:txBody>
          <a:bodyPr>
            <a:normAutofit/>
          </a:bodyPr>
          <a:lstStyle/>
          <a:p>
            <a:pPr marL="0" indent="0" algn="ctr">
              <a:buNone/>
            </a:pPr>
            <a:r>
              <a:rPr lang="en-CA" sz="2800" dirty="0" smtClean="0"/>
              <a:t>Questions or comments?</a:t>
            </a:r>
          </a:p>
          <a:p>
            <a:pPr marL="0" indent="0" algn="ctr">
              <a:buNone/>
            </a:pPr>
            <a:endParaRPr lang="en-CA" sz="2800" dirty="0" smtClean="0"/>
          </a:p>
          <a:p>
            <a:pPr marL="0" indent="0" algn="ctr">
              <a:buNone/>
            </a:pPr>
            <a:r>
              <a:rPr lang="en-CA" sz="2800" dirty="0" smtClean="0"/>
              <a:t>Please complete the evaluation questionnaire. Your confidential feedback is very important to us. </a:t>
            </a:r>
            <a:endParaRPr lang="en-CA" sz="2800"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5220072" y="5373216"/>
            <a:ext cx="3923928" cy="146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221088"/>
            <a:ext cx="3124636" cy="9431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4379252"/>
            <a:ext cx="2520280" cy="626778"/>
          </a:xfrm>
          <a:prstGeom prst="rect">
            <a:avLst/>
          </a:prstGeom>
        </p:spPr>
      </p:pic>
    </p:spTree>
    <p:extLst>
      <p:ext uri="{BB962C8B-B14F-4D97-AF65-F5344CB8AC3E}">
        <p14:creationId xmlns:p14="http://schemas.microsoft.com/office/powerpoint/2010/main" val="276529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Learners' rights</a:t>
            </a:r>
            <a:endParaRPr lang="en-CA" dirty="0"/>
          </a:p>
        </p:txBody>
      </p:sp>
      <p:sp>
        <p:nvSpPr>
          <p:cNvPr id="3" name="Content Placeholder 2"/>
          <p:cNvSpPr>
            <a:spLocks noGrp="1"/>
          </p:cNvSpPr>
          <p:nvPr>
            <p:ph idx="1"/>
          </p:nvPr>
        </p:nvSpPr>
        <p:spPr/>
        <p:txBody>
          <a:bodyPr/>
          <a:lstStyle/>
          <a:p>
            <a:r>
              <a:rPr lang="en-CA" sz="4400" dirty="0" smtClean="0"/>
              <a:t>Participate</a:t>
            </a:r>
          </a:p>
          <a:p>
            <a:r>
              <a:rPr lang="en-CA" sz="4400" dirty="0" smtClean="0"/>
              <a:t>Pass</a:t>
            </a:r>
          </a:p>
          <a:p>
            <a:r>
              <a:rPr lang="en-CA" sz="4400" dirty="0" smtClean="0"/>
              <a:t>Privacy </a:t>
            </a:r>
          </a:p>
          <a:p>
            <a:r>
              <a:rPr lang="en-CA" sz="4400" dirty="0" smtClean="0"/>
              <a:t>Respect</a:t>
            </a:r>
          </a:p>
          <a:p>
            <a:r>
              <a:rPr lang="en-CA" sz="4400" dirty="0" smtClean="0"/>
              <a:t>Fun!</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985392"/>
            <a:ext cx="3744416" cy="3744416"/>
          </a:xfrm>
          <a:prstGeom prst="rect">
            <a:avLst/>
          </a:prstGeom>
        </p:spPr>
      </p:pic>
    </p:spTree>
    <p:extLst>
      <p:ext uri="{BB962C8B-B14F-4D97-AF65-F5344CB8AC3E}">
        <p14:creationId xmlns:p14="http://schemas.microsoft.com/office/powerpoint/2010/main" val="1768326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44" y="332656"/>
            <a:ext cx="8229600" cy="1143000"/>
          </a:xfrm>
        </p:spPr>
        <p:txBody>
          <a:bodyPr/>
          <a:lstStyle/>
          <a:p>
            <a:r>
              <a:rPr lang="en-CA" dirty="0" smtClean="0"/>
              <a:t>Key terms </a:t>
            </a:r>
            <a:endParaRPr lang="en-CA" dirty="0"/>
          </a:p>
        </p:txBody>
      </p:sp>
      <p:sp>
        <p:nvSpPr>
          <p:cNvPr id="3" name="Content Placeholder 2"/>
          <p:cNvSpPr>
            <a:spLocks noGrp="1"/>
          </p:cNvSpPr>
          <p:nvPr>
            <p:ph idx="1"/>
          </p:nvPr>
        </p:nvSpPr>
        <p:spPr/>
        <p:txBody>
          <a:bodyPr/>
          <a:lstStyle/>
          <a:p>
            <a:r>
              <a:rPr lang="en-CA" dirty="0" smtClean="0"/>
              <a:t>STBBIs</a:t>
            </a:r>
          </a:p>
          <a:p>
            <a:r>
              <a:rPr lang="en-CA" dirty="0" smtClean="0"/>
              <a:t>Sex-positivity </a:t>
            </a:r>
          </a:p>
          <a:p>
            <a:r>
              <a:rPr lang="en-CA" dirty="0" smtClean="0"/>
              <a:t>Harm reduction</a:t>
            </a:r>
          </a:p>
          <a:p>
            <a:r>
              <a:rPr lang="en-CA" dirty="0" smtClean="0"/>
              <a:t>Trauma- and violence-informed care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4303776"/>
            <a:ext cx="6144760" cy="1749552"/>
          </a:xfrm>
          <a:prstGeom prst="rect">
            <a:avLst/>
          </a:prstGeom>
        </p:spPr>
      </p:pic>
    </p:spTree>
    <p:extLst>
      <p:ext uri="{BB962C8B-B14F-4D97-AF65-F5344CB8AC3E}">
        <p14:creationId xmlns:p14="http://schemas.microsoft.com/office/powerpoint/2010/main" val="184663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trauma-informed care?</a:t>
            </a:r>
            <a:endParaRPr lang="en-CA" dirty="0"/>
          </a:p>
        </p:txBody>
      </p:sp>
      <p:sp>
        <p:nvSpPr>
          <p:cNvPr id="3" name="Content Placeholder 2"/>
          <p:cNvSpPr>
            <a:spLocks noGrp="1"/>
          </p:cNvSpPr>
          <p:nvPr>
            <p:ph idx="1"/>
          </p:nvPr>
        </p:nvSpPr>
        <p:spPr>
          <a:xfrm>
            <a:off x="457200" y="1423317"/>
            <a:ext cx="8229600" cy="4525963"/>
          </a:xfrm>
        </p:spPr>
        <p:txBody>
          <a:bodyPr>
            <a:normAutofit/>
          </a:bodyPr>
          <a:lstStyle/>
          <a:p>
            <a:pPr marL="0" indent="0">
              <a:buNone/>
            </a:pPr>
            <a:r>
              <a:rPr lang="en-CA" sz="2600" dirty="0" smtClean="0"/>
              <a:t>“In trauma-informed services, safety and empowerment for the service user are central, and are embedded in policies, practices, and staff relational approaches. Service providers cultivate safety in every interaction and avoid confrontational approaches. Trauma-informed approaches are similar to harm-reduction-oriented approaches, in that they both focus on safety and engagement.”</a:t>
            </a:r>
          </a:p>
          <a:p>
            <a:pPr marL="0" indent="0">
              <a:buNone/>
            </a:pPr>
            <a:endParaRPr lang="en-CA" sz="1900" dirty="0" smtClean="0"/>
          </a:p>
          <a:p>
            <a:pPr marL="0" indent="0">
              <a:buNone/>
            </a:pPr>
            <a:r>
              <a:rPr lang="en-CA" sz="1900" dirty="0" smtClean="0"/>
              <a:t>Reference: Trauma-informed practice guide, BC Provincial Mental Health and Substance Use Planning Council, 2013, available at</a:t>
            </a:r>
          </a:p>
          <a:p>
            <a:pPr marL="0" indent="0">
              <a:buNone/>
            </a:pPr>
            <a:r>
              <a:rPr lang="en-CA" sz="1900" dirty="0" smtClean="0">
                <a:hlinkClick r:id="rId2"/>
              </a:rPr>
              <a:t>http://bccewh.bc.ca/wp-content/uploads/2012/05/2013_TIP-Guide.pdf</a:t>
            </a:r>
            <a:r>
              <a:rPr lang="en-CA" sz="1900" dirty="0" smtClean="0"/>
              <a:t> </a:t>
            </a:r>
            <a:endParaRPr lang="en-CA" sz="19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5508102" y="5589239"/>
            <a:ext cx="3635895" cy="126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081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trauma-informed care?</a:t>
            </a:r>
            <a:endParaRPr lang="en-CA" dirty="0"/>
          </a:p>
        </p:txBody>
      </p:sp>
      <p:sp>
        <p:nvSpPr>
          <p:cNvPr id="3" name="Content Placeholder 2"/>
          <p:cNvSpPr>
            <a:spLocks noGrp="1"/>
          </p:cNvSpPr>
          <p:nvPr>
            <p:ph idx="1"/>
          </p:nvPr>
        </p:nvSpPr>
        <p:spPr>
          <a:xfrm>
            <a:off x="467544" y="1649709"/>
            <a:ext cx="5815214" cy="3795515"/>
          </a:xfrm>
        </p:spPr>
        <p:txBody>
          <a:bodyPr>
            <a:normAutofit/>
          </a:bodyPr>
          <a:lstStyle/>
          <a:p>
            <a:pPr marL="0" indent="0">
              <a:buNone/>
            </a:pPr>
            <a:r>
              <a:rPr lang="en-CA" sz="2600" dirty="0" smtClean="0"/>
              <a:t>“A key aspect of trauma-informed services is to create an environment where service users do not experience further traumatization or re-traumatization (events that reflect earlier experiences of powerlessness and loss of control) and where they can make decisions about their treatment needs at a pace that feels safe to them.”</a:t>
            </a:r>
          </a:p>
          <a:p>
            <a:pPr marL="0" indent="0">
              <a:buNone/>
            </a:pPr>
            <a:endParaRPr lang="en-CA" sz="2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758" y="2348880"/>
            <a:ext cx="2666608" cy="2088232"/>
          </a:xfrm>
          <a:prstGeom prst="rect">
            <a:avLst/>
          </a:prstGeom>
        </p:spPr>
      </p:pic>
      <p:sp>
        <p:nvSpPr>
          <p:cNvPr id="5" name="TextBox 4"/>
          <p:cNvSpPr txBox="1"/>
          <p:nvPr/>
        </p:nvSpPr>
        <p:spPr>
          <a:xfrm>
            <a:off x="395536" y="5589240"/>
            <a:ext cx="8424936" cy="1200329"/>
          </a:xfrm>
          <a:prstGeom prst="rect">
            <a:avLst/>
          </a:prstGeom>
          <a:noFill/>
        </p:spPr>
        <p:txBody>
          <a:bodyPr wrap="square" rtlCol="0">
            <a:spAutoFit/>
          </a:bodyPr>
          <a:lstStyle/>
          <a:p>
            <a:r>
              <a:rPr lang="en-CA" dirty="0" smtClean="0"/>
              <a:t>Reference: Trauma-informed practice guide, BC Provincial Mental Health and Substance Use Planning Council, 2013, available at</a:t>
            </a:r>
          </a:p>
          <a:p>
            <a:r>
              <a:rPr lang="en-CA" dirty="0" smtClean="0">
                <a:hlinkClick r:id="rId3"/>
              </a:rPr>
              <a:t>http://bccewh.bc.ca/wp-content/uploads/2012/05/2013_TIP-Guide.pdf</a:t>
            </a:r>
            <a:r>
              <a:rPr lang="en-CA" dirty="0" smtClean="0"/>
              <a:t> </a:t>
            </a:r>
          </a:p>
          <a:p>
            <a:endParaRPr lang="en-CA" dirty="0"/>
          </a:p>
        </p:txBody>
      </p:sp>
    </p:spTree>
    <p:extLst>
      <p:ext uri="{BB962C8B-B14F-4D97-AF65-F5344CB8AC3E}">
        <p14:creationId xmlns:p14="http://schemas.microsoft.com/office/powerpoint/2010/main" val="1324825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trauma- and violence-informed care (TVIC)?</a:t>
            </a:r>
            <a:endParaRPr lang="en-CA" dirty="0"/>
          </a:p>
        </p:txBody>
      </p:sp>
      <p:sp>
        <p:nvSpPr>
          <p:cNvPr id="3" name="Content Placeholder 2"/>
          <p:cNvSpPr>
            <a:spLocks noGrp="1"/>
          </p:cNvSpPr>
          <p:nvPr>
            <p:ph idx="1"/>
          </p:nvPr>
        </p:nvSpPr>
        <p:spPr>
          <a:xfrm>
            <a:off x="467544" y="1700808"/>
            <a:ext cx="8229600" cy="4709120"/>
          </a:xfrm>
        </p:spPr>
        <p:txBody>
          <a:bodyPr>
            <a:normAutofit fontScale="40000" lnSpcReduction="20000"/>
          </a:bodyPr>
          <a:lstStyle/>
          <a:p>
            <a:pPr marL="0" indent="0">
              <a:buNone/>
            </a:pPr>
            <a:r>
              <a:rPr lang="en-CA" sz="5000" dirty="0" smtClean="0"/>
              <a:t>TVIC expands on the concept of TIC to acknowledge the broader social and structural conditions that impact people’s health, including institutional policies and practices. Talking about sexuality and substance use within service settings can be difficult; using a TVIC approach helps ensure that the broader structural and social conditions are acknowledged and that organizational policies and practices as well as provider practices do not contribute to re-traumatization. </a:t>
            </a:r>
          </a:p>
          <a:p>
            <a:endParaRPr lang="en-CA" sz="5000" dirty="0" smtClean="0"/>
          </a:p>
          <a:p>
            <a:pPr marL="0" indent="0">
              <a:buNone/>
            </a:pPr>
            <a:r>
              <a:rPr lang="en-CA" sz="5000" dirty="0" smtClean="0"/>
              <a:t>Example TVIC strategies: </a:t>
            </a:r>
          </a:p>
          <a:p>
            <a:r>
              <a:rPr lang="en-CA" sz="5000" dirty="0" smtClean="0"/>
              <a:t>acknowledging the effects of historical and structural conditions;</a:t>
            </a:r>
          </a:p>
          <a:p>
            <a:r>
              <a:rPr lang="en-CA" sz="5000" dirty="0" smtClean="0"/>
              <a:t>seeking client input about safe and inclusive strategies;</a:t>
            </a:r>
          </a:p>
          <a:p>
            <a:r>
              <a:rPr lang="en-CA" sz="5000" dirty="0" smtClean="0"/>
              <a:t>encouraging client empowerment in relation to treatment options and adoption of  harm reduction strategies; and</a:t>
            </a:r>
          </a:p>
          <a:p>
            <a:r>
              <a:rPr lang="en-CA" sz="5000" dirty="0" smtClean="0"/>
              <a:t>implementing policies and processes that allow for flexibility and encourage shared decision-making.</a:t>
            </a:r>
          </a:p>
          <a:p>
            <a:pPr marL="0" indent="0">
              <a:buNone/>
            </a:pPr>
            <a:endParaRPr lang="en-CA" sz="2900" dirty="0" smtClean="0"/>
          </a:p>
          <a:p>
            <a:pPr marL="0" indent="0">
              <a:buNone/>
            </a:pPr>
            <a:r>
              <a:rPr lang="en-CA" sz="2900" dirty="0" smtClean="0"/>
              <a:t>Reference: </a:t>
            </a:r>
            <a:r>
              <a:rPr lang="en-CA" sz="2900" dirty="0" err="1" smtClean="0"/>
              <a:t>Varcoe</a:t>
            </a:r>
            <a:r>
              <a:rPr lang="en-CA" sz="2900" dirty="0" smtClean="0"/>
              <a:t> CM, </a:t>
            </a:r>
            <a:r>
              <a:rPr lang="en-CA" sz="2900" dirty="0" err="1" smtClean="0"/>
              <a:t>Wathen</a:t>
            </a:r>
            <a:r>
              <a:rPr lang="en-CA" sz="2900" dirty="0" smtClean="0"/>
              <a:t>, CN, Ford-</a:t>
            </a:r>
            <a:r>
              <a:rPr lang="en-CA" sz="2900" dirty="0" err="1" smtClean="0"/>
              <a:t>Gilboe</a:t>
            </a:r>
            <a:r>
              <a:rPr lang="en-CA" sz="2900" dirty="0" smtClean="0"/>
              <a:t>, M, </a:t>
            </a:r>
            <a:r>
              <a:rPr lang="en-CA" sz="2900" dirty="0" err="1" smtClean="0"/>
              <a:t>Smye</a:t>
            </a:r>
            <a:r>
              <a:rPr lang="en-CA" sz="2900" dirty="0" smtClean="0"/>
              <a:t>, V, Browne, A. VEGA briefing note on trauma- and violence-informed care. VEGA Project and </a:t>
            </a:r>
            <a:r>
              <a:rPr lang="en-CA" sz="2900" dirty="0" err="1" smtClean="0"/>
              <a:t>PreVAiL</a:t>
            </a:r>
            <a:r>
              <a:rPr lang="en-CA" sz="2900" dirty="0" smtClean="0"/>
              <a:t> Research Network. 2016</a:t>
            </a:r>
            <a:endParaRPr lang="en-CA" sz="2900" dirty="0"/>
          </a:p>
        </p:txBody>
      </p:sp>
    </p:spTree>
    <p:extLst>
      <p:ext uri="{BB962C8B-B14F-4D97-AF65-F5344CB8AC3E}">
        <p14:creationId xmlns:p14="http://schemas.microsoft.com/office/powerpoint/2010/main" val="2636439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did you do on the weekend?</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338106"/>
            <a:ext cx="3594730" cy="23943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340768"/>
            <a:ext cx="3623471" cy="24135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0307"/>
          <a:stretch/>
        </p:blipFill>
        <p:spPr>
          <a:xfrm>
            <a:off x="755576" y="3933056"/>
            <a:ext cx="3600400" cy="23959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643" y="3933056"/>
            <a:ext cx="3582781" cy="2384301"/>
          </a:xfrm>
          <a:prstGeom prst="rect">
            <a:avLst/>
          </a:prstGeom>
        </p:spPr>
      </p:pic>
    </p:spTree>
    <p:extLst>
      <p:ext uri="{BB962C8B-B14F-4D97-AF65-F5344CB8AC3E}">
        <p14:creationId xmlns:p14="http://schemas.microsoft.com/office/powerpoint/2010/main" val="7572538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53&quot;&gt;&lt;/object&gt;&lt;object type=&quot;2&quot; unique_id=&quot;10054&quot;&gt;&lt;object type=&quot;3&quot; unique_id=&quot;10055&quot;&gt;&lt;property id=&quot;20148&quot; value=&quot;5&quot;/&gt;&lt;property id=&quot;20300&quot; value=&quot;Slide 1&quot;/&gt;&lt;property id=&quot;20307&quot; value=&quot;256&quot;/&gt;&lt;/object&gt;&lt;object type=&quot;3&quot; unique_id=&quot;10056&quot;&gt;&lt;property id=&quot;20148&quot; value=&quot;5&quot;/&gt;&lt;property id=&quot;20300&quot; value=&quot;Slide 2&quot;/&gt;&lt;property id=&quot;20307&quot; value=&quot;257&quot;/&gt;&lt;/object&gt;&lt;object type=&quot;3&quot; unique_id=&quot;10057&quot;&gt;&lt;property id=&quot;20148&quot; value=&quot;5&quot;/&gt;&lt;property id=&quot;20300&quot; value=&quot;Slide 3 - &amp;quot;Learning objectives&amp;quot;&quot;/&gt;&lt;property id=&quot;20307&quot; value=&quot;258&quot;/&gt;&lt;/object&gt;&lt;object type=&quot;3&quot; unique_id=&quot;10058&quot;&gt;&lt;property id=&quot;20148&quot; value=&quot;5&quot;/&gt;&lt;property id=&quot;20300&quot; value=&quot;Slide 4 - &amp;quot; Learners' rights&amp;quot;&quot;/&gt;&lt;property id=&quot;20307&quot; value=&quot;259&quot;/&gt;&lt;/object&gt;&lt;object type=&quot;3&quot; unique_id=&quot;10059&quot;&gt;&lt;property id=&quot;20148&quot; value=&quot;5&quot;/&gt;&lt;property id=&quot;20300&quot; value=&quot;Slide 5 - &amp;quot;Key terms &amp;quot;&quot;/&gt;&lt;property id=&quot;20307&quot; value=&quot;260&quot;/&gt;&lt;/object&gt;&lt;object type=&quot;3&quot; unique_id=&quot;10060&quot;&gt;&lt;property id=&quot;20148&quot; value=&quot;5&quot;/&gt;&lt;property id=&quot;20300&quot; value=&quot;Slide 6 - &amp;quot;What is trauma-informed care?&amp;quot;&quot;/&gt;&lt;property id=&quot;20307&quot; value=&quot;261&quot;/&gt;&lt;/object&gt;&lt;object type=&quot;3&quot; unique_id=&quot;10061&quot;&gt;&lt;property id=&quot;20148&quot; value=&quot;5&quot;/&gt;&lt;property id=&quot;20300&quot; value=&quot;Slide 7 - &amp;quot;What is trauma-informed care?&amp;quot;&quot;/&gt;&lt;property id=&quot;20307&quot; value=&quot;262&quot;/&gt;&lt;/object&gt;&lt;object type=&quot;3&quot; unique_id=&quot;10062&quot;&gt;&lt;property id=&quot;20148&quot; value=&quot;5&quot;/&gt;&lt;property id=&quot;20300&quot; value=&quot;Slide 8 - &amp;quot;What is trauma- and violence-informed care (TVIC)?&amp;quot;&quot;/&gt;&lt;property id=&quot;20307&quot; value=&quot;263&quot;/&gt;&lt;/object&gt;&lt;object type=&quot;3&quot; unique_id=&quot;10063&quot;&gt;&lt;property id=&quot;20148&quot; value=&quot;5&quot;/&gt;&lt;property id=&quot;20300&quot; value=&quot;Slide 9 - &amp;quot;What did you do on the weekend?&amp;quot;&quot;/&gt;&lt;property id=&quot;20307&quot; value=&quot;264&quot;/&gt;&lt;/object&gt;&lt;object type=&quot;3&quot; unique_id=&quot;10064&quot;&gt;&lt;property id=&quot;20148&quot; value=&quot;5&quot;/&gt;&lt;property id=&quot;20300&quot; value=&quot;Slide 10 - &amp;quot;Where did you first learn about sex?&amp;quot;&quot;/&gt;&lt;property id=&quot;20307&quot; value=&quot;265&quot;/&gt;&lt;/object&gt;&lt;object type=&quot;3&quot; unique_id=&quot;10065&quot;&gt;&lt;property id=&quot;20148&quot; value=&quot;5&quot;/&gt;&lt;property id=&quot;20300&quot; value=&quot;Slide 11 - &amp;quot;Stigma&amp;quot;&quot;/&gt;&lt;property id=&quot;20307&quot; value=&quot;266&quot;/&gt;&lt;/object&gt;&lt;object type=&quot;3&quot; unique_id=&quot;10066&quot;&gt;&lt;property id=&quot;20148&quot; value=&quot;5&quot;/&gt;&lt;property id=&quot;20300&quot; value=&quot;Slide 12 - &amp;quot;Stigma defined&amp;quot;&quot;/&gt;&lt;property id=&quot;20307&quot; value=&quot;267&quot;/&gt;&lt;/object&gt;&lt;object type=&quot;3&quot; unique_id=&quot;10067&quot;&gt;&lt;property id=&quot;20148&quot; value=&quot;5&quot;/&gt;&lt;property id=&quot;20300&quot; value=&quot;Slide 13&quot;/&gt;&lt;property id=&quot;20307&quot; value=&quot;268&quot;/&gt;&lt;/object&gt;&lt;object type=&quot;3&quot; unique_id=&quot;10068&quot;&gt;&lt;property id=&quot;20148&quot; value=&quot;5&quot;/&gt;&lt;property id=&quot;20300&quot; value=&quot;Slide 14 - &amp;quot;What do clients think?&amp;quot;&quot;/&gt;&lt;property id=&quot;20307&quot; value=&quot;269&quot;/&gt;&lt;/object&gt;&lt;object type=&quot;3&quot; unique_id=&quot;10069&quot;&gt;&lt;property id=&quot;20148&quot; value=&quot;5&quot;/&gt;&lt;property id=&quot;20300&quot; value=&quot;Slide 15 - &amp;quot;What can you do?&amp;quot;&quot;/&gt;&lt;property id=&quot;20307&quot; value=&quot;270&quot;/&gt;&lt;/object&gt;&lt;object type=&quot;3&quot; unique_id=&quot;10070&quot;&gt;&lt;property id=&quot;20148&quot; value=&quot;5&quot;/&gt;&lt;property id=&quot;20300&quot; value=&quot;Slide 16 - &amp;quot;Importance of privacy and confidentiality &amp;quot;&quot;/&gt;&lt;property id=&quot;20307&quot; value=&quot;271&quot;/&gt;&lt;/object&gt;&lt;object type=&quot;3&quot; unique_id=&quot;10071&quot;&gt;&lt;property id=&quot;20148&quot; value=&quot;5&quot;/&gt;&lt;property id=&quot;20300&quot; value=&quot;Slide 17 - &amp;quot;Activity&amp;quot;&quot;/&gt;&lt;property id=&quot;20307&quot; value=&quot;272&quot;/&gt;&lt;/object&gt;&lt;object type=&quot;3&quot; unique_id=&quot;10072&quot;&gt;&lt;property id=&quot;20148&quot; value=&quot;5&quot;/&gt;&lt;property id=&quot;20300&quot; value=&quot;Slide 18 - &amp;quot;Assumptions&amp;quot;&quot;/&gt;&lt;property id=&quot;20307&quot; value=&quot;273&quot;/&gt;&lt;/object&gt;&lt;object type=&quot;3&quot; unique_id=&quot;10073&quot;&gt;&lt;property id=&quot;20148&quot; value=&quot;5&quot;/&gt;&lt;property id=&quot;20300&quot; value=&quot;Slide 19 - &amp;quot;Assumptions to avoid&amp;quot;&quot;/&gt;&lt;property id=&quot;20307&quot; value=&quot;274&quot;/&gt;&lt;/object&gt;&lt;object type=&quot;3&quot; unique_id=&quot;10074&quot;&gt;&lt;property id=&quot;20148&quot; value=&quot;5&quot;/&gt;&lt;property id=&quot;20300&quot; value=&quot;Slide 20 - &amp;quot;What are some difficult questions that you have been asked? Or scenarios that you have dealt with?&amp;quot;&quot;/&gt;&lt;property id=&quot;20307&quot; value=&quot;275&quot;/&gt;&lt;/object&gt;&lt;object type=&quot;3&quot; unique_id=&quot;10075&quot;&gt;&lt;property id=&quot;20148&quot; value=&quot;5&quot;/&gt;&lt;property id=&quot;20300&quot; value=&quot;Slide 21 - &amp;quot;Four-step practice tool&amp;quot;&quot;/&gt;&lt;property id=&quot;20307&quot; value=&quot;276&quot;/&gt;&lt;/object&gt;&lt;object type=&quot;3&quot; unique_id=&quot;10076&quot;&gt;&lt;property id=&quot;20148&quot; value=&quot;5&quot;/&gt;&lt;property id=&quot;20300&quot; value=&quot;Slide 22 - &amp;quot;1. Check-in&amp;quot;&quot;/&gt;&lt;property id=&quot;20307&quot; value=&quot;277&quot;/&gt;&lt;/object&gt;&lt;object type=&quot;3&quot; unique_id=&quot;10077&quot;&gt;&lt;property id=&quot;20148&quot; value=&quot;5&quot;/&gt;&lt;property id=&quot;20300&quot; value=&quot;Slide 23 - &amp;quot;2. Affirm&amp;quot;&quot;/&gt;&lt;property id=&quot;20307&quot; value=&quot;278&quot;/&gt;&lt;/object&gt;&lt;object type=&quot;3&quot; unique_id=&quot;10078&quot;&gt;&lt;property id=&quot;20148&quot; value=&quot;5&quot;/&gt;&lt;property id=&quot;20300&quot; value=&quot;Slide 24 - &amp;quot;3. Clarify&amp;quot;&quot;/&gt;&lt;property id=&quot;20307&quot; value=&quot;279&quot;/&gt;&lt;/object&gt;&lt;object type=&quot;3&quot; unique_id=&quot;10079&quot;&gt;&lt;property id=&quot;20148&quot; value=&quot;5&quot;/&gt;&lt;property id=&quot;20300&quot; value=&quot;Slide 25 - &amp;quot;4. Answer&amp;quot;&quot;/&gt;&lt;property id=&quot;20307&quot; value=&quot;280&quot;/&gt;&lt;/object&gt;&lt;object type=&quot;3&quot; unique_id=&quot;10080&quot;&gt;&lt;property id=&quot;20148&quot; value=&quot;5&quot;/&gt;&lt;property id=&quot;20300&quot; value=&quot;Slide 26 - &amp;quot;Practice!&amp;quot;&quot;/&gt;&lt;property id=&quot;20307&quot; value=&quot;281&quot;/&gt;&lt;/object&gt;&lt;object type=&quot;3&quot; unique_id=&quot;10081&quot;&gt;&lt;property id=&quot;20148&quot; value=&quot;5&quot;/&gt;&lt;property id=&quot;20300&quot; value=&quot;Slide 27 - &amp;quot;What can we do?&amp;quot;&quot;/&gt;&lt;property id=&quot;20307&quot; value=&quot;282&quot;/&gt;&lt;/object&gt;&lt;object type=&quot;3&quot; unique_id=&quot;10082&quot;&gt;&lt;property id=&quot;20148&quot; value=&quot;5&quot;/&gt;&lt;property id=&quot;20300&quot; value=&quot;Slide 28 - &amp;quot;See&amp;quot;&quot;/&gt;&lt;property id=&quot;20307&quot; value=&quot;283&quot;/&gt;&lt;/object&gt;&lt;object type=&quot;3&quot; unique_id=&quot;10083&quot;&gt;&lt;property id=&quot;20148&quot; value=&quot;5&quot;/&gt;&lt;property id=&quot;20300&quot; value=&quot;Slide 29&quot;/&gt;&lt;property id=&quot;20307&quot; value=&quot;284&quot;/&gt;&lt;/object&gt;&lt;object type=&quot;3&quot; unique_id=&quot;10084&quot;&gt;&lt;property id=&quot;20148&quot; value=&quot;5&quot;/&gt;&lt;property id=&quot;20300&quot; value=&quot;Slide 30 - &amp;quot;Hear &amp;quot;&quot;/&gt;&lt;property id=&quot;20307&quot; value=&quot;285&quot;/&gt;&lt;/object&gt;&lt;object type=&quot;3&quot; unique_id=&quot;10085&quot;&gt;&lt;property id=&quot;20148&quot; value=&quot;5&quot;/&gt;&lt;property id=&quot;20300&quot; value=&quot;Slide 31&quot;/&gt;&lt;property id=&quot;20307&quot; value=&quot;286&quot;/&gt;&lt;/object&gt;&lt;object type=&quot;3&quot; unique_id=&quot;10086&quot;&gt;&lt;property id=&quot;20148&quot; value=&quot;5&quot;/&gt;&lt;property id=&quot;20300&quot; value=&quot;Slide 32 - &amp;quot;Feel &amp;quot;&quot;/&gt;&lt;property id=&quot;20307&quot; value=&quot;287&quot;/&gt;&lt;/object&gt;&lt;object type=&quot;3&quot; unique_id=&quot;10087&quot;&gt;&lt;property id=&quot;20148&quot; value=&quot;5&quot;/&gt;&lt;property id=&quot;20300&quot; value=&quot;Slide 33&quot;/&gt;&lt;property id=&quot;20307&quot; value=&quot;288&quot;/&gt;&lt;/object&gt;&lt;object type=&quot;3&quot; unique_id=&quot;10088&quot;&gt;&lt;property id=&quot;20148&quot; value=&quot;5&quot;/&gt;&lt;property id=&quot;20300&quot; value=&quot;Slide 34 - &amp;quot;What can we do?&amp;quot;&quot;/&gt;&lt;property id=&quot;20307&quot; value=&quot;289&quot;/&gt;&lt;/object&gt;&lt;object type=&quot;3&quot; unique_id=&quot;10089&quot;&gt;&lt;property id=&quot;20148&quot; value=&quot;5&quot;/&gt;&lt;property id=&quot;20300&quot; value=&quot;Slide 35 - &amp;quot;Questions to consider&amp;quot;&quot;/&gt;&lt;property id=&quot;20307&quot; value=&quot;290&quot;/&gt;&lt;/object&gt;&lt;object type=&quot;3&quot; unique_id=&quot;10090&quot;&gt;&lt;property id=&quot;20148&quot; value=&quot;5&quot;/&gt;&lt;property id=&quot;20300&quot; value=&quot;Slide 36 - &amp;quot;Organizational assessment tool for STBBIs and stigma (CPHA, 2017)&amp;quot;&quot;/&gt;&lt;property id=&quot;20307&quot; value=&quot;291&quot;/&gt;&lt;/object&gt;&lt;object type=&quot;3&quot; unique_id=&quot;10091&quot;&gt;&lt;property id=&quot;20148&quot; value=&quot;5&quot;/&gt;&lt;property id=&quot;20300&quot; value=&quot;Slide 37 - &amp;quot;Thank you for your participation!&amp;quot;&quot;/&gt;&lt;property id=&quot;20307&quot; value=&quot;29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1882</Words>
  <Application>Microsoft Office PowerPoint</Application>
  <PresentationFormat>On-screen Show (4:3)</PresentationFormat>
  <Paragraphs>200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Learning objectives</vt:lpstr>
      <vt:lpstr> Learners' rights</vt:lpstr>
      <vt:lpstr>Key terms </vt:lpstr>
      <vt:lpstr>What is trauma-informed care?</vt:lpstr>
      <vt:lpstr>What is trauma-informed care?</vt:lpstr>
      <vt:lpstr>What is trauma- and violence-informed care (TVIC)?</vt:lpstr>
      <vt:lpstr>What did you do on the weekend?</vt:lpstr>
      <vt:lpstr>Where did you first learn about sex?</vt:lpstr>
      <vt:lpstr>Stigma</vt:lpstr>
      <vt:lpstr>Stigma defined</vt:lpstr>
      <vt:lpstr>PowerPoint Presentation</vt:lpstr>
      <vt:lpstr>What do clients think?</vt:lpstr>
      <vt:lpstr>What can you do?</vt:lpstr>
      <vt:lpstr>Importance of privacy and confidentiality </vt:lpstr>
      <vt:lpstr>Activity</vt:lpstr>
      <vt:lpstr>Assumptions</vt:lpstr>
      <vt:lpstr>Assumptions to avoid</vt:lpstr>
      <vt:lpstr>What are some difficult questions that you have been asked? Or scenarios that you have dealt with?</vt:lpstr>
      <vt:lpstr>Four-step practice tool</vt:lpstr>
      <vt:lpstr>1. Check-in</vt:lpstr>
      <vt:lpstr>2. Affirm</vt:lpstr>
      <vt:lpstr>3. Clarify</vt:lpstr>
      <vt:lpstr>4. Answer</vt:lpstr>
      <vt:lpstr>Practice!</vt:lpstr>
      <vt:lpstr>What can we do?</vt:lpstr>
      <vt:lpstr>See</vt:lpstr>
      <vt:lpstr>PowerPoint Presentation</vt:lpstr>
      <vt:lpstr>Hear </vt:lpstr>
      <vt:lpstr>PowerPoint Presentation</vt:lpstr>
      <vt:lpstr>Feel </vt:lpstr>
      <vt:lpstr>PowerPoint Presentation</vt:lpstr>
      <vt:lpstr>What can we do?</vt:lpstr>
      <vt:lpstr>Questions to consider</vt:lpstr>
      <vt:lpstr>Organizational assessment tool for STBBIs and stigma (CPHA, 2017)</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MacLean</dc:creator>
  <cp:lastModifiedBy>Rachel MacLean</cp:lastModifiedBy>
  <cp:revision>22</cp:revision>
  <dcterms:created xsi:type="dcterms:W3CDTF">2017-04-26T13:49:25Z</dcterms:created>
  <dcterms:modified xsi:type="dcterms:W3CDTF">2017-07-18T13:05:34Z</dcterms:modified>
</cp:coreProperties>
</file>