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42A_8B7DEC8C.xml" ContentType="application/vnd.ms-powerpoint.comments+xml"/>
  <Override PartName="/ppt/comments/modernComment_429_68F0C956.xml" ContentType="application/vnd.ms-powerpoint.comments+xml"/>
  <Override PartName="/ppt/comments/modernComment_418_85A1A663.xml" ContentType="application/vnd.ms-powerpoint.comments+xml"/>
  <Override PartName="/ppt/comments/modernComment_40C_17B9088E.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1066" r:id="rId5"/>
    <p:sldId id="1067" r:id="rId6"/>
    <p:sldId id="1068" r:id="rId7"/>
    <p:sldId id="1043" r:id="rId8"/>
    <p:sldId id="1063" r:id="rId9"/>
    <p:sldId id="1044" r:id="rId10"/>
    <p:sldId id="1055" r:id="rId11"/>
    <p:sldId id="1065" r:id="rId12"/>
    <p:sldId id="1048" r:id="rId13"/>
    <p:sldId id="1054" r:id="rId14"/>
    <p:sldId id="1038" r:id="rId15"/>
    <p:sldId id="1062" r:id="rId16"/>
    <p:sldId id="1036" r:id="rId17"/>
    <p:sldId id="1039" r:id="rId18"/>
    <p:sldId id="1040" r:id="rId19"/>
    <p:sldId id="1061" r:id="rId20"/>
    <p:sldId id="1045" r:id="rId21"/>
    <p:sldId id="1047" r:id="rId22"/>
    <p:sldId id="1057" r:id="rId23"/>
    <p:sldId id="1041" r:id="rId24"/>
    <p:sldId id="1060" r:id="rId25"/>
    <p:sldId id="1050" r:id="rId26"/>
    <p:sldId id="105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ing this Template" id="{AAD29D40-9D3E-4128-8947-D2DD6DC75641}">
          <p14:sldIdLst>
            <p14:sldId id="1066"/>
          </p14:sldIdLst>
        </p14:section>
        <p14:section name="Opening the Meeting" id="{7CDFFC6E-A7F4-4EE0-A5F0-9C889C16877D}">
          <p14:sldIdLst>
            <p14:sldId id="1067"/>
            <p14:sldId id="1068"/>
            <p14:sldId id="1043"/>
            <p14:sldId id="1063"/>
            <p14:sldId id="1044"/>
            <p14:sldId id="1055"/>
            <p14:sldId id="1065"/>
            <p14:sldId id="1048"/>
            <p14:sldId id="1054"/>
          </p14:sldIdLst>
        </p14:section>
        <p14:section name="Process to Complete the Assessment" id="{A576517E-D7B9-46F3-A834-D27EDBE4BEF8}">
          <p14:sldIdLst>
            <p14:sldId id="1038"/>
            <p14:sldId id="1062"/>
            <p14:sldId id="1036"/>
            <p14:sldId id="1039"/>
            <p14:sldId id="1040"/>
            <p14:sldId id="1061"/>
            <p14:sldId id="1045"/>
            <p14:sldId id="1047"/>
            <p14:sldId id="1057"/>
          </p14:sldIdLst>
        </p14:section>
        <p14:section name="Moving the Results into Action" id="{ADC52915-A478-4991-8522-A35AB92D71C8}">
          <p14:sldIdLst>
            <p14:sldId id="1041"/>
            <p14:sldId id="1060"/>
            <p14:sldId id="1050"/>
            <p14:sldId id="105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C5593A-106F-CD85-073B-94E6FE2A37F3}" name="Nathan Flaig" initials="NF" userId="S::nflaig@centreforsexuality.ca::a37a72df-9de7-4b48-bb49-f66d953caa9d" providerId="AD"/>
  <p188:author id="{227D1F3C-8FE2-E29D-9772-B753E5CD91F3}" name="Laura Bouchard" initials="LB" userId="S::lbouchard@cpha.ca::d830c7cd-7849-4429-b1d3-5a213afff115" providerId="AD"/>
  <p188:author id="{97CB0B8E-3AFA-734F-B8B6-789E5792D624}" name="Kelsey MacIntosh" initials="KM" userId="S::kmacintosh@cpha.ca::9019c46f-8996-415b-8450-bc77070375f9" providerId="AD"/>
  <p188:author id="{80739AB0-E095-6634-577F-4BA13C38F680}" name="melinda 74" initials="m7" userId="2e705ae34956c481" providerId="Windows Live"/>
  <p188:author id="{987C09DC-5927-C9D4-6550-0FC378DCAC97}" name="Megan Butler" initials="MB" userId="S::mbutler@cpha.ca::3a4742fc-13d9-461e-bb35-63f94209b8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8F629E"/>
    <a:srgbClr val="928AA2"/>
    <a:srgbClr val="F7A900"/>
    <a:srgbClr val="E7E2EF"/>
    <a:srgbClr val="E9E5F1"/>
    <a:srgbClr val="928AA3"/>
    <a:srgbClr val="E8E3F0"/>
    <a:srgbClr val="F1EBF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69728" autoAdjust="0"/>
  </p:normalViewPr>
  <p:slideViewPr>
    <p:cSldViewPr snapToGrid="0">
      <p:cViewPr varScale="1">
        <p:scale>
          <a:sx n="79" d="100"/>
          <a:sy n="79" d="100"/>
        </p:scale>
        <p:origin x="1818" y="84"/>
      </p:cViewPr>
      <p:guideLst/>
    </p:cSldViewPr>
  </p:slideViewPr>
  <p:outlineViewPr>
    <p:cViewPr>
      <p:scale>
        <a:sx n="33" d="100"/>
        <a:sy n="33" d="100"/>
      </p:scale>
      <p:origin x="0" y="-1574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MacIntosh" userId="9019c46f-8996-415b-8450-bc77070375f9" providerId="ADAL" clId="{7B8D973D-E896-44B3-8849-56BAAAD1C6B9}"/>
    <pc:docChg chg="custSel modSld">
      <pc:chgData name="Kelsey MacIntosh" userId="9019c46f-8996-415b-8450-bc77070375f9" providerId="ADAL" clId="{7B8D973D-E896-44B3-8849-56BAAAD1C6B9}" dt="2026-02-06T19:44:03.059" v="4" actId="14861"/>
      <pc:docMkLst>
        <pc:docMk/>
      </pc:docMkLst>
      <pc:sldChg chg="addSp delSp modSp">
        <pc:chgData name="Kelsey MacIntosh" userId="9019c46f-8996-415b-8450-bc77070375f9" providerId="ADAL" clId="{7B8D973D-E896-44B3-8849-56BAAAD1C6B9}" dt="2026-02-06T19:44:03.059" v="4" actId="14861"/>
        <pc:sldMkLst>
          <pc:docMk/>
          <pc:sldMk cId="398002318" sldId="1036"/>
        </pc:sldMkLst>
        <pc:picChg chg="del">
          <ac:chgData name="Kelsey MacIntosh" userId="9019c46f-8996-415b-8450-bc77070375f9" providerId="ADAL" clId="{7B8D973D-E896-44B3-8849-56BAAAD1C6B9}" dt="2026-02-06T19:43:35.340" v="0" actId="478"/>
          <ac:picMkLst>
            <pc:docMk/>
            <pc:sldMk cId="398002318" sldId="1036"/>
            <ac:picMk id="4" creationId="{B5F55A0A-8A49-B52D-7717-15E5FDB83FA5}"/>
          </ac:picMkLst>
        </pc:picChg>
        <pc:picChg chg="add mod">
          <ac:chgData name="Kelsey MacIntosh" userId="9019c46f-8996-415b-8450-bc77070375f9" providerId="ADAL" clId="{7B8D973D-E896-44B3-8849-56BAAAD1C6B9}" dt="2026-02-06T19:44:03.059" v="4" actId="14861"/>
          <ac:picMkLst>
            <pc:docMk/>
            <pc:sldMk cId="398002318" sldId="1036"/>
            <ac:picMk id="8" creationId="{D74C1BE0-4E70-4125-90A7-F29B5280FBCD}"/>
          </ac:picMkLst>
        </pc:picChg>
      </pc:sldChg>
    </pc:docChg>
  </pc:docChgLst>
  <pc:docChgLst>
    <pc:chgData name="Megan Butler" userId="3a4742fc-13d9-461e-bb35-63f94209b870" providerId="ADAL" clId="{E6B9894F-1923-4B2E-A174-5C31F898F833}"/>
    <pc:docChg chg="undo redo custSel modSld">
      <pc:chgData name="Megan Butler" userId="3a4742fc-13d9-461e-bb35-63f94209b870" providerId="ADAL" clId="{E6B9894F-1923-4B2E-A174-5C31F898F833}" dt="2026-01-22T17:36:04.323" v="1025" actId="14100"/>
      <pc:docMkLst>
        <pc:docMk/>
      </pc:docMkLst>
      <pc:sldChg chg="modSp mod modNotesTx">
        <pc:chgData name="Megan Butler" userId="3a4742fc-13d9-461e-bb35-63f94209b870" providerId="ADAL" clId="{E6B9894F-1923-4B2E-A174-5C31F898F833}" dt="2026-01-22T17:29:11.953" v="1014" actId="20577"/>
        <pc:sldMkLst>
          <pc:docMk/>
          <pc:sldMk cId="398002318" sldId="1036"/>
        </pc:sldMkLst>
        <pc:spChg chg="mod">
          <ac:chgData name="Megan Butler" userId="3a4742fc-13d9-461e-bb35-63f94209b870" providerId="ADAL" clId="{E6B9894F-1923-4B2E-A174-5C31F898F833}" dt="2026-01-22T14:29:17.023" v="532" actId="790"/>
          <ac:spMkLst>
            <pc:docMk/>
            <pc:sldMk cId="398002318" sldId="1036"/>
            <ac:spMk id="2" creationId="{F91C1F2E-4BDD-AB85-ABA9-C1E3683732F1}"/>
          </ac:spMkLst>
        </pc:spChg>
        <pc:spChg chg="mod">
          <ac:chgData name="Megan Butler" userId="3a4742fc-13d9-461e-bb35-63f94209b870" providerId="ADAL" clId="{E6B9894F-1923-4B2E-A174-5C31F898F833}" dt="2026-01-22T14:29:17.023" v="532" actId="790"/>
          <ac:spMkLst>
            <pc:docMk/>
            <pc:sldMk cId="398002318" sldId="1036"/>
            <ac:spMk id="3" creationId="{96BD94D3-F2FE-47B4-39CA-A32E15FCAF9C}"/>
          </ac:spMkLst>
        </pc:spChg>
        <pc:cxnChg chg="mod">
          <ac:chgData name="Megan Butler" userId="3a4742fc-13d9-461e-bb35-63f94209b870" providerId="ADAL" clId="{E6B9894F-1923-4B2E-A174-5C31F898F833}" dt="2026-01-21T21:47:17.175" v="519" actId="14100"/>
          <ac:cxnSpMkLst>
            <pc:docMk/>
            <pc:sldMk cId="398002318" sldId="1036"/>
            <ac:cxnSpMk id="5" creationId="{4E51E2B5-E4DD-3354-D375-ADD473B070E8}"/>
          </ac:cxnSpMkLst>
        </pc:cxnChg>
      </pc:sldChg>
      <pc:sldChg chg="addSp delSp modSp mod modNotesTx">
        <pc:chgData name="Megan Butler" userId="3a4742fc-13d9-461e-bb35-63f94209b870" providerId="ADAL" clId="{E6B9894F-1923-4B2E-A174-5C31F898F833}" dt="2026-01-22T14:58:30.598" v="764" actId="313"/>
        <pc:sldMkLst>
          <pc:docMk/>
          <pc:sldMk cId="2767388298" sldId="1038"/>
        </pc:sldMkLst>
        <pc:spChg chg="mod">
          <ac:chgData name="Megan Butler" userId="3a4742fc-13d9-461e-bb35-63f94209b870" providerId="ADAL" clId="{E6B9894F-1923-4B2E-A174-5C31F898F833}" dt="2026-01-22T14:29:17.023" v="532" actId="790"/>
          <ac:spMkLst>
            <pc:docMk/>
            <pc:sldMk cId="2767388298" sldId="1038"/>
            <ac:spMk id="2" creationId="{F91C1F2E-4BDD-AB85-ABA9-C1E3683732F1}"/>
          </ac:spMkLst>
        </pc:spChg>
        <pc:spChg chg="mod topLvl">
          <ac:chgData name="Megan Butler" userId="3a4742fc-13d9-461e-bb35-63f94209b870" providerId="ADAL" clId="{E6B9894F-1923-4B2E-A174-5C31F898F833}" dt="2026-01-22T14:29:17.023" v="532" actId="790"/>
          <ac:spMkLst>
            <pc:docMk/>
            <pc:sldMk cId="2767388298" sldId="1038"/>
            <ac:spMk id="14" creationId="{F1C2B0D6-F9DB-5B4D-BC88-DDFE675067A1}"/>
          </ac:spMkLst>
        </pc:spChg>
        <pc:spChg chg="mod topLvl">
          <ac:chgData name="Megan Butler" userId="3a4742fc-13d9-461e-bb35-63f94209b870" providerId="ADAL" clId="{E6B9894F-1923-4B2E-A174-5C31F898F833}" dt="2026-01-22T14:29:17.023" v="532" actId="790"/>
          <ac:spMkLst>
            <pc:docMk/>
            <pc:sldMk cId="2767388298" sldId="1038"/>
            <ac:spMk id="15" creationId="{637E256B-A52C-A538-F545-69FE3AD853F2}"/>
          </ac:spMkLst>
        </pc:spChg>
        <pc:spChg chg="mod topLvl">
          <ac:chgData name="Megan Butler" userId="3a4742fc-13d9-461e-bb35-63f94209b870" providerId="ADAL" clId="{E6B9894F-1923-4B2E-A174-5C31F898F833}" dt="2026-01-22T14:29:17.023" v="532" actId="790"/>
          <ac:spMkLst>
            <pc:docMk/>
            <pc:sldMk cId="2767388298" sldId="1038"/>
            <ac:spMk id="17" creationId="{AB94C8EB-C916-8465-E067-9A83B17222C0}"/>
          </ac:spMkLst>
        </pc:spChg>
        <pc:grpChg chg="add del">
          <ac:chgData name="Megan Butler" userId="3a4742fc-13d9-461e-bb35-63f94209b870" providerId="ADAL" clId="{E6B9894F-1923-4B2E-A174-5C31F898F833}" dt="2026-01-21T21:18:24.828" v="419" actId="478"/>
          <ac:grpSpMkLst>
            <pc:docMk/>
            <pc:sldMk cId="2767388298" sldId="1038"/>
            <ac:grpSpMk id="3" creationId="{AF9FF887-E9FF-9B16-564C-64DEA1434E23}"/>
          </ac:grpSpMkLst>
        </pc:grpChg>
        <pc:grpChg chg="del">
          <ac:chgData name="Megan Butler" userId="3a4742fc-13d9-461e-bb35-63f94209b870" providerId="ADAL" clId="{E6B9894F-1923-4B2E-A174-5C31F898F833}" dt="2026-01-21T21:18:40.922" v="422" actId="478"/>
          <ac:grpSpMkLst>
            <pc:docMk/>
            <pc:sldMk cId="2767388298" sldId="1038"/>
            <ac:grpSpMk id="4" creationId="{082AF61E-06E9-6B48-9402-409FDDF72EEB}"/>
          </ac:grpSpMkLst>
        </pc:grpChg>
        <pc:grpChg chg="del">
          <ac:chgData name="Megan Butler" userId="3a4742fc-13d9-461e-bb35-63f94209b870" providerId="ADAL" clId="{E6B9894F-1923-4B2E-A174-5C31F898F833}" dt="2026-01-21T21:18:58.861" v="427" actId="478"/>
          <ac:grpSpMkLst>
            <pc:docMk/>
            <pc:sldMk cId="2767388298" sldId="1038"/>
            <ac:grpSpMk id="11" creationId="{893B699A-6786-C6A1-A954-90560CE842A3}"/>
          </ac:grpSpMkLst>
        </pc:grpChg>
        <pc:picChg chg="del">
          <ac:chgData name="Megan Butler" userId="3a4742fc-13d9-461e-bb35-63f94209b870" providerId="ADAL" clId="{E6B9894F-1923-4B2E-A174-5C31F898F833}" dt="2026-01-21T21:18:23.341" v="418" actId="478"/>
          <ac:picMkLst>
            <pc:docMk/>
            <pc:sldMk cId="2767388298" sldId="1038"/>
            <ac:picMk id="5" creationId="{18949542-10FB-7D6E-26E9-8D2F1785E9A7}"/>
          </ac:picMkLst>
        </pc:picChg>
        <pc:picChg chg="del topLvl">
          <ac:chgData name="Megan Butler" userId="3a4742fc-13d9-461e-bb35-63f94209b870" providerId="ADAL" clId="{E6B9894F-1923-4B2E-A174-5C31F898F833}" dt="2026-01-21T21:18:24.828" v="419" actId="478"/>
          <ac:picMkLst>
            <pc:docMk/>
            <pc:sldMk cId="2767388298" sldId="1038"/>
            <ac:picMk id="6" creationId="{61B57C79-297A-6CC5-DA6C-37B5D3CD843C}"/>
          </ac:picMkLst>
        </pc:picChg>
        <pc:picChg chg="del">
          <ac:chgData name="Megan Butler" userId="3a4742fc-13d9-461e-bb35-63f94209b870" providerId="ADAL" clId="{E6B9894F-1923-4B2E-A174-5C31F898F833}" dt="2026-01-21T21:18:39.710" v="421" actId="478"/>
          <ac:picMkLst>
            <pc:docMk/>
            <pc:sldMk cId="2767388298" sldId="1038"/>
            <ac:picMk id="7" creationId="{08E3FE5A-9B94-C2FE-050A-DCDFBD9338B1}"/>
          </ac:picMkLst>
        </pc:picChg>
        <pc:picChg chg="del topLvl">
          <ac:chgData name="Megan Butler" userId="3a4742fc-13d9-461e-bb35-63f94209b870" providerId="ADAL" clId="{E6B9894F-1923-4B2E-A174-5C31F898F833}" dt="2026-01-21T21:18:40.922" v="422" actId="478"/>
          <ac:picMkLst>
            <pc:docMk/>
            <pc:sldMk cId="2767388298" sldId="1038"/>
            <ac:picMk id="8" creationId="{121BF3DB-9E90-B39D-F0D3-62C11D7F37BA}"/>
          </ac:picMkLst>
        </pc:picChg>
        <pc:picChg chg="del topLvl">
          <ac:chgData name="Megan Butler" userId="3a4742fc-13d9-461e-bb35-63f94209b870" providerId="ADAL" clId="{E6B9894F-1923-4B2E-A174-5C31F898F833}" dt="2026-01-21T21:18:58.861" v="427" actId="478"/>
          <ac:picMkLst>
            <pc:docMk/>
            <pc:sldMk cId="2767388298" sldId="1038"/>
            <ac:picMk id="9" creationId="{D1EEAC1D-25F2-2553-43DC-52FB5049C9A0}"/>
          </ac:picMkLst>
        </pc:picChg>
        <pc:picChg chg="del">
          <ac:chgData name="Megan Butler" userId="3a4742fc-13d9-461e-bb35-63f94209b870" providerId="ADAL" clId="{E6B9894F-1923-4B2E-A174-5C31F898F833}" dt="2026-01-21T21:18:57.750" v="426" actId="478"/>
          <ac:picMkLst>
            <pc:docMk/>
            <pc:sldMk cId="2767388298" sldId="1038"/>
            <ac:picMk id="10" creationId="{73D7C725-4AED-D8B4-3F60-04C0B9002BA4}"/>
          </ac:picMkLst>
        </pc:picChg>
        <pc:picChg chg="add mod">
          <ac:chgData name="Megan Butler" userId="3a4742fc-13d9-461e-bb35-63f94209b870" providerId="ADAL" clId="{E6B9894F-1923-4B2E-A174-5C31F898F833}" dt="2026-01-21T21:22:27.038" v="462" actId="1076"/>
          <ac:picMkLst>
            <pc:docMk/>
            <pc:sldMk cId="2767388298" sldId="1038"/>
            <ac:picMk id="18" creationId="{200D5AF5-A193-7F84-4726-BA377DC247B6}"/>
          </ac:picMkLst>
        </pc:picChg>
        <pc:picChg chg="add mod">
          <ac:chgData name="Megan Butler" userId="3a4742fc-13d9-461e-bb35-63f94209b870" providerId="ADAL" clId="{E6B9894F-1923-4B2E-A174-5C31F898F833}" dt="2026-01-21T21:22:27.038" v="462" actId="1076"/>
          <ac:picMkLst>
            <pc:docMk/>
            <pc:sldMk cId="2767388298" sldId="1038"/>
            <ac:picMk id="20" creationId="{E7F85159-7BBC-C96E-2424-06563AD31303}"/>
          </ac:picMkLst>
        </pc:picChg>
        <pc:picChg chg="add mod">
          <ac:chgData name="Megan Butler" userId="3a4742fc-13d9-461e-bb35-63f94209b870" providerId="ADAL" clId="{E6B9894F-1923-4B2E-A174-5C31F898F833}" dt="2026-01-21T21:22:27.038" v="462" actId="1076"/>
          <ac:picMkLst>
            <pc:docMk/>
            <pc:sldMk cId="2767388298" sldId="1038"/>
            <ac:picMk id="23" creationId="{D4D9ADD0-7125-9652-4062-3798D772862F}"/>
          </ac:picMkLst>
        </pc:picChg>
        <pc:cxnChg chg="mod">
          <ac:chgData name="Megan Butler" userId="3a4742fc-13d9-461e-bb35-63f94209b870" providerId="ADAL" clId="{E6B9894F-1923-4B2E-A174-5C31F898F833}" dt="2026-01-21T21:22:31.500" v="463" actId="14100"/>
          <ac:cxnSpMkLst>
            <pc:docMk/>
            <pc:sldMk cId="2767388298" sldId="1038"/>
            <ac:cxnSpMk id="16" creationId="{64ACFACB-D847-03EC-868B-F8FBBD1B83F4}"/>
          </ac:cxnSpMkLst>
        </pc:cxnChg>
        <pc:cxnChg chg="mod">
          <ac:chgData name="Megan Butler" userId="3a4742fc-13d9-461e-bb35-63f94209b870" providerId="ADAL" clId="{E6B9894F-1923-4B2E-A174-5C31F898F833}" dt="2026-01-21T21:22:35.388" v="464" actId="14100"/>
          <ac:cxnSpMkLst>
            <pc:docMk/>
            <pc:sldMk cId="2767388298" sldId="1038"/>
            <ac:cxnSpMk id="22" creationId="{A4EF18B4-E89B-FE7C-B647-6760EB0D4739}"/>
          </ac:cxnSpMkLst>
        </pc:cxnChg>
      </pc:sldChg>
      <pc:sldChg chg="modSp mod modNotesTx">
        <pc:chgData name="Megan Butler" userId="3a4742fc-13d9-461e-bb35-63f94209b870" providerId="ADAL" clId="{E6B9894F-1923-4B2E-A174-5C31F898F833}" dt="2026-01-22T15:04:45.691" v="820" actId="20577"/>
        <pc:sldMkLst>
          <pc:docMk/>
          <pc:sldMk cId="45470830" sldId="1039"/>
        </pc:sldMkLst>
        <pc:spChg chg="mod">
          <ac:chgData name="Megan Butler" userId="3a4742fc-13d9-461e-bb35-63f94209b870" providerId="ADAL" clId="{E6B9894F-1923-4B2E-A174-5C31F898F833}" dt="2026-01-22T14:29:17.023" v="532" actId="790"/>
          <ac:spMkLst>
            <pc:docMk/>
            <pc:sldMk cId="45470830" sldId="1039"/>
            <ac:spMk id="2" creationId="{F91C1F2E-4BDD-AB85-ABA9-C1E3683732F1}"/>
          </ac:spMkLst>
        </pc:spChg>
        <pc:spChg chg="mod">
          <ac:chgData name="Megan Butler" userId="3a4742fc-13d9-461e-bb35-63f94209b870" providerId="ADAL" clId="{E6B9894F-1923-4B2E-A174-5C31F898F833}" dt="2026-01-22T14:29:17.023" v="532" actId="790"/>
          <ac:spMkLst>
            <pc:docMk/>
            <pc:sldMk cId="45470830" sldId="1039"/>
            <ac:spMk id="3" creationId="{96BD94D3-F2FE-47B4-39CA-A32E15FCAF9C}"/>
          </ac:spMkLst>
        </pc:spChg>
        <pc:cxnChg chg="mod">
          <ac:chgData name="Megan Butler" userId="3a4742fc-13d9-461e-bb35-63f94209b870" providerId="ADAL" clId="{E6B9894F-1923-4B2E-A174-5C31F898F833}" dt="2026-01-21T20:45:00.225" v="188" actId="14100"/>
          <ac:cxnSpMkLst>
            <pc:docMk/>
            <pc:sldMk cId="45470830" sldId="1039"/>
            <ac:cxnSpMk id="4" creationId="{09310FF2-A792-FE42-8348-8CECC991C5D1}"/>
          </ac:cxnSpMkLst>
        </pc:cxnChg>
      </pc:sldChg>
      <pc:sldChg chg="addSp delSp modSp mod modNotesTx">
        <pc:chgData name="Megan Butler" userId="3a4742fc-13d9-461e-bb35-63f94209b870" providerId="ADAL" clId="{E6B9894F-1923-4B2E-A174-5C31F898F833}" dt="2026-01-22T16:00:37.043" v="1013" actId="14100"/>
        <pc:sldMkLst>
          <pc:docMk/>
          <pc:sldMk cId="796426265" sldId="1040"/>
        </pc:sldMkLst>
        <pc:spChg chg="mod">
          <ac:chgData name="Megan Butler" userId="3a4742fc-13d9-461e-bb35-63f94209b870" providerId="ADAL" clId="{E6B9894F-1923-4B2E-A174-5C31F898F833}" dt="2026-01-22T16:00:32.661" v="1012" actId="13926"/>
          <ac:spMkLst>
            <pc:docMk/>
            <pc:sldMk cId="796426265" sldId="1040"/>
            <ac:spMk id="2" creationId="{F91C1F2E-4BDD-AB85-ABA9-C1E3683732F1}"/>
          </ac:spMkLst>
        </pc:spChg>
        <pc:spChg chg="mod">
          <ac:chgData name="Megan Butler" userId="3a4742fc-13d9-461e-bb35-63f94209b870" providerId="ADAL" clId="{E6B9894F-1923-4B2E-A174-5C31F898F833}" dt="2026-01-22T14:29:17.023" v="532" actId="790"/>
          <ac:spMkLst>
            <pc:docMk/>
            <pc:sldMk cId="796426265" sldId="1040"/>
            <ac:spMk id="3" creationId="{96BD94D3-F2FE-47B4-39CA-A32E15FCAF9C}"/>
          </ac:spMkLst>
        </pc:spChg>
        <pc:picChg chg="del">
          <ac:chgData name="Megan Butler" userId="3a4742fc-13d9-461e-bb35-63f94209b870" providerId="ADAL" clId="{E6B9894F-1923-4B2E-A174-5C31F898F833}" dt="2026-01-22T16:00:19.194" v="1009" actId="478"/>
          <ac:picMkLst>
            <pc:docMk/>
            <pc:sldMk cId="796426265" sldId="1040"/>
            <ac:picMk id="4" creationId="{B8CC5C09-60B3-0A83-378F-835A52F903A6}"/>
          </ac:picMkLst>
        </pc:picChg>
        <pc:picChg chg="add mod">
          <ac:chgData name="Megan Butler" userId="3a4742fc-13d9-461e-bb35-63f94209b870" providerId="ADAL" clId="{E6B9894F-1923-4B2E-A174-5C31F898F833}" dt="2026-01-22T16:00:27.069" v="1011" actId="1076"/>
          <ac:picMkLst>
            <pc:docMk/>
            <pc:sldMk cId="796426265" sldId="1040"/>
            <ac:picMk id="7" creationId="{C3A13AE8-D76B-7F29-A2D8-4CCBDC79A435}"/>
          </ac:picMkLst>
        </pc:picChg>
        <pc:cxnChg chg="mod">
          <ac:chgData name="Megan Butler" userId="3a4742fc-13d9-461e-bb35-63f94209b870" providerId="ADAL" clId="{E6B9894F-1923-4B2E-A174-5C31F898F833}" dt="2026-01-22T16:00:37.043" v="1013" actId="14100"/>
          <ac:cxnSpMkLst>
            <pc:docMk/>
            <pc:sldMk cId="796426265" sldId="1040"/>
            <ac:cxnSpMk id="5" creationId="{C1E34538-63F1-6566-D084-10596D3BAFCF}"/>
          </ac:cxnSpMkLst>
        </pc:cxnChg>
      </pc:sldChg>
      <pc:sldChg chg="modSp mod modNotesTx">
        <pc:chgData name="Megan Butler" userId="3a4742fc-13d9-461e-bb35-63f94209b870" providerId="ADAL" clId="{E6B9894F-1923-4B2E-A174-5C31F898F833}" dt="2026-01-22T15:15:04.344" v="962" actId="12"/>
        <pc:sldMkLst>
          <pc:docMk/>
          <pc:sldMk cId="2335775709" sldId="1041"/>
        </pc:sldMkLst>
        <pc:spChg chg="mod">
          <ac:chgData name="Megan Butler" userId="3a4742fc-13d9-461e-bb35-63f94209b870" providerId="ADAL" clId="{E6B9894F-1923-4B2E-A174-5C31F898F833}" dt="2026-01-22T14:29:17.023" v="532" actId="790"/>
          <ac:spMkLst>
            <pc:docMk/>
            <pc:sldMk cId="2335775709" sldId="1041"/>
            <ac:spMk id="2" creationId="{F91C1F2E-4BDD-AB85-ABA9-C1E3683732F1}"/>
          </ac:spMkLst>
        </pc:spChg>
        <pc:spChg chg="mod">
          <ac:chgData name="Megan Butler" userId="3a4742fc-13d9-461e-bb35-63f94209b870" providerId="ADAL" clId="{E6B9894F-1923-4B2E-A174-5C31F898F833}" dt="2026-01-22T14:29:17.023" v="532" actId="790"/>
          <ac:spMkLst>
            <pc:docMk/>
            <pc:sldMk cId="2335775709" sldId="1041"/>
            <ac:spMk id="3" creationId="{96BD94D3-F2FE-47B4-39CA-A32E15FCAF9C}"/>
          </ac:spMkLst>
        </pc:spChg>
        <pc:cxnChg chg="mod">
          <ac:chgData name="Megan Butler" userId="3a4742fc-13d9-461e-bb35-63f94209b870" providerId="ADAL" clId="{E6B9894F-1923-4B2E-A174-5C31F898F833}" dt="2026-01-21T20:53:38.927" v="292" actId="14100"/>
          <ac:cxnSpMkLst>
            <pc:docMk/>
            <pc:sldMk cId="2335775709" sldId="1041"/>
            <ac:cxnSpMk id="4" creationId="{AF06A5CA-50D7-0146-B9B3-CE05547D7FFC}"/>
          </ac:cxnSpMkLst>
        </pc:cxnChg>
      </pc:sldChg>
      <pc:sldChg chg="addSp delSp modSp mod modNotesTx">
        <pc:chgData name="Megan Butler" userId="3a4742fc-13d9-461e-bb35-63f94209b870" providerId="ADAL" clId="{E6B9894F-1923-4B2E-A174-5C31F898F833}" dt="2026-01-22T14:47:38.910" v="616" actId="12"/>
        <pc:sldMkLst>
          <pc:docMk/>
          <pc:sldMk cId="676105778" sldId="1043"/>
        </pc:sldMkLst>
        <pc:spChg chg="mod">
          <ac:chgData name="Megan Butler" userId="3a4742fc-13d9-461e-bb35-63f94209b870" providerId="ADAL" clId="{E6B9894F-1923-4B2E-A174-5C31F898F833}" dt="2026-01-22T14:29:17.023" v="532" actId="790"/>
          <ac:spMkLst>
            <pc:docMk/>
            <pc:sldMk cId="676105778" sldId="1043"/>
            <ac:spMk id="2" creationId="{F91C1F2E-4BDD-AB85-ABA9-C1E3683732F1}"/>
          </ac:spMkLst>
        </pc:spChg>
        <pc:spChg chg="add del mod">
          <ac:chgData name="Megan Butler" userId="3a4742fc-13d9-461e-bb35-63f94209b870" providerId="ADAL" clId="{E6B9894F-1923-4B2E-A174-5C31F898F833}" dt="2026-01-22T14:29:17.023" v="532" actId="790"/>
          <ac:spMkLst>
            <pc:docMk/>
            <pc:sldMk cId="676105778" sldId="1043"/>
            <ac:spMk id="3" creationId="{96BD94D3-F2FE-47B4-39CA-A32E15FCAF9C}"/>
          </ac:spMkLst>
        </pc:spChg>
        <pc:spChg chg="add">
          <ac:chgData name="Megan Butler" userId="3a4742fc-13d9-461e-bb35-63f94209b870" providerId="ADAL" clId="{E6B9894F-1923-4B2E-A174-5C31F898F833}" dt="2026-01-21T20:33:35.457" v="19"/>
          <ac:spMkLst>
            <pc:docMk/>
            <pc:sldMk cId="676105778" sldId="1043"/>
            <ac:spMk id="5" creationId="{E78E89E4-55DE-F0F9-1311-63558DA9EC4F}"/>
          </ac:spMkLst>
        </pc:spChg>
        <pc:spChg chg="add mod">
          <ac:chgData name="Megan Butler" userId="3a4742fc-13d9-461e-bb35-63f94209b870" providerId="ADAL" clId="{E6B9894F-1923-4B2E-A174-5C31F898F833}" dt="2026-01-21T20:33:43.997" v="21"/>
          <ac:spMkLst>
            <pc:docMk/>
            <pc:sldMk cId="676105778" sldId="1043"/>
            <ac:spMk id="6" creationId="{F6D9F1C9-544A-BB68-7993-4014743A85D7}"/>
          </ac:spMkLst>
        </pc:spChg>
        <pc:spChg chg="add mod">
          <ac:chgData name="Megan Butler" userId="3a4742fc-13d9-461e-bb35-63f94209b870" providerId="ADAL" clId="{E6B9894F-1923-4B2E-A174-5C31F898F833}" dt="2026-01-21T20:33:56.990" v="30"/>
          <ac:spMkLst>
            <pc:docMk/>
            <pc:sldMk cId="676105778" sldId="1043"/>
            <ac:spMk id="8" creationId="{24931C50-A430-FEAE-494E-C343FC37D6C2}"/>
          </ac:spMkLst>
        </pc:spChg>
      </pc:sldChg>
      <pc:sldChg chg="modSp mod modNotesTx">
        <pc:chgData name="Megan Butler" userId="3a4742fc-13d9-461e-bb35-63f94209b870" providerId="ADAL" clId="{E6B9894F-1923-4B2E-A174-5C31F898F833}" dt="2026-01-22T14:48:23.491" v="634" actId="20577"/>
        <pc:sldMkLst>
          <pc:docMk/>
          <pc:sldMk cId="561729602" sldId="1044"/>
        </pc:sldMkLst>
        <pc:spChg chg="mod">
          <ac:chgData name="Megan Butler" userId="3a4742fc-13d9-461e-bb35-63f94209b870" providerId="ADAL" clId="{E6B9894F-1923-4B2E-A174-5C31F898F833}" dt="2026-01-22T14:29:17.023" v="532" actId="790"/>
          <ac:spMkLst>
            <pc:docMk/>
            <pc:sldMk cId="561729602" sldId="1044"/>
            <ac:spMk id="2" creationId="{F91C1F2E-4BDD-AB85-ABA9-C1E3683732F1}"/>
          </ac:spMkLst>
        </pc:spChg>
        <pc:spChg chg="mod">
          <ac:chgData name="Megan Butler" userId="3a4742fc-13d9-461e-bb35-63f94209b870" providerId="ADAL" clId="{E6B9894F-1923-4B2E-A174-5C31F898F833}" dt="2026-01-22T14:29:17.023" v="532" actId="790"/>
          <ac:spMkLst>
            <pc:docMk/>
            <pc:sldMk cId="561729602" sldId="1044"/>
            <ac:spMk id="4" creationId="{470335D5-B2FF-D186-7413-39E823410E64}"/>
          </ac:spMkLst>
        </pc:spChg>
        <pc:cxnChg chg="mod">
          <ac:chgData name="Megan Butler" userId="3a4742fc-13d9-461e-bb35-63f94209b870" providerId="ADAL" clId="{E6B9894F-1923-4B2E-A174-5C31F898F833}" dt="2026-01-21T20:36:57.441" v="87" actId="14100"/>
          <ac:cxnSpMkLst>
            <pc:docMk/>
            <pc:sldMk cId="561729602" sldId="1044"/>
            <ac:cxnSpMk id="3" creationId="{BC9DEA5F-8084-C1E6-99DF-398F7CF842F7}"/>
          </ac:cxnSpMkLst>
        </pc:cxnChg>
      </pc:sldChg>
      <pc:sldChg chg="modSp mod modNotesTx">
        <pc:chgData name="Megan Butler" userId="3a4742fc-13d9-461e-bb35-63f94209b870" providerId="ADAL" clId="{E6B9894F-1923-4B2E-A174-5C31F898F833}" dt="2026-01-22T15:11:46.551" v="883" actId="20577"/>
        <pc:sldMkLst>
          <pc:docMk/>
          <pc:sldMk cId="2814294050" sldId="1045"/>
        </pc:sldMkLst>
        <pc:spChg chg="mod">
          <ac:chgData name="Megan Butler" userId="3a4742fc-13d9-461e-bb35-63f94209b870" providerId="ADAL" clId="{E6B9894F-1923-4B2E-A174-5C31F898F833}" dt="2026-01-22T14:39:04.769" v="612" actId="13926"/>
          <ac:spMkLst>
            <pc:docMk/>
            <pc:sldMk cId="2814294050" sldId="1045"/>
            <ac:spMk id="2" creationId="{F91C1F2E-4BDD-AB85-ABA9-C1E3683732F1}"/>
          </ac:spMkLst>
        </pc:spChg>
        <pc:graphicFrameChg chg="mod modGraphic">
          <ac:chgData name="Megan Butler" userId="3a4742fc-13d9-461e-bb35-63f94209b870" providerId="ADAL" clId="{E6B9894F-1923-4B2E-A174-5C31F898F833}" dt="2026-01-22T14:36:28.163" v="608" actId="14734"/>
          <ac:graphicFrameMkLst>
            <pc:docMk/>
            <pc:sldMk cId="2814294050" sldId="1045"/>
            <ac:graphicFrameMk id="14" creationId="{3A57BBD9-40E7-682E-ED2F-D2840F47B060}"/>
          </ac:graphicFrameMkLst>
        </pc:graphicFrameChg>
        <pc:cxnChg chg="mod">
          <ac:chgData name="Megan Butler" userId="3a4742fc-13d9-461e-bb35-63f94209b870" providerId="ADAL" clId="{E6B9894F-1923-4B2E-A174-5C31F898F833}" dt="2026-01-22T14:39:08.706" v="613" actId="14100"/>
          <ac:cxnSpMkLst>
            <pc:docMk/>
            <pc:sldMk cId="2814294050" sldId="1045"/>
            <ac:cxnSpMk id="3" creationId="{3BAA15C8-E1C3-E0AC-2F58-6E87E37DF5C2}"/>
          </ac:cxnSpMkLst>
        </pc:cxnChg>
      </pc:sldChg>
      <pc:sldChg chg="addSp delSp modSp mod modNotesTx">
        <pc:chgData name="Megan Butler" userId="3a4742fc-13d9-461e-bb35-63f94209b870" providerId="ADAL" clId="{E6B9894F-1923-4B2E-A174-5C31F898F833}" dt="2026-01-22T17:35:46.947" v="1024" actId="14100"/>
        <pc:sldMkLst>
          <pc:docMk/>
          <pc:sldMk cId="639452113" sldId="1047"/>
        </pc:sldMkLst>
        <pc:spChg chg="mod">
          <ac:chgData name="Megan Butler" userId="3a4742fc-13d9-461e-bb35-63f94209b870" providerId="ADAL" clId="{E6B9894F-1923-4B2E-A174-5C31F898F833}" dt="2026-01-22T14:29:17.023" v="532" actId="790"/>
          <ac:spMkLst>
            <pc:docMk/>
            <pc:sldMk cId="639452113" sldId="1047"/>
            <ac:spMk id="3" creationId="{96BD94D3-F2FE-47B4-39CA-A32E15FCAF9C}"/>
          </ac:spMkLst>
        </pc:spChg>
        <pc:spChg chg="del mod">
          <ac:chgData name="Megan Butler" userId="3a4742fc-13d9-461e-bb35-63f94209b870" providerId="ADAL" clId="{E6B9894F-1923-4B2E-A174-5C31F898F833}" dt="2026-01-21T20:52:36.332" v="281" actId="478"/>
          <ac:spMkLst>
            <pc:docMk/>
            <pc:sldMk cId="639452113" sldId="1047"/>
            <ac:spMk id="6" creationId="{BB9B6F65-5DEE-A3EE-3711-D975DCC220D1}"/>
          </ac:spMkLst>
        </pc:spChg>
        <pc:spChg chg="add mod">
          <ac:chgData name="Megan Butler" userId="3a4742fc-13d9-461e-bb35-63f94209b870" providerId="ADAL" clId="{E6B9894F-1923-4B2E-A174-5C31F898F833}" dt="2026-01-21T20:52:26.012" v="277"/>
          <ac:spMkLst>
            <pc:docMk/>
            <pc:sldMk cId="639452113" sldId="1047"/>
            <ac:spMk id="7" creationId="{E47B032B-6CC4-0FFC-0EAD-AD1FB94A8CBD}"/>
          </ac:spMkLst>
        </pc:spChg>
        <pc:spChg chg="add mod">
          <ac:chgData name="Megan Butler" userId="3a4742fc-13d9-461e-bb35-63f94209b870" providerId="ADAL" clId="{E6B9894F-1923-4B2E-A174-5C31F898F833}" dt="2026-01-22T17:35:38.607" v="1023" actId="14100"/>
          <ac:spMkLst>
            <pc:docMk/>
            <pc:sldMk cId="639452113" sldId="1047"/>
            <ac:spMk id="10" creationId="{081B9F34-DB38-A3EC-01EC-46F59136A5B7}"/>
          </ac:spMkLst>
        </pc:spChg>
        <pc:cxnChg chg="add mod">
          <ac:chgData name="Megan Butler" userId="3a4742fc-13d9-461e-bb35-63f94209b870" providerId="ADAL" clId="{E6B9894F-1923-4B2E-A174-5C31F898F833}" dt="2026-01-22T17:35:46.947" v="1024" actId="14100"/>
          <ac:cxnSpMkLst>
            <pc:docMk/>
            <pc:sldMk cId="639452113" sldId="1047"/>
            <ac:cxnSpMk id="2" creationId="{AE57EDB9-0344-E34A-404B-2E1931FA20CC}"/>
          </ac:cxnSpMkLst>
        </pc:cxnChg>
        <pc:cxnChg chg="del">
          <ac:chgData name="Megan Butler" userId="3a4742fc-13d9-461e-bb35-63f94209b870" providerId="ADAL" clId="{E6B9894F-1923-4B2E-A174-5C31F898F833}" dt="2026-01-21T20:50:13.055" v="261" actId="478"/>
          <ac:cxnSpMkLst>
            <pc:docMk/>
            <pc:sldMk cId="639452113" sldId="1047"/>
            <ac:cxnSpMk id="4" creationId="{67ED3267-97A0-F792-3976-2D82E418B09F}"/>
          </ac:cxnSpMkLst>
        </pc:cxnChg>
      </pc:sldChg>
      <pc:sldChg chg="addSp modSp mod modNotesTx">
        <pc:chgData name="Megan Butler" userId="3a4742fc-13d9-461e-bb35-63f94209b870" providerId="ADAL" clId="{E6B9894F-1923-4B2E-A174-5C31F898F833}" dt="2026-01-22T14:54:10.915" v="701" actId="790"/>
        <pc:sldMkLst>
          <pc:docMk/>
          <pc:sldMk cId="2241963619" sldId="1048"/>
        </pc:sldMkLst>
        <pc:spChg chg="mod">
          <ac:chgData name="Megan Butler" userId="3a4742fc-13d9-461e-bb35-63f94209b870" providerId="ADAL" clId="{E6B9894F-1923-4B2E-A174-5C31F898F833}" dt="2026-01-22T14:29:17.023" v="532" actId="790"/>
          <ac:spMkLst>
            <pc:docMk/>
            <pc:sldMk cId="2241963619" sldId="1048"/>
            <ac:spMk id="2" creationId="{F91C1F2E-4BDD-AB85-ABA9-C1E3683732F1}"/>
          </ac:spMkLst>
        </pc:spChg>
        <pc:spChg chg="add">
          <ac:chgData name="Megan Butler" userId="3a4742fc-13d9-461e-bb35-63f94209b870" providerId="ADAL" clId="{E6B9894F-1923-4B2E-A174-5C31F898F833}" dt="2026-01-21T21:09:50.799" v="380"/>
          <ac:spMkLst>
            <pc:docMk/>
            <pc:sldMk cId="2241963619" sldId="1048"/>
            <ac:spMk id="6" creationId="{9CE3307D-45F2-2E2E-4844-F49829C1D198}"/>
          </ac:spMkLst>
        </pc:spChg>
        <pc:spChg chg="mod">
          <ac:chgData name="Megan Butler" userId="3a4742fc-13d9-461e-bb35-63f94209b870" providerId="ADAL" clId="{E6B9894F-1923-4B2E-A174-5C31F898F833}" dt="2026-01-22T14:29:17.023" v="532" actId="790"/>
          <ac:spMkLst>
            <pc:docMk/>
            <pc:sldMk cId="2241963619" sldId="1048"/>
            <ac:spMk id="8" creationId="{9F609449-B0BB-588C-BB70-7C4733DC3200}"/>
          </ac:spMkLst>
        </pc:spChg>
        <pc:cxnChg chg="mod">
          <ac:chgData name="Megan Butler" userId="3a4742fc-13d9-461e-bb35-63f94209b870" providerId="ADAL" clId="{E6B9894F-1923-4B2E-A174-5C31F898F833}" dt="2026-01-21T20:39:32.156" v="126" actId="14100"/>
          <ac:cxnSpMkLst>
            <pc:docMk/>
            <pc:sldMk cId="2241963619" sldId="1048"/>
            <ac:cxnSpMk id="3" creationId="{0A41C948-4989-E652-05E5-304D774548C3}"/>
          </ac:cxnSpMkLst>
        </pc:cxnChg>
      </pc:sldChg>
      <pc:sldChg chg="addSp modSp mod modNotesTx">
        <pc:chgData name="Megan Butler" userId="3a4742fc-13d9-461e-bb35-63f94209b870" providerId="ADAL" clId="{E6B9894F-1923-4B2E-A174-5C31F898F833}" dt="2026-01-22T15:16:25.666" v="1004" actId="12"/>
        <pc:sldMkLst>
          <pc:docMk/>
          <pc:sldMk cId="1080201655" sldId="1050"/>
        </pc:sldMkLst>
        <pc:spChg chg="mod">
          <ac:chgData name="Megan Butler" userId="3a4742fc-13d9-461e-bb35-63f94209b870" providerId="ADAL" clId="{E6B9894F-1923-4B2E-A174-5C31F898F833}" dt="2026-01-22T14:29:17.023" v="532" actId="790"/>
          <ac:spMkLst>
            <pc:docMk/>
            <pc:sldMk cId="1080201655" sldId="1050"/>
            <ac:spMk id="2" creationId="{F91C1F2E-4BDD-AB85-ABA9-C1E3683732F1}"/>
          </ac:spMkLst>
        </pc:spChg>
        <pc:spChg chg="mod">
          <ac:chgData name="Megan Butler" userId="3a4742fc-13d9-461e-bb35-63f94209b870" providerId="ADAL" clId="{E6B9894F-1923-4B2E-A174-5C31F898F833}" dt="2026-01-22T14:29:17.023" v="532" actId="790"/>
          <ac:spMkLst>
            <pc:docMk/>
            <pc:sldMk cId="1080201655" sldId="1050"/>
            <ac:spMk id="3" creationId="{96BD94D3-F2FE-47B4-39CA-A32E15FCAF9C}"/>
          </ac:spMkLst>
        </pc:spChg>
        <pc:spChg chg="add">
          <ac:chgData name="Megan Butler" userId="3a4742fc-13d9-461e-bb35-63f94209b870" providerId="ADAL" clId="{E6B9894F-1923-4B2E-A174-5C31F898F833}" dt="2026-01-21T20:55:42.224" v="345"/>
          <ac:spMkLst>
            <pc:docMk/>
            <pc:sldMk cId="1080201655" sldId="1050"/>
            <ac:spMk id="5" creationId="{09AA7A67-5F4F-0796-C2FD-6CC4B58403C4}"/>
          </ac:spMkLst>
        </pc:spChg>
        <pc:spChg chg="add">
          <ac:chgData name="Megan Butler" userId="3a4742fc-13d9-461e-bb35-63f94209b870" providerId="ADAL" clId="{E6B9894F-1923-4B2E-A174-5C31F898F833}" dt="2026-01-21T20:55:50.507" v="346"/>
          <ac:spMkLst>
            <pc:docMk/>
            <pc:sldMk cId="1080201655" sldId="1050"/>
            <ac:spMk id="6" creationId="{4B6597FB-E975-55C9-6AA2-B20A217D8189}"/>
          </ac:spMkLst>
        </pc:spChg>
        <pc:spChg chg="add">
          <ac:chgData name="Megan Butler" userId="3a4742fc-13d9-461e-bb35-63f94209b870" providerId="ADAL" clId="{E6B9894F-1923-4B2E-A174-5C31F898F833}" dt="2026-01-21T20:55:53.351" v="348"/>
          <ac:spMkLst>
            <pc:docMk/>
            <pc:sldMk cId="1080201655" sldId="1050"/>
            <ac:spMk id="7" creationId="{6A8A597C-3152-F378-46DA-90BF313ACEEC}"/>
          </ac:spMkLst>
        </pc:spChg>
        <pc:spChg chg="mod">
          <ac:chgData name="Megan Butler" userId="3a4742fc-13d9-461e-bb35-63f94209b870" providerId="ADAL" clId="{E6B9894F-1923-4B2E-A174-5C31F898F833}" dt="2026-01-22T14:29:17.023" v="532" actId="790"/>
          <ac:spMkLst>
            <pc:docMk/>
            <pc:sldMk cId="1080201655" sldId="1050"/>
            <ac:spMk id="8" creationId="{22BEA55D-F473-D555-9ABE-DA09CBD1FE1D}"/>
          </ac:spMkLst>
        </pc:spChg>
      </pc:sldChg>
      <pc:sldChg chg="modSp mod">
        <pc:chgData name="Megan Butler" userId="3a4742fc-13d9-461e-bb35-63f94209b870" providerId="ADAL" clId="{E6B9894F-1923-4B2E-A174-5C31F898F833}" dt="2026-01-22T14:29:17.023" v="532" actId="790"/>
        <pc:sldMkLst>
          <pc:docMk/>
          <pc:sldMk cId="1338770875" sldId="1051"/>
        </pc:sldMkLst>
        <pc:spChg chg="mod">
          <ac:chgData name="Megan Butler" userId="3a4742fc-13d9-461e-bb35-63f94209b870" providerId="ADAL" clId="{E6B9894F-1923-4B2E-A174-5C31F898F833}" dt="2026-01-22T14:29:17.023" v="532" actId="790"/>
          <ac:spMkLst>
            <pc:docMk/>
            <pc:sldMk cId="1338770875" sldId="1051"/>
            <ac:spMk id="2" creationId="{F91C1F2E-4BDD-AB85-ABA9-C1E3683732F1}"/>
          </ac:spMkLst>
        </pc:spChg>
      </pc:sldChg>
      <pc:sldChg chg="modSp mod modNotesTx">
        <pc:chgData name="Megan Butler" userId="3a4742fc-13d9-461e-bb35-63f94209b870" providerId="ADAL" clId="{E6B9894F-1923-4B2E-A174-5C31F898F833}" dt="2026-01-22T14:57:56.796" v="743" actId="20577"/>
        <pc:sldMkLst>
          <pc:docMk/>
          <pc:sldMk cId="196103060" sldId="1054"/>
        </pc:sldMkLst>
        <pc:spChg chg="mod">
          <ac:chgData name="Megan Butler" userId="3a4742fc-13d9-461e-bb35-63f94209b870" providerId="ADAL" clId="{E6B9894F-1923-4B2E-A174-5C31F898F833}" dt="2026-01-22T14:29:17.023" v="532" actId="790"/>
          <ac:spMkLst>
            <pc:docMk/>
            <pc:sldMk cId="196103060" sldId="1054"/>
            <ac:spMk id="2" creationId="{F91C1F2E-4BDD-AB85-ABA9-C1E3683732F1}"/>
          </ac:spMkLst>
        </pc:spChg>
        <pc:spChg chg="mod">
          <ac:chgData name="Megan Butler" userId="3a4742fc-13d9-461e-bb35-63f94209b870" providerId="ADAL" clId="{E6B9894F-1923-4B2E-A174-5C31F898F833}" dt="2026-01-22T14:29:17.023" v="532" actId="790"/>
          <ac:spMkLst>
            <pc:docMk/>
            <pc:sldMk cId="196103060" sldId="1054"/>
            <ac:spMk id="3" creationId="{96BD94D3-F2FE-47B4-39CA-A32E15FCAF9C}"/>
          </ac:spMkLst>
        </pc:spChg>
        <pc:cxnChg chg="mod">
          <ac:chgData name="Megan Butler" userId="3a4742fc-13d9-461e-bb35-63f94209b870" providerId="ADAL" clId="{E6B9894F-1923-4B2E-A174-5C31F898F833}" dt="2026-01-21T20:40:11.640" v="129" actId="14100"/>
          <ac:cxnSpMkLst>
            <pc:docMk/>
            <pc:sldMk cId="196103060" sldId="1054"/>
            <ac:cxnSpMk id="4" creationId="{358CAA6A-8964-F2EA-8DB6-1EBF9F9A7ABD}"/>
          </ac:cxnSpMkLst>
        </pc:cxnChg>
      </pc:sldChg>
      <pc:sldChg chg="modSp mod modNotesTx">
        <pc:chgData name="Megan Butler" userId="3a4742fc-13d9-461e-bb35-63f94209b870" providerId="ADAL" clId="{E6B9894F-1923-4B2E-A174-5C31F898F833}" dt="2026-01-22T15:19:20.656" v="1006" actId="20577"/>
        <pc:sldMkLst>
          <pc:docMk/>
          <pc:sldMk cId="2559873082" sldId="1055"/>
        </pc:sldMkLst>
        <pc:spChg chg="mod">
          <ac:chgData name="Megan Butler" userId="3a4742fc-13d9-461e-bb35-63f94209b870" providerId="ADAL" clId="{E6B9894F-1923-4B2E-A174-5C31F898F833}" dt="2026-01-22T14:29:17.023" v="532" actId="790"/>
          <ac:spMkLst>
            <pc:docMk/>
            <pc:sldMk cId="2559873082" sldId="1055"/>
            <ac:spMk id="2" creationId="{F91C1F2E-4BDD-AB85-ABA9-C1E3683732F1}"/>
          </ac:spMkLst>
        </pc:spChg>
        <pc:spChg chg="mod">
          <ac:chgData name="Megan Butler" userId="3a4742fc-13d9-461e-bb35-63f94209b870" providerId="ADAL" clId="{E6B9894F-1923-4B2E-A174-5C31F898F833}" dt="2026-01-22T14:29:17.023" v="532" actId="790"/>
          <ac:spMkLst>
            <pc:docMk/>
            <pc:sldMk cId="2559873082" sldId="1055"/>
            <ac:spMk id="3" creationId="{96BD94D3-F2FE-47B4-39CA-A32E15FCAF9C}"/>
          </ac:spMkLst>
        </pc:spChg>
        <pc:cxnChg chg="mod">
          <ac:chgData name="Megan Butler" userId="3a4742fc-13d9-461e-bb35-63f94209b870" providerId="ADAL" clId="{E6B9894F-1923-4B2E-A174-5C31F898F833}" dt="2026-01-21T20:37:30.369" v="93" actId="14100"/>
          <ac:cxnSpMkLst>
            <pc:docMk/>
            <pc:sldMk cId="2559873082" sldId="1055"/>
            <ac:cxnSpMk id="4" creationId="{61306869-DC77-484D-12ED-70D691523A21}"/>
          </ac:cxnSpMkLst>
        </pc:cxnChg>
      </pc:sldChg>
      <pc:sldChg chg="modSp mod modNotesTx">
        <pc:chgData name="Megan Butler" userId="3a4742fc-13d9-461e-bb35-63f94209b870" providerId="ADAL" clId="{E6B9894F-1923-4B2E-A174-5C31F898F833}" dt="2026-01-22T17:35:26.852" v="1021" actId="14100"/>
        <pc:sldMkLst>
          <pc:docMk/>
          <pc:sldMk cId="819971284" sldId="1057"/>
        </pc:sldMkLst>
        <pc:spChg chg="mod">
          <ac:chgData name="Megan Butler" userId="3a4742fc-13d9-461e-bb35-63f94209b870" providerId="ADAL" clId="{E6B9894F-1923-4B2E-A174-5C31F898F833}" dt="2026-01-22T14:29:17.023" v="532" actId="790"/>
          <ac:spMkLst>
            <pc:docMk/>
            <pc:sldMk cId="819971284" sldId="1057"/>
            <ac:spMk id="3" creationId="{96BD94D3-F2FE-47B4-39CA-A32E15FCAF9C}"/>
          </ac:spMkLst>
        </pc:spChg>
        <pc:spChg chg="mod">
          <ac:chgData name="Megan Butler" userId="3a4742fc-13d9-461e-bb35-63f94209b870" providerId="ADAL" clId="{E6B9894F-1923-4B2E-A174-5C31F898F833}" dt="2026-01-22T14:29:17.023" v="532" actId="790"/>
          <ac:spMkLst>
            <pc:docMk/>
            <pc:sldMk cId="819971284" sldId="1057"/>
            <ac:spMk id="9" creationId="{134E081B-AD54-7BC0-D985-EE3BBFC2B244}"/>
          </ac:spMkLst>
        </pc:spChg>
        <pc:cxnChg chg="mod">
          <ac:chgData name="Megan Butler" userId="3a4742fc-13d9-461e-bb35-63f94209b870" providerId="ADAL" clId="{E6B9894F-1923-4B2E-A174-5C31F898F833}" dt="2026-01-22T17:35:26.852" v="1021" actId="14100"/>
          <ac:cxnSpMkLst>
            <pc:docMk/>
            <pc:sldMk cId="819971284" sldId="1057"/>
            <ac:cxnSpMk id="5" creationId="{AAC3EF58-6A73-1076-22F4-B2BC54ACDEC8}"/>
          </ac:cxnSpMkLst>
        </pc:cxnChg>
      </pc:sldChg>
      <pc:sldChg chg="modSp mod modNotesTx">
        <pc:chgData name="Megan Butler" userId="3a4742fc-13d9-461e-bb35-63f94209b870" providerId="ADAL" clId="{E6B9894F-1923-4B2E-A174-5C31F898F833}" dt="2026-01-22T17:36:04.323" v="1025" actId="14100"/>
        <pc:sldMkLst>
          <pc:docMk/>
          <pc:sldMk cId="3045328947" sldId="1060"/>
        </pc:sldMkLst>
        <pc:spChg chg="mod">
          <ac:chgData name="Megan Butler" userId="3a4742fc-13d9-461e-bb35-63f94209b870" providerId="ADAL" clId="{E6B9894F-1923-4B2E-A174-5C31F898F833}" dt="2026-01-22T17:34:31.383" v="1016"/>
          <ac:spMkLst>
            <pc:docMk/>
            <pc:sldMk cId="3045328947" sldId="1060"/>
            <ac:spMk id="2" creationId="{F91C1F2E-4BDD-AB85-ABA9-C1E3683732F1}"/>
          </ac:spMkLst>
        </pc:spChg>
        <pc:spChg chg="mod">
          <ac:chgData name="Megan Butler" userId="3a4742fc-13d9-461e-bb35-63f94209b870" providerId="ADAL" clId="{E6B9894F-1923-4B2E-A174-5C31F898F833}" dt="2026-01-22T17:34:23.627" v="1015"/>
          <ac:spMkLst>
            <pc:docMk/>
            <pc:sldMk cId="3045328947" sldId="1060"/>
            <ac:spMk id="3" creationId="{96BD94D3-F2FE-47B4-39CA-A32E15FCAF9C}"/>
          </ac:spMkLst>
        </pc:spChg>
        <pc:cxnChg chg="mod">
          <ac:chgData name="Megan Butler" userId="3a4742fc-13d9-461e-bb35-63f94209b870" providerId="ADAL" clId="{E6B9894F-1923-4B2E-A174-5C31F898F833}" dt="2026-01-22T17:36:04.323" v="1025" actId="14100"/>
          <ac:cxnSpMkLst>
            <pc:docMk/>
            <pc:sldMk cId="3045328947" sldId="1060"/>
            <ac:cxnSpMk id="4" creationId="{AB7A8121-DC64-E070-24DF-9C8EBDAAFB50}"/>
          </ac:cxnSpMkLst>
        </pc:cxnChg>
      </pc:sldChg>
      <pc:sldChg chg="modSp mod modNotesTx">
        <pc:chgData name="Megan Butler" userId="3a4742fc-13d9-461e-bb35-63f94209b870" providerId="ADAL" clId="{E6B9894F-1923-4B2E-A174-5C31F898F833}" dt="2026-01-22T15:08:13.689" v="857" actId="12"/>
        <pc:sldMkLst>
          <pc:docMk/>
          <pc:sldMk cId="946298520" sldId="1061"/>
        </pc:sldMkLst>
        <pc:spChg chg="mod">
          <ac:chgData name="Megan Butler" userId="3a4742fc-13d9-461e-bb35-63f94209b870" providerId="ADAL" clId="{E6B9894F-1923-4B2E-A174-5C31F898F833}" dt="2026-01-22T14:29:17.023" v="532" actId="790"/>
          <ac:spMkLst>
            <pc:docMk/>
            <pc:sldMk cId="946298520" sldId="1061"/>
            <ac:spMk id="6" creationId="{7495C42D-BA88-FD02-84A5-969D168F90A7}"/>
          </ac:spMkLst>
        </pc:spChg>
        <pc:picChg chg="mod">
          <ac:chgData name="Megan Butler" userId="3a4742fc-13d9-461e-bb35-63f94209b870" providerId="ADAL" clId="{E6B9894F-1923-4B2E-A174-5C31F898F833}" dt="2026-01-22T14:25:36.106" v="522" actId="14826"/>
          <ac:picMkLst>
            <pc:docMk/>
            <pc:sldMk cId="946298520" sldId="1061"/>
            <ac:picMk id="4" creationId="{51C8813E-4F7D-978A-1A14-5A9048A5AE5D}"/>
          </ac:picMkLst>
        </pc:picChg>
        <pc:picChg chg="mod">
          <ac:chgData name="Megan Butler" userId="3a4742fc-13d9-461e-bb35-63f94209b870" providerId="ADAL" clId="{E6B9894F-1923-4B2E-A174-5C31F898F833}" dt="2026-01-22T14:26:33.674" v="523" actId="14826"/>
          <ac:picMkLst>
            <pc:docMk/>
            <pc:sldMk cId="946298520" sldId="1061"/>
            <ac:picMk id="9" creationId="{DF83C90F-674A-5A74-E9D9-88310ACC6069}"/>
          </ac:picMkLst>
        </pc:picChg>
        <pc:picChg chg="mod">
          <ac:chgData name="Megan Butler" userId="3a4742fc-13d9-461e-bb35-63f94209b870" providerId="ADAL" clId="{E6B9894F-1923-4B2E-A174-5C31F898F833}" dt="2026-01-22T14:27:15.045" v="524" actId="14826"/>
          <ac:picMkLst>
            <pc:docMk/>
            <pc:sldMk cId="946298520" sldId="1061"/>
            <ac:picMk id="10" creationId="{199CE833-8A09-E9AD-6019-AB2A1948C520}"/>
          </ac:picMkLst>
        </pc:picChg>
        <pc:cxnChg chg="mod">
          <ac:chgData name="Megan Butler" userId="3a4742fc-13d9-461e-bb35-63f94209b870" providerId="ADAL" clId="{E6B9894F-1923-4B2E-A174-5C31F898F833}" dt="2026-01-22T14:29:03.141" v="531" actId="14100"/>
          <ac:cxnSpMkLst>
            <pc:docMk/>
            <pc:sldMk cId="946298520" sldId="1061"/>
            <ac:cxnSpMk id="7" creationId="{9CDC5FBB-581E-E2A0-BE55-26F38DE2F48A}"/>
          </ac:cxnSpMkLst>
        </pc:cxnChg>
      </pc:sldChg>
      <pc:sldChg chg="modSp mod modNotesTx">
        <pc:chgData name="Megan Butler" userId="3a4742fc-13d9-461e-bb35-63f94209b870" providerId="ADAL" clId="{E6B9894F-1923-4B2E-A174-5C31F898F833}" dt="2026-01-22T15:02:42.389" v="791" actId="20577"/>
        <pc:sldMkLst>
          <pc:docMk/>
          <pc:sldMk cId="2773414640" sldId="1062"/>
        </pc:sldMkLst>
        <pc:spChg chg="mod">
          <ac:chgData name="Megan Butler" userId="3a4742fc-13d9-461e-bb35-63f94209b870" providerId="ADAL" clId="{E6B9894F-1923-4B2E-A174-5C31F898F833}" dt="2026-01-22T14:29:17.023" v="532" actId="790"/>
          <ac:spMkLst>
            <pc:docMk/>
            <pc:sldMk cId="2773414640" sldId="1062"/>
            <ac:spMk id="2" creationId="{9F2E4BF6-7382-BFCA-A91E-2E1B5BC3CBA1}"/>
          </ac:spMkLst>
        </pc:spChg>
        <pc:spChg chg="mod">
          <ac:chgData name="Megan Butler" userId="3a4742fc-13d9-461e-bb35-63f94209b870" providerId="ADAL" clId="{E6B9894F-1923-4B2E-A174-5C31F898F833}" dt="2026-01-22T14:29:17.023" v="532" actId="790"/>
          <ac:spMkLst>
            <pc:docMk/>
            <pc:sldMk cId="2773414640" sldId="1062"/>
            <ac:spMk id="3" creationId="{83986074-0A39-3789-033C-2B8008C4BFFC}"/>
          </ac:spMkLst>
        </pc:spChg>
        <pc:cxnChg chg="mod">
          <ac:chgData name="Megan Butler" userId="3a4742fc-13d9-461e-bb35-63f94209b870" providerId="ADAL" clId="{E6B9894F-1923-4B2E-A174-5C31F898F833}" dt="2026-01-21T20:42:03.192" v="143" actId="14100"/>
          <ac:cxnSpMkLst>
            <pc:docMk/>
            <pc:sldMk cId="2773414640" sldId="1062"/>
            <ac:cxnSpMk id="6" creationId="{BE8BC272-E1BD-D141-2EA1-58C40508601E}"/>
          </ac:cxnSpMkLst>
        </pc:cxnChg>
      </pc:sldChg>
      <pc:sldChg chg="addSp modSp mod">
        <pc:chgData name="Megan Butler" userId="3a4742fc-13d9-461e-bb35-63f94209b870" providerId="ADAL" clId="{E6B9894F-1923-4B2E-A174-5C31F898F833}" dt="2026-01-22T14:29:17.023" v="532" actId="790"/>
        <pc:sldMkLst>
          <pc:docMk/>
          <pc:sldMk cId="1580328532" sldId="1063"/>
        </pc:sldMkLst>
        <pc:spChg chg="mod">
          <ac:chgData name="Megan Butler" userId="3a4742fc-13d9-461e-bb35-63f94209b870" providerId="ADAL" clId="{E6B9894F-1923-4B2E-A174-5C31F898F833}" dt="2026-01-22T14:29:17.023" v="532" actId="790"/>
          <ac:spMkLst>
            <pc:docMk/>
            <pc:sldMk cId="1580328532" sldId="1063"/>
            <ac:spMk id="2" creationId="{F91C1F2E-4BDD-AB85-ABA9-C1E3683732F1}"/>
          </ac:spMkLst>
        </pc:spChg>
        <pc:spChg chg="mod">
          <ac:chgData name="Megan Butler" userId="3a4742fc-13d9-461e-bb35-63f94209b870" providerId="ADAL" clId="{E6B9894F-1923-4B2E-A174-5C31F898F833}" dt="2026-01-22T14:29:17.023" v="532" actId="790"/>
          <ac:spMkLst>
            <pc:docMk/>
            <pc:sldMk cId="1580328532" sldId="1063"/>
            <ac:spMk id="3" creationId="{96BD94D3-F2FE-47B4-39CA-A32E15FCAF9C}"/>
          </ac:spMkLst>
        </pc:spChg>
        <pc:spChg chg="mod">
          <ac:chgData name="Megan Butler" userId="3a4742fc-13d9-461e-bb35-63f94209b870" providerId="ADAL" clId="{E6B9894F-1923-4B2E-A174-5C31F898F833}" dt="2026-01-22T14:29:17.023" v="532" actId="790"/>
          <ac:spMkLst>
            <pc:docMk/>
            <pc:sldMk cId="1580328532" sldId="1063"/>
            <ac:spMk id="6" creationId="{4F9B6ABB-B3E9-5576-3665-0E9604AE2B1F}"/>
          </ac:spMkLst>
        </pc:spChg>
        <pc:spChg chg="add">
          <ac:chgData name="Megan Butler" userId="3a4742fc-13d9-461e-bb35-63f94209b870" providerId="ADAL" clId="{E6B9894F-1923-4B2E-A174-5C31F898F833}" dt="2026-01-21T20:34:57.312" v="39"/>
          <ac:spMkLst>
            <pc:docMk/>
            <pc:sldMk cId="1580328532" sldId="1063"/>
            <ac:spMk id="7" creationId="{F27E8DD1-3F4A-A9D8-0A0C-D013BFFF56AC}"/>
          </ac:spMkLst>
        </pc:spChg>
        <pc:cxnChg chg="mod">
          <ac:chgData name="Megan Butler" userId="3a4742fc-13d9-461e-bb35-63f94209b870" providerId="ADAL" clId="{E6B9894F-1923-4B2E-A174-5C31F898F833}" dt="2026-01-21T20:37:03.682" v="88" actId="14100"/>
          <ac:cxnSpMkLst>
            <pc:docMk/>
            <pc:sldMk cId="1580328532" sldId="1063"/>
            <ac:cxnSpMk id="4" creationId="{824F63BA-DCA0-ACA9-8C94-6B462A452C1B}"/>
          </ac:cxnSpMkLst>
        </pc:cxnChg>
      </pc:sldChg>
      <pc:sldChg chg="modSp mod modNotesTx">
        <pc:chgData name="Megan Butler" userId="3a4742fc-13d9-461e-bb35-63f94209b870" providerId="ADAL" clId="{E6B9894F-1923-4B2E-A174-5C31F898F833}" dt="2026-01-22T14:51:57.130" v="661" actId="12"/>
        <pc:sldMkLst>
          <pc:docMk/>
          <pc:sldMk cId="1760610646" sldId="1065"/>
        </pc:sldMkLst>
        <pc:spChg chg="mod">
          <ac:chgData name="Megan Butler" userId="3a4742fc-13d9-461e-bb35-63f94209b870" providerId="ADAL" clId="{E6B9894F-1923-4B2E-A174-5C31F898F833}" dt="2026-01-22T14:29:17.023" v="532" actId="790"/>
          <ac:spMkLst>
            <pc:docMk/>
            <pc:sldMk cId="1760610646" sldId="1065"/>
            <ac:spMk id="2" creationId="{48939115-87D4-F0C8-C7E2-5E3B9D4B24CE}"/>
          </ac:spMkLst>
        </pc:spChg>
        <pc:spChg chg="mod">
          <ac:chgData name="Megan Butler" userId="3a4742fc-13d9-461e-bb35-63f94209b870" providerId="ADAL" clId="{E6B9894F-1923-4B2E-A174-5C31F898F833}" dt="2026-01-22T14:29:17.023" v="532" actId="790"/>
          <ac:spMkLst>
            <pc:docMk/>
            <pc:sldMk cId="1760610646" sldId="1065"/>
            <ac:spMk id="5" creationId="{223C73F9-ABB1-3F7F-25D5-00CD603842E3}"/>
          </ac:spMkLst>
        </pc:spChg>
        <pc:spChg chg="mod">
          <ac:chgData name="Megan Butler" userId="3a4742fc-13d9-461e-bb35-63f94209b870" providerId="ADAL" clId="{E6B9894F-1923-4B2E-A174-5C31F898F833}" dt="2026-01-22T14:29:17.023" v="532" actId="790"/>
          <ac:spMkLst>
            <pc:docMk/>
            <pc:sldMk cId="1760610646" sldId="1065"/>
            <ac:spMk id="6" creationId="{0865537C-0197-13D1-3917-38FA44A1CD8F}"/>
          </ac:spMkLst>
        </pc:spChg>
        <pc:spChg chg="mod">
          <ac:chgData name="Megan Butler" userId="3a4742fc-13d9-461e-bb35-63f94209b870" providerId="ADAL" clId="{E6B9894F-1923-4B2E-A174-5C31F898F833}" dt="2026-01-22T14:29:17.023" v="532" actId="790"/>
          <ac:spMkLst>
            <pc:docMk/>
            <pc:sldMk cId="1760610646" sldId="1065"/>
            <ac:spMk id="7" creationId="{57B37DB9-AD6A-20F7-7C10-03228F34B05D}"/>
          </ac:spMkLst>
        </pc:spChg>
        <pc:spChg chg="mod">
          <ac:chgData name="Megan Butler" userId="3a4742fc-13d9-461e-bb35-63f94209b870" providerId="ADAL" clId="{E6B9894F-1923-4B2E-A174-5C31F898F833}" dt="2026-01-22T14:29:17.023" v="532" actId="790"/>
          <ac:spMkLst>
            <pc:docMk/>
            <pc:sldMk cId="1760610646" sldId="1065"/>
            <ac:spMk id="9" creationId="{31031F19-4298-CDED-3389-A43BC1F47383}"/>
          </ac:spMkLst>
        </pc:spChg>
        <pc:spChg chg="mod">
          <ac:chgData name="Megan Butler" userId="3a4742fc-13d9-461e-bb35-63f94209b870" providerId="ADAL" clId="{E6B9894F-1923-4B2E-A174-5C31F898F833}" dt="2026-01-22T14:29:17.023" v="532" actId="790"/>
          <ac:spMkLst>
            <pc:docMk/>
            <pc:sldMk cId="1760610646" sldId="1065"/>
            <ac:spMk id="11" creationId="{B9AD325E-9BBC-5E4A-7C71-B51C9BB81035}"/>
          </ac:spMkLst>
        </pc:spChg>
        <pc:spChg chg="mod">
          <ac:chgData name="Megan Butler" userId="3a4742fc-13d9-461e-bb35-63f94209b870" providerId="ADAL" clId="{E6B9894F-1923-4B2E-A174-5C31F898F833}" dt="2026-01-22T14:29:17.023" v="532" actId="790"/>
          <ac:spMkLst>
            <pc:docMk/>
            <pc:sldMk cId="1760610646" sldId="1065"/>
            <ac:spMk id="15" creationId="{0E26E059-A41B-D025-EF1B-805587190C12}"/>
          </ac:spMkLst>
        </pc:spChg>
        <pc:spChg chg="mod">
          <ac:chgData name="Megan Butler" userId="3a4742fc-13d9-461e-bb35-63f94209b870" providerId="ADAL" clId="{E6B9894F-1923-4B2E-A174-5C31F898F833}" dt="2026-01-22T14:29:17.023" v="532" actId="790"/>
          <ac:spMkLst>
            <pc:docMk/>
            <pc:sldMk cId="1760610646" sldId="1065"/>
            <ac:spMk id="17" creationId="{D0636461-4098-0109-B292-5EB8BC2F1579}"/>
          </ac:spMkLst>
        </pc:spChg>
        <pc:spChg chg="mod">
          <ac:chgData name="Megan Butler" userId="3a4742fc-13d9-461e-bb35-63f94209b870" providerId="ADAL" clId="{E6B9894F-1923-4B2E-A174-5C31F898F833}" dt="2026-01-22T14:29:17.023" v="532" actId="790"/>
          <ac:spMkLst>
            <pc:docMk/>
            <pc:sldMk cId="1760610646" sldId="1065"/>
            <ac:spMk id="19" creationId="{5A6DE49F-97F5-C8A9-7C41-FE2D9977A7B4}"/>
          </ac:spMkLst>
        </pc:spChg>
        <pc:spChg chg="mod">
          <ac:chgData name="Megan Butler" userId="3a4742fc-13d9-461e-bb35-63f94209b870" providerId="ADAL" clId="{E6B9894F-1923-4B2E-A174-5C31F898F833}" dt="2026-01-22T14:29:17.023" v="532" actId="790"/>
          <ac:spMkLst>
            <pc:docMk/>
            <pc:sldMk cId="1760610646" sldId="1065"/>
            <ac:spMk id="25" creationId="{8206202F-934D-2E62-9350-6C87BD3A1CA7}"/>
          </ac:spMkLst>
        </pc:spChg>
        <pc:cxnChg chg="mod">
          <ac:chgData name="Megan Butler" userId="3a4742fc-13d9-461e-bb35-63f94209b870" providerId="ADAL" clId="{E6B9894F-1923-4B2E-A174-5C31F898F833}" dt="2026-01-21T20:38:50.955" v="109" actId="14100"/>
          <ac:cxnSpMkLst>
            <pc:docMk/>
            <pc:sldMk cId="1760610646" sldId="1065"/>
            <ac:cxnSpMk id="3" creationId="{6021E469-CEB9-49AD-75E0-6F0AEAE566A8}"/>
          </ac:cxnSpMkLst>
        </pc:cxnChg>
      </pc:sldChg>
      <pc:sldChg chg="modSp mod modCm">
        <pc:chgData name="Megan Butler" userId="3a4742fc-13d9-461e-bb35-63f94209b870" providerId="ADAL" clId="{E6B9894F-1923-4B2E-A174-5C31F898F833}" dt="2026-01-22T14:29:17.023" v="532" actId="790"/>
        <pc:sldMkLst>
          <pc:docMk/>
          <pc:sldMk cId="2340285580" sldId="1066"/>
        </pc:sldMkLst>
        <pc:spChg chg="mod">
          <ac:chgData name="Megan Butler" userId="3a4742fc-13d9-461e-bb35-63f94209b870" providerId="ADAL" clId="{E6B9894F-1923-4B2E-A174-5C31F898F833}" dt="2026-01-22T14:29:17.023" v="532" actId="790"/>
          <ac:spMkLst>
            <pc:docMk/>
            <pc:sldMk cId="2340285580" sldId="1066"/>
            <ac:spMk id="2" creationId="{F91C1F2E-4BDD-AB85-ABA9-C1E3683732F1}"/>
          </ac:spMkLst>
        </pc:spChg>
        <pc:spChg chg="mod">
          <ac:chgData name="Megan Butler" userId="3a4742fc-13d9-461e-bb35-63f94209b870" providerId="ADAL" clId="{E6B9894F-1923-4B2E-A174-5C31F898F833}" dt="2026-01-22T14:29:17.023" v="532" actId="790"/>
          <ac:spMkLst>
            <pc:docMk/>
            <pc:sldMk cId="2340285580" sldId="1066"/>
            <ac:spMk id="3" creationId="{96BD94D3-F2FE-47B4-39CA-A32E15FCAF9C}"/>
          </ac:spMkLst>
        </pc:spChg>
        <pc:cxnChg chg="mod">
          <ac:chgData name="Megan Butler" userId="3a4742fc-13d9-461e-bb35-63f94209b870" providerId="ADAL" clId="{E6B9894F-1923-4B2E-A174-5C31F898F833}" dt="2026-01-21T20:31:12.544" v="4" actId="14100"/>
          <ac:cxnSpMkLst>
            <pc:docMk/>
            <pc:sldMk cId="2340285580" sldId="1066"/>
            <ac:cxnSpMk id="4" creationId="{70EDEDF1-F0CC-687F-6EF6-ADCD0DEDA97D}"/>
          </ac:cxnSpMkLst>
        </pc:cxnChg>
      </pc:sldChg>
      <pc:sldChg chg="modSp mod modNotesTx">
        <pc:chgData name="Megan Butler" userId="3a4742fc-13d9-461e-bb35-63f94209b870" providerId="ADAL" clId="{E6B9894F-1923-4B2E-A174-5C31F898F833}" dt="2026-01-22T14:47:08.063" v="614" actId="12"/>
        <pc:sldMkLst>
          <pc:docMk/>
          <pc:sldMk cId="433784051" sldId="1067"/>
        </pc:sldMkLst>
        <pc:spChg chg="mod">
          <ac:chgData name="Megan Butler" userId="3a4742fc-13d9-461e-bb35-63f94209b870" providerId="ADAL" clId="{E6B9894F-1923-4B2E-A174-5C31F898F833}" dt="2026-01-22T14:29:17.023" v="532" actId="790"/>
          <ac:spMkLst>
            <pc:docMk/>
            <pc:sldMk cId="433784051" sldId="1067"/>
            <ac:spMk id="4" creationId="{574BCCF5-DA2F-68DB-7A65-BCFF208FEEEB}"/>
          </ac:spMkLst>
        </pc:spChg>
        <pc:spChg chg="mod">
          <ac:chgData name="Megan Butler" userId="3a4742fc-13d9-461e-bb35-63f94209b870" providerId="ADAL" clId="{E6B9894F-1923-4B2E-A174-5C31F898F833}" dt="2026-01-22T14:29:17.023" v="532" actId="790"/>
          <ac:spMkLst>
            <pc:docMk/>
            <pc:sldMk cId="433784051" sldId="1067"/>
            <ac:spMk id="9" creationId="{F145A196-0015-92E4-338C-F9FAC205BAAB}"/>
          </ac:spMkLst>
        </pc:spChg>
        <pc:spChg chg="mod">
          <ac:chgData name="Megan Butler" userId="3a4742fc-13d9-461e-bb35-63f94209b870" providerId="ADAL" clId="{E6B9894F-1923-4B2E-A174-5C31F898F833}" dt="2026-01-22T14:29:17.023" v="532" actId="790"/>
          <ac:spMkLst>
            <pc:docMk/>
            <pc:sldMk cId="433784051" sldId="1067"/>
            <ac:spMk id="11" creationId="{390E5BFC-F39F-2D5C-B810-A9CFB2BED46F}"/>
          </ac:spMkLst>
        </pc:spChg>
        <pc:spChg chg="mod">
          <ac:chgData name="Megan Butler" userId="3a4742fc-13d9-461e-bb35-63f94209b870" providerId="ADAL" clId="{E6B9894F-1923-4B2E-A174-5C31F898F833}" dt="2026-01-22T14:29:17.023" v="532" actId="790"/>
          <ac:spMkLst>
            <pc:docMk/>
            <pc:sldMk cId="433784051" sldId="1067"/>
            <ac:spMk id="13" creationId="{FA72C43C-51BC-A0AC-68AF-C68392BFD0AE}"/>
          </ac:spMkLst>
        </pc:spChg>
      </pc:sldChg>
      <pc:sldChg chg="modSp mod modNotesTx">
        <pc:chgData name="Megan Butler" userId="3a4742fc-13d9-461e-bb35-63f94209b870" providerId="ADAL" clId="{E6B9894F-1923-4B2E-A174-5C31F898F833}" dt="2026-01-22T14:47:21.816" v="615" actId="12"/>
        <pc:sldMkLst>
          <pc:docMk/>
          <pc:sldMk cId="640673293" sldId="1068"/>
        </pc:sldMkLst>
        <pc:spChg chg="mod">
          <ac:chgData name="Megan Butler" userId="3a4742fc-13d9-461e-bb35-63f94209b870" providerId="ADAL" clId="{E6B9894F-1923-4B2E-A174-5C31F898F833}" dt="2026-01-22T14:29:17.023" v="532" actId="790"/>
          <ac:spMkLst>
            <pc:docMk/>
            <pc:sldMk cId="640673293" sldId="1068"/>
            <ac:spMk id="2" creationId="{F91C1F2E-4BDD-AB85-ABA9-C1E3683732F1}"/>
          </ac:spMkLst>
        </pc:spChg>
        <pc:spChg chg="mod">
          <ac:chgData name="Megan Butler" userId="3a4742fc-13d9-461e-bb35-63f94209b870" providerId="ADAL" clId="{E6B9894F-1923-4B2E-A174-5C31F898F833}" dt="2026-01-22T14:29:17.023" v="532" actId="790"/>
          <ac:spMkLst>
            <pc:docMk/>
            <pc:sldMk cId="640673293" sldId="1068"/>
            <ac:spMk id="3" creationId="{96BD94D3-F2FE-47B4-39CA-A32E15FCAF9C}"/>
          </ac:spMkLst>
        </pc:spChg>
        <pc:spChg chg="mod">
          <ac:chgData name="Megan Butler" userId="3a4742fc-13d9-461e-bb35-63f94209b870" providerId="ADAL" clId="{E6B9894F-1923-4B2E-A174-5C31F898F833}" dt="2026-01-22T14:29:17.023" v="532" actId="790"/>
          <ac:spMkLst>
            <pc:docMk/>
            <pc:sldMk cId="640673293" sldId="1068"/>
            <ac:spMk id="4" creationId="{3F1742C5-7C94-E850-CD72-2BB246118FDF}"/>
          </ac:spMkLst>
        </pc:spChg>
        <pc:cxnChg chg="mod">
          <ac:chgData name="Megan Butler" userId="3a4742fc-13d9-461e-bb35-63f94209b870" providerId="ADAL" clId="{E6B9894F-1923-4B2E-A174-5C31F898F833}" dt="2026-01-21T20:33:09.356" v="15" actId="14100"/>
          <ac:cxnSpMkLst>
            <pc:docMk/>
            <pc:sldMk cId="640673293" sldId="1068"/>
            <ac:cxnSpMk id="6" creationId="{201FA714-B379-0BAD-6A64-E75690398529}"/>
          </ac:cxnSpMkLst>
        </pc:cxnChg>
      </pc:sldChg>
    </pc:docChg>
  </pc:docChgLst>
</pc:chgInfo>
</file>

<file path=ppt/comments/modernComment_40C_17B9088E.xml><?xml version="1.0" encoding="utf-8"?>
<p188:cmLst xmlns:a="http://schemas.openxmlformats.org/drawingml/2006/main" xmlns:r="http://schemas.openxmlformats.org/officeDocument/2006/relationships" xmlns:p188="http://schemas.microsoft.com/office/powerpoint/2018/8/main">
  <p188:cm id="{2925D4E2-128D-4D97-991A-8EDB34B38364}" authorId="{987C09DC-5927-C9D4-6550-0FC378DCAC97}" created="2026-01-20T19:52:40.390">
    <pc:sldMkLst xmlns:pc="http://schemas.microsoft.com/office/powerpoint/2013/main/command">
      <pc:docMk/>
      <pc:sldMk cId="398002318" sldId="1036"/>
    </pc:sldMkLst>
    <p188:txBody>
      <a:bodyPr/>
      <a:lstStyle/>
      <a:p>
        <a:r>
          <a:rPr lang="en-US"/>
          <a:t>Update with 2026 image</a:t>
        </a:r>
      </a:p>
    </p188:txBody>
  </p188:cm>
</p188:cmLst>
</file>

<file path=ppt/comments/modernComment_418_85A1A663.xml><?xml version="1.0" encoding="utf-8"?>
<p188:cmLst xmlns:a="http://schemas.openxmlformats.org/drawingml/2006/main" xmlns:r="http://schemas.openxmlformats.org/officeDocument/2006/relationships" xmlns:p188="http://schemas.microsoft.com/office/powerpoint/2018/8/main">
  <p188:cm id="{8315B9D1-E921-4627-956C-C6CF97C19746}" authorId="{97CB0B8E-3AFA-734F-B8B6-789E5792D624}" created="2025-11-12T15:13:35.914">
    <ac:deMkLst xmlns:ac="http://schemas.microsoft.com/office/drawing/2013/main/command">
      <pc:docMk xmlns:pc="http://schemas.microsoft.com/office/powerpoint/2013/main/command"/>
      <pc:sldMk xmlns:pc="http://schemas.microsoft.com/office/powerpoint/2013/main/command" cId="2241963619" sldId="1048"/>
      <ac:picMk id="4" creationId="{14A79CE4-CB19-B866-D06F-45AC3C58D50C}"/>
    </ac:deMkLst>
    <p188:txBody>
      <a:bodyPr/>
      <a:lstStyle/>
      <a:p>
        <a:r>
          <a:rPr lang="en-US"/>
          <a:t>Update with new image</a:t>
        </a:r>
      </a:p>
    </p188:txBody>
  </p188:cm>
</p188:cmLst>
</file>

<file path=ppt/comments/modernComment_429_68F0C956.xml><?xml version="1.0" encoding="utf-8"?>
<p188:cmLst xmlns:a="http://schemas.openxmlformats.org/drawingml/2006/main" xmlns:r="http://schemas.openxmlformats.org/officeDocument/2006/relationships" xmlns:p188="http://schemas.microsoft.com/office/powerpoint/2018/8/main">
  <p188:cm id="{58B08E9C-7081-47EE-84F7-DE565162348A}" authorId="{987C09DC-5927-C9D4-6550-0FC378DCAC97}" created="2026-01-21T21:12:03.552">
    <pc:sldMkLst xmlns:pc="http://schemas.microsoft.com/office/powerpoint/2013/main/command">
      <pc:docMk/>
      <pc:sldMk cId="1760610646" sldId="1065"/>
    </pc:sldMkLst>
    <p188:txBody>
      <a:bodyPr/>
      <a:lstStyle/>
      <a:p>
        <a:r>
          <a:rPr lang="en-US"/>
          <a:t>Translate quotes to FR or leave in EN?</a:t>
        </a:r>
      </a:p>
    </p188:txBody>
  </p188:cm>
</p188:cmLst>
</file>

<file path=ppt/comments/modernComment_42A_8B7DEC8C.xml><?xml version="1.0" encoding="utf-8"?>
<p188:cmLst xmlns:a="http://schemas.openxmlformats.org/drawingml/2006/main" xmlns:r="http://schemas.openxmlformats.org/officeDocument/2006/relationships" xmlns:p188="http://schemas.microsoft.com/office/powerpoint/2018/8/main">
  <p188:cm id="{2EB7BC76-2226-481A-8679-283A4E65AE24}" authorId="{987C09DC-5927-C9D4-6550-0FC378DCAC97}" created="2026-01-20T19:47:27.791">
    <ac:txMkLst xmlns:ac="http://schemas.microsoft.com/office/drawing/2013/main/command">
      <pc:docMk xmlns:pc="http://schemas.microsoft.com/office/powerpoint/2013/main/command"/>
      <pc:sldMk xmlns:pc="http://schemas.microsoft.com/office/powerpoint/2013/main/command" cId="2340285580" sldId="1066"/>
      <ac:spMk id="2" creationId="{F91C1F2E-4BDD-AB85-ABA9-C1E3683732F1}"/>
      <ac:txMk cp="0">
        <ac:context len="25" hash="797962828"/>
      </ac:txMk>
    </ac:txMkLst>
    <p188:pos x="1554271" y="524223"/>
    <p188:txBody>
      <a:bodyPr/>
      <a:lstStyle/>
      <a:p>
        <a:r>
          <a:rPr lang="en-US"/>
          <a:t>Add C4S logo to master slides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E01DA-D934-47BF-9068-83064AB86FCE}" type="datetimeFigureOut">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3CCEB-0533-4A15-BE23-AD7E8BCABC66}" type="slidenum">
              <a:t>‹#›</a:t>
            </a:fld>
            <a:endParaRPr lang="en-US"/>
          </a:p>
        </p:txBody>
      </p:sp>
    </p:spTree>
    <p:extLst>
      <p:ext uri="{BB962C8B-B14F-4D97-AF65-F5344CB8AC3E}">
        <p14:creationId xmlns:p14="http://schemas.microsoft.com/office/powerpoint/2010/main" val="366997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a:t>
            </a:fld>
            <a:endParaRPr lang="en-US"/>
          </a:p>
        </p:txBody>
      </p:sp>
    </p:spTree>
    <p:extLst>
      <p:ext uri="{BB962C8B-B14F-4D97-AF65-F5344CB8AC3E}">
        <p14:creationId xmlns:p14="http://schemas.microsoft.com/office/powerpoint/2010/main" val="424094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 :</a:t>
            </a:r>
            <a:endParaRPr lang="en-US" dirty="0"/>
          </a:p>
          <a:p>
            <a:pPr marL="171450" indent="-171450">
              <a:buFont typeface="Arial" panose="020B0604020202020204" pitchFamily="34" charset="0"/>
              <a:buChar char="•"/>
            </a:pPr>
            <a:r>
              <a:rPr lang="fr-FR" dirty="0"/>
              <a:t>La stigmatisation est présente dans tous les systèmes dans lesquels nous évoluons; elle fait partie de l’environnement dans lequel nous travaillons. Malgré les bonnes intentions des personnes qui œuvrent au sein des organismes de santé et de services sociaux, les personnes sont susceptibles d’anticiper et de vivre de la stigmatisation lorsqu’elles accèdent à des services liés à la santé sexuelle, à la consommation de substances et aux ITSS, en raison de la stigmatisation entourant ces sujets et ces expériences dans la société en général.</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Lorsqu’on réfléchit à la stigmatisation au sein des organismes, il est également important de reconnaître que les personnes qui y travaillent ou y font du bénévolat peuvent elles-mêmes vivre directement de la stigmatisation en raison de leurs propres expériences et identités stigmatisées.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Celles et ceux d’entre nous qui travaillent au sein de ces systèmes de santé et de services sociaux ont aussi l’occasion — voire la responsabilité — de favoriser des changements positifs.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Nous savons que la stigmatisation et la discrimination dans les milieux de la santé et des services sociaux ont des répercussions graves pour les personnes et les communautés :</a:t>
            </a:r>
          </a:p>
          <a:p>
            <a:pPr marL="628650" lvl="1" indent="-171450">
              <a:buFont typeface="Arial" panose="020B0604020202020204" pitchFamily="34" charset="0"/>
              <a:buChar char="•"/>
            </a:pPr>
            <a:r>
              <a:rPr lang="fr-FR" dirty="0"/>
              <a:t>en compliquant les efforts de santé publique (p. ex. les personnes peuvent avoir honte de connaître ou de divulguer leur statut, ou de recevoir un traitement);</a:t>
            </a:r>
          </a:p>
          <a:p>
            <a:pPr marL="628650" lvl="1" indent="-171450">
              <a:buFont typeface="Arial" panose="020B0604020202020204" pitchFamily="34" charset="0"/>
              <a:buChar char="•"/>
            </a:pPr>
            <a:r>
              <a:rPr lang="fr-FR" dirty="0"/>
              <a:t>en créant des obstacles à l’accès aux soins et aux services de prévention;</a:t>
            </a:r>
          </a:p>
          <a:p>
            <a:pPr marL="628650" lvl="1" indent="-171450">
              <a:buFont typeface="Arial" panose="020B0604020202020204" pitchFamily="34" charset="0"/>
              <a:buChar char="•"/>
            </a:pPr>
            <a:r>
              <a:rPr lang="fr-FR" dirty="0"/>
              <a:t>en perpétuant les iniquités en santé (comme celles déjà vécues par les populations 2SLGBTQ+, les peuples autochtones, les communautés noires, africaines et caribéennes, les personnes nouvellement arrivées et les personnes en situation de handicap).</a:t>
            </a:r>
          </a:p>
          <a:p>
            <a:pPr marL="628650" lvl="1" indent="-171450">
              <a:buFont typeface="Arial" panose="020B0604020202020204" pitchFamily="34" charset="0"/>
              <a:buChar char="•"/>
            </a:pPr>
            <a:endParaRPr lang="fr-FR" dirty="0"/>
          </a:p>
          <a:p>
            <a:pPr marL="171450" lvl="0" indent="-171450">
              <a:buFont typeface="Arial" panose="020B0604020202020204" pitchFamily="34" charset="0"/>
              <a:buChar char="•"/>
            </a:pPr>
            <a:r>
              <a:rPr lang="fr-FR" dirty="0"/>
              <a:t>L’objectif de l’Outil d’évaluation organisationnelle n’est pas de blâmer des personnes ou des organismes, mais plutôt de reconnaître où la stigmatisation existe et d’offrir un espace de discussion sur les moyens d’y remédier, en partageant diverses perspectives au sein de l’organisme.</a:t>
            </a: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10</a:t>
            </a:fld>
            <a:endParaRPr lang="en-US"/>
          </a:p>
        </p:txBody>
      </p:sp>
    </p:spTree>
    <p:extLst>
      <p:ext uri="{BB962C8B-B14F-4D97-AF65-F5344CB8AC3E}">
        <p14:creationId xmlns:p14="http://schemas.microsoft.com/office/powerpoint/2010/main" val="317743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a:t>
            </a:r>
            <a:endParaRPr lang="fr-FR" dirty="0"/>
          </a:p>
          <a:p>
            <a:pPr marL="228600" indent="-228600">
              <a:buFont typeface="+mj-lt"/>
              <a:buAutoNum type="arabicPeriod"/>
            </a:pPr>
            <a:r>
              <a:rPr lang="fr-FR" b="1" dirty="0"/>
              <a:t>Planification et préparatifs</a:t>
            </a:r>
            <a:r>
              <a:rPr lang="fr-FR" dirty="0"/>
              <a:t> : cette étape comprend la rencontre d’aujourd’hui, qui vise à lancer le processus et à partager des informations clés avec l’ensemble des personnes participantes.</a:t>
            </a:r>
          </a:p>
          <a:p>
            <a:pPr marL="228600" indent="-228600">
              <a:buFont typeface="+mj-lt"/>
              <a:buAutoNum type="arabicPeriod"/>
            </a:pPr>
            <a:r>
              <a:rPr lang="fr-FR" b="1" dirty="0"/>
              <a:t>Exécution de l’évaluation</a:t>
            </a:r>
            <a:r>
              <a:rPr lang="fr-FR" dirty="0"/>
              <a:t> : les personnes participantes à l’évaluation seront invitées à remplir l’Outil individuellement. Cette étape se conclura par une séance-bilan visant à discuter des réponses. Précisez si les personnes participantes rempliront l’Outil pendant cette rencontre, à leur propre rythme, ou au début de la séance-bilan.</a:t>
            </a:r>
          </a:p>
          <a:p>
            <a:pPr marL="228600" indent="-228600">
              <a:buFont typeface="+mj-lt"/>
              <a:buAutoNum type="arabicPeriod"/>
            </a:pPr>
            <a:r>
              <a:rPr lang="fr-FR" b="1" dirty="0"/>
              <a:t>Élaboration d’un plan d’action</a:t>
            </a:r>
            <a:r>
              <a:rPr lang="fr-FR" dirty="0"/>
              <a:t> : un ensemble de mesures prioritaires sera élaboré à partir des discussions de groupe et des cotes attribuées.</a:t>
            </a: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11</a:t>
            </a:fld>
            <a:endParaRPr lang="en-US"/>
          </a:p>
        </p:txBody>
      </p:sp>
    </p:spTree>
    <p:extLst>
      <p:ext uri="{BB962C8B-B14F-4D97-AF65-F5344CB8AC3E}">
        <p14:creationId xmlns:p14="http://schemas.microsoft.com/office/powerpoint/2010/main" val="200987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a:t>
            </a:r>
            <a:endParaRPr lang="fr-FR" dirty="0"/>
          </a:p>
          <a:p>
            <a:pPr marL="171450" indent="-171450">
              <a:buFont typeface="Arial" panose="020B0604020202020204" pitchFamily="34" charset="0"/>
              <a:buChar char="•"/>
            </a:pPr>
            <a:r>
              <a:rPr lang="fr-FR" b="1" dirty="0"/>
              <a:t>Groupe de travail</a:t>
            </a:r>
            <a:r>
              <a:rPr lang="fr-FR" dirty="0"/>
              <a:t> :</a:t>
            </a:r>
          </a:p>
          <a:p>
            <a:pPr marL="628650" lvl="1" indent="-171450">
              <a:buFont typeface="Arial" panose="020B0604020202020204" pitchFamily="34" charset="0"/>
              <a:buChar char="•"/>
            </a:pPr>
            <a:r>
              <a:rPr lang="fr-FR" dirty="0"/>
              <a:t>Personnes responsables de la coordination du processus d’évaluation, y compris la prise de décisions clés concernant le déroulement du processus et l’organisation des rencontres.</a:t>
            </a:r>
          </a:p>
          <a:p>
            <a:pPr marL="628650" lvl="1" indent="-171450">
              <a:buFont typeface="Arial" panose="020B0604020202020204" pitchFamily="34" charset="0"/>
              <a:buChar char="•"/>
            </a:pPr>
            <a:r>
              <a:rPr lang="fr-FR" dirty="0"/>
              <a:t>Précisez qui fait partie de ce groupe dans votre organisme (p. ex. membres du personnel, membres de la direction, bénévoles, membres du conseil d’administration, représentantes et représentants de comités consultatifs).</a:t>
            </a:r>
          </a:p>
          <a:p>
            <a:pPr marL="628650" lvl="1" indent="-171450">
              <a:buFont typeface="Arial" panose="020B0604020202020204" pitchFamily="34" charset="0"/>
              <a:buChar char="•"/>
            </a:pPr>
            <a:r>
              <a:rPr lang="fr-FR" dirty="0"/>
              <a:t>Clarifiez le rôle du groupe de travail dans l’élaboration et la mise en œuvre du plan d’action.</a:t>
            </a:r>
          </a:p>
          <a:p>
            <a:pPr marL="171450" indent="-171450">
              <a:buFont typeface="Arial" panose="020B0604020202020204" pitchFamily="34" charset="0"/>
              <a:buChar char="•"/>
            </a:pPr>
            <a:r>
              <a:rPr lang="fr-FR" b="1" dirty="0"/>
              <a:t>Personnes participantes à l’évaluation</a:t>
            </a:r>
            <a:r>
              <a:rPr lang="fr-FR" dirty="0"/>
              <a:t> :</a:t>
            </a:r>
          </a:p>
          <a:p>
            <a:pPr marL="628650" lvl="1" indent="-171450">
              <a:buFont typeface="Arial" panose="020B0604020202020204" pitchFamily="34" charset="0"/>
              <a:buChar char="•"/>
            </a:pPr>
            <a:r>
              <a:rPr lang="fr-FR" dirty="0"/>
              <a:t>Il s’agit des personnes invitées à remplir l’Outil (ou certaines sections de celui-ci) et à participer aux séances d’orientation et aux séances-bilan.</a:t>
            </a:r>
          </a:p>
          <a:p>
            <a:pPr marL="628650" lvl="1" indent="-171450">
              <a:buFont typeface="Arial" panose="020B0604020202020204" pitchFamily="34" charset="0"/>
              <a:buChar char="•"/>
            </a:pPr>
            <a:r>
              <a:rPr lang="fr-FR" dirty="0"/>
              <a:t>Précisez qui cela inclut dans votre organisme (p. ex. membres du personnel selon leurs rôles et secteurs, membres de la direction, bénévoles, membres du conseil d’administration, membres de comités consultatifs, personnes utilisatrices de services, représentantes et représentants de partenaires communautaires, etc.).</a:t>
            </a:r>
          </a:p>
          <a:p>
            <a:pPr marL="628650" lvl="1" indent="-171450">
              <a:buFont typeface="Arial" panose="020B0604020202020204" pitchFamily="34" charset="0"/>
              <a:buChar char="•"/>
            </a:pPr>
            <a:r>
              <a:rPr lang="fr-FR" dirty="0"/>
              <a:t>Clarifiez le rôle des personnes participantes à l’évaluation dans l’élaboration et la mise en œuvre du plan d’action.</a:t>
            </a:r>
          </a:p>
          <a:p>
            <a:pPr marL="171450" indent="-171450">
              <a:buFont typeface="Calibri"/>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C13CCEB-0533-4A15-BE23-AD7E8BCABC66}" type="slidenum">
              <a:rPr lang="en-US"/>
              <a:t>12</a:t>
            </a:fld>
            <a:endParaRPr lang="en-US"/>
          </a:p>
        </p:txBody>
      </p:sp>
    </p:spTree>
    <p:extLst>
      <p:ext uri="{BB962C8B-B14F-4D97-AF65-F5344CB8AC3E}">
        <p14:creationId xmlns:p14="http://schemas.microsoft.com/office/powerpoint/2010/main" val="86213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 :</a:t>
            </a:r>
            <a:endParaRPr lang="en-CA" dirty="0"/>
          </a:p>
          <a:p>
            <a:pPr marL="171450" indent="-171450">
              <a:buFont typeface="Arial" panose="020B0604020202020204" pitchFamily="34" charset="0"/>
              <a:buChar char="•"/>
            </a:pPr>
            <a:r>
              <a:rPr lang="fr-FR" dirty="0"/>
              <a:t>L’Outil a été élaboré par l’Association canadienne de santé publique, en partenariat avec le Centre for </a:t>
            </a:r>
            <a:r>
              <a:rPr lang="fr-FR" dirty="0" err="1"/>
              <a:t>Sexuality</a:t>
            </a:r>
            <a:r>
              <a:rPr lang="fr-FR" dirty="0"/>
              <a:t>, à la suite de consultations et de collaborations avec de nombreux organismes et individus apportant des perspectives diversifiées issues d’expériences vécues et professionnelles.</a:t>
            </a:r>
          </a:p>
          <a:p>
            <a:pPr marL="171450" indent="-171450">
              <a:buFont typeface="Arial" panose="020B0604020202020204" pitchFamily="34" charset="0"/>
              <a:buChar char="•"/>
            </a:pPr>
            <a:r>
              <a:rPr lang="fr-FR" dirty="0"/>
              <a:t>L’Outil vise à aider les organismes à cerner et à réduire la stigmatisation vécue par les personnes et les communautés qui accèdent à des services liés aux ITSS.</a:t>
            </a:r>
            <a:endParaRPr lang="en-US" dirty="0">
              <a:cs typeface="+mn-lt"/>
            </a:endParaRPr>
          </a:p>
          <a:p>
            <a:pPr marL="0" indent="0">
              <a:buFont typeface="Aptos"/>
              <a:buNone/>
            </a:pPr>
            <a:endParaRPr lang="en-US" dirty="0">
              <a:cs typeface="Calibri"/>
            </a:endParaRPr>
          </a:p>
          <a:p>
            <a:pPr marL="171450" indent="-171450">
              <a:buFont typeface="Aptos"/>
              <a:buChar char="•"/>
            </a:pPr>
            <a:r>
              <a:rPr lang="fr-FR" dirty="0"/>
              <a:t>L’Outil évalue l’organisme en fonction de cinq critères :</a:t>
            </a:r>
          </a:p>
          <a:p>
            <a:pPr marL="628650" lvl="1" indent="-171450">
              <a:buFont typeface="Aptos"/>
              <a:buChar char="•"/>
            </a:pPr>
            <a:r>
              <a:rPr lang="fr-FR" dirty="0"/>
              <a:t>Politiques et procédures</a:t>
            </a:r>
          </a:p>
          <a:p>
            <a:pPr marL="628650" lvl="1" indent="-171450">
              <a:buFont typeface="Aptos"/>
              <a:buChar char="•"/>
            </a:pPr>
            <a:r>
              <a:rPr lang="fr-FR" dirty="0"/>
              <a:t>Personnes et culture</a:t>
            </a:r>
          </a:p>
          <a:p>
            <a:pPr marL="628650" lvl="1" indent="-171450">
              <a:buFont typeface="Aptos"/>
              <a:buChar char="•"/>
            </a:pPr>
            <a:r>
              <a:rPr lang="fr-FR" dirty="0"/>
              <a:t>Espaces organisationnels</a:t>
            </a:r>
          </a:p>
          <a:p>
            <a:pPr marL="628650" lvl="1" indent="-171450">
              <a:buFont typeface="Aptos"/>
              <a:buChar char="•"/>
            </a:pPr>
            <a:r>
              <a:rPr lang="fr-FR" dirty="0"/>
              <a:t>Programmes et services</a:t>
            </a:r>
          </a:p>
          <a:p>
            <a:pPr marL="628650" lvl="1" indent="-171450">
              <a:buFont typeface="Aptos"/>
              <a:buChar char="•"/>
            </a:pPr>
            <a:r>
              <a:rPr lang="fr-FR" dirty="0"/>
              <a:t>Évaluation continue, amélioration et responsabilisation</a:t>
            </a:r>
          </a:p>
          <a:p>
            <a:pPr lvl="1" indent="-171450">
              <a:buFont typeface="Courier New"/>
              <a:buChar char="o"/>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C13CCEB-0533-4A15-BE23-AD7E8BCABC66}" type="slidenum">
              <a:rPr lang="en-US"/>
              <a:t>13</a:t>
            </a:fld>
            <a:endParaRPr lang="en-US"/>
          </a:p>
        </p:txBody>
      </p:sp>
    </p:spTree>
    <p:extLst>
      <p:ext uri="{BB962C8B-B14F-4D97-AF65-F5344CB8AC3E}">
        <p14:creationId xmlns:p14="http://schemas.microsoft.com/office/powerpoint/2010/main" val="93567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a:t>
            </a:r>
            <a:endParaRPr lang="fr-FR" dirty="0"/>
          </a:p>
          <a:p>
            <a:pPr marL="171450" indent="-171450">
              <a:buFont typeface="Arial" panose="020B0604020202020204" pitchFamily="34" charset="0"/>
              <a:buChar char="•"/>
            </a:pPr>
            <a:r>
              <a:rPr lang="fr-FR" dirty="0"/>
              <a:t>Fournissez aux personnes participantes à l’évaluation des détails sur la façon dont votre organisme mènera le processus d’évaluation, notamment :</a:t>
            </a:r>
          </a:p>
          <a:p>
            <a:pPr marL="628650" lvl="1" indent="-171450">
              <a:buFont typeface="Arial" panose="020B0604020202020204" pitchFamily="34" charset="0"/>
              <a:buChar char="•"/>
            </a:pPr>
            <a:r>
              <a:rPr lang="fr-FR" dirty="0"/>
              <a:t>Le processus utilisé pour recueillir les réponses individuelles (p. ex. formulaire papier, sondage en ligne, sondages instantanés ou discussions lors de la séance-bilan);</a:t>
            </a:r>
          </a:p>
          <a:p>
            <a:pPr marL="628650" lvl="1" indent="-171450">
              <a:buFont typeface="Arial" panose="020B0604020202020204" pitchFamily="34" charset="0"/>
              <a:buChar char="•"/>
            </a:pPr>
            <a:r>
              <a:rPr lang="fr-FR" dirty="0"/>
              <a:t>Une estimation du temps requis pour remplir l’Outil (environ 1 heure) et le moment où les personnes participantes le rempliront;</a:t>
            </a:r>
          </a:p>
          <a:p>
            <a:pPr marL="628650" lvl="1" indent="-171450">
              <a:buFont typeface="Arial" panose="020B0604020202020204" pitchFamily="34" charset="0"/>
              <a:buChar char="•"/>
            </a:pPr>
            <a:r>
              <a:rPr lang="fr-FR" dirty="0"/>
              <a:t>La façon dont les résultats seront discutés lors de la séance-bilan (p. ex. qui animera la discussion, comment les décisions seront prises ou comment le consensus sera atteint);</a:t>
            </a:r>
          </a:p>
          <a:p>
            <a:pPr marL="628650" lvl="1" indent="-171450">
              <a:buFont typeface="Arial" panose="020B0604020202020204" pitchFamily="34" charset="0"/>
              <a:buChar char="•"/>
            </a:pPr>
            <a:r>
              <a:rPr lang="fr-FR" dirty="0"/>
              <a:t>Une estimation de l’échéancier global pour l’élaboration du plan d’action.</a:t>
            </a:r>
          </a:p>
          <a:p>
            <a:pPr marL="628650" lvl="1" indent="-171450">
              <a:buFont typeface="Courier New"/>
              <a:buChar char="o"/>
            </a:pPr>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14</a:t>
            </a:fld>
            <a:endParaRPr lang="en-US"/>
          </a:p>
        </p:txBody>
      </p:sp>
    </p:spTree>
    <p:extLst>
      <p:ext uri="{BB962C8B-B14F-4D97-AF65-F5344CB8AC3E}">
        <p14:creationId xmlns:p14="http://schemas.microsoft.com/office/powerpoint/2010/main" val="212147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 :</a:t>
            </a:r>
            <a:endParaRPr lang="en-US" b="1" dirty="0">
              <a:cs typeface="Calibri"/>
            </a:endParaRPr>
          </a:p>
          <a:p>
            <a:pPr marL="171450" indent="-171450">
              <a:buFont typeface="Arial" panose="020B0604020202020204" pitchFamily="34" charset="0"/>
              <a:buChar char="•"/>
            </a:pPr>
            <a:r>
              <a:rPr lang="fr-FR" dirty="0"/>
              <a:t>Cet Outil vise à aider les organismes à cerner et à réduire la stigmatisation vécue par les personnes et les communautés qui accèdent à des services liés aux ITSS. Pour ce faire, l’Outil invite les personnes participantes à réfléchir à cinq grands domaines de l’organisme :</a:t>
            </a:r>
          </a:p>
          <a:p>
            <a:pPr marL="628650" lvl="1" indent="-171450">
              <a:buFont typeface="Arial" panose="020B0604020202020204" pitchFamily="34" charset="0"/>
              <a:buChar char="•"/>
            </a:pPr>
            <a:r>
              <a:rPr lang="fr-FR" b="1" i="0" dirty="0"/>
              <a:t>Les politiques et procédures </a:t>
            </a:r>
            <a:r>
              <a:rPr lang="fr-FR" dirty="0"/>
              <a:t>qui peuvent favoriser un environnement plus sécuritaire et inclusif;</a:t>
            </a:r>
          </a:p>
          <a:p>
            <a:pPr marL="628650" lvl="1" indent="-171450">
              <a:buFont typeface="Arial" panose="020B0604020202020204" pitchFamily="34" charset="0"/>
              <a:buChar char="•"/>
            </a:pPr>
            <a:r>
              <a:rPr lang="fr-FR" b="1" dirty="0"/>
              <a:t>Les personnes et la culture organisationnelle</a:t>
            </a:r>
            <a:r>
              <a:rPr lang="fr-FR" dirty="0"/>
              <a:t>, ce qui inclut les enjeux liés aux ressources humaines, aux partenariats et à la culture organisationnelle globale;</a:t>
            </a:r>
          </a:p>
          <a:p>
            <a:pPr marL="628650" lvl="1" indent="-171450">
              <a:buFont typeface="Arial" panose="020B0604020202020204" pitchFamily="34" charset="0"/>
              <a:buChar char="•"/>
            </a:pPr>
            <a:r>
              <a:rPr lang="fr-FR" b="1" dirty="0"/>
              <a:t>Les espaces organisationnels</a:t>
            </a:r>
            <a:r>
              <a:rPr lang="fr-FR" dirty="0"/>
              <a:t>, ce qui comprend les espaces physiques et numériques où se déroule le travail;</a:t>
            </a:r>
          </a:p>
          <a:p>
            <a:pPr marL="628650" lvl="1" indent="-171450">
              <a:buFont typeface="Arial" panose="020B0604020202020204" pitchFamily="34" charset="0"/>
              <a:buChar char="•"/>
            </a:pPr>
            <a:r>
              <a:rPr lang="fr-FR" b="1" dirty="0"/>
              <a:t>Les programmes et services</a:t>
            </a:r>
            <a:r>
              <a:rPr lang="fr-FR" dirty="0"/>
              <a:t>, qui portent sur l’intégration de la sensibilisation à la stigmatisation dans la prestation des programmes et des services;</a:t>
            </a:r>
          </a:p>
          <a:p>
            <a:pPr marL="628650" lvl="1" indent="-171450">
              <a:buFont typeface="Arial" panose="020B0604020202020204" pitchFamily="34" charset="0"/>
              <a:buChar char="•"/>
            </a:pPr>
            <a:r>
              <a:rPr lang="fr-FR" b="1" dirty="0"/>
              <a:t>L’évaluation continue, l’amélioration et la responsabilisation</a:t>
            </a:r>
            <a:r>
              <a:rPr lang="fr-FR" dirty="0"/>
              <a:t>, qui concernent la façon dont l’organisme recueille et utilise la rétroaction, et se tient responsable d’apporter des améliorations dans la manière de servir la communauté et les autres personnes avec lesquelles il interagit.</a:t>
            </a:r>
            <a:endParaRPr lang="en-CA" dirty="0"/>
          </a:p>
        </p:txBody>
      </p:sp>
      <p:sp>
        <p:nvSpPr>
          <p:cNvPr id="4" name="Slide Number Placeholder 3"/>
          <p:cNvSpPr>
            <a:spLocks noGrp="1"/>
          </p:cNvSpPr>
          <p:nvPr>
            <p:ph type="sldNum" sz="quarter" idx="5"/>
          </p:nvPr>
        </p:nvSpPr>
        <p:spPr/>
        <p:txBody>
          <a:bodyPr/>
          <a:lstStyle/>
          <a:p>
            <a:fld id="{CC13CCEB-0533-4A15-BE23-AD7E8BCABC66}" type="slidenum">
              <a:rPr lang="en-US"/>
              <a:t>15</a:t>
            </a:fld>
            <a:endParaRPr lang="en-US"/>
          </a:p>
        </p:txBody>
      </p:sp>
    </p:spTree>
    <p:extLst>
      <p:ext uri="{BB962C8B-B14F-4D97-AF65-F5344CB8AC3E}">
        <p14:creationId xmlns:p14="http://schemas.microsoft.com/office/powerpoint/2010/main" val="302412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a:t>
            </a:r>
            <a:endParaRPr lang="fr-FR" dirty="0"/>
          </a:p>
          <a:p>
            <a:pPr marL="171450" indent="-171450">
              <a:buFont typeface="Arial" panose="020B0604020202020204" pitchFamily="34" charset="0"/>
              <a:buChar char="•"/>
            </a:pPr>
            <a:r>
              <a:rPr lang="fr-FR" dirty="0"/>
              <a:t>Cette diapositive présente un exemple de l’un des indicateurs figurant dans l’Outil.</a:t>
            </a:r>
          </a:p>
          <a:p>
            <a:pPr marL="171450" indent="-171450">
              <a:buFont typeface="Arial" panose="020B0604020202020204" pitchFamily="34" charset="0"/>
              <a:buChar char="•"/>
            </a:pPr>
            <a:r>
              <a:rPr lang="fr-FR" dirty="0"/>
              <a:t>L’indicateur est présenté en haut de la diapositive, accompagné d’un espace pour inscrire la cote attribuée à cet indicateur.</a:t>
            </a:r>
          </a:p>
          <a:p>
            <a:pPr marL="171450" indent="-171450">
              <a:buFont typeface="Arial" panose="020B0604020202020204" pitchFamily="34" charset="0"/>
              <a:buChar char="•"/>
            </a:pPr>
            <a:r>
              <a:rPr lang="fr-FR" dirty="0"/>
              <a:t>En dessous, se trouve une liste d’actions potentielles. Il s’agit d’exemples de façons dont cet indicateur pourrait être abordé afin de vous aider à comprendre à quoi il peut ressembler en pratique. Ces exemples peuvent vous aider à attribuer une cote ou à cerner des pistes d’action ou d’amélioration.</a:t>
            </a:r>
          </a:p>
          <a:p>
            <a:pPr marL="171450" indent="-171450">
              <a:buFont typeface="Arial" panose="020B0604020202020204" pitchFamily="34" charset="0"/>
              <a:buChar char="•"/>
            </a:pPr>
            <a:r>
              <a:rPr lang="fr-FR" dirty="0"/>
              <a:t>Enfin, un espace est prévu pour ajouter des notes ou approfondir la cote attribuée.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16</a:t>
            </a:fld>
            <a:endParaRPr lang="en-US"/>
          </a:p>
        </p:txBody>
      </p:sp>
    </p:spTree>
    <p:extLst>
      <p:ext uri="{BB962C8B-B14F-4D97-AF65-F5344CB8AC3E}">
        <p14:creationId xmlns:p14="http://schemas.microsoft.com/office/powerpoint/2010/main" val="330828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endParaRPr lang="fr-FR" b="1" dirty="0"/>
          </a:p>
          <a:p>
            <a:pPr marL="171450" indent="-171450">
              <a:buFont typeface="Arial" panose="020B0604020202020204" pitchFamily="34" charset="0"/>
              <a:buChar char="•"/>
            </a:pPr>
            <a:r>
              <a:rPr lang="fr-FR" dirty="0"/>
              <a:t>Les personnes participantes à l’évaluation attribueront une cote à chaque indicateur à l’aide de cette échelle.</a:t>
            </a:r>
          </a:p>
          <a:p>
            <a:pPr marL="171450" indent="-171450">
              <a:buFont typeface="Arial" panose="020B0604020202020204" pitchFamily="34" charset="0"/>
              <a:buChar char="•"/>
            </a:pPr>
            <a:r>
              <a:rPr lang="fr-FR" dirty="0"/>
              <a:t>Précisez qu’il n’existe pas de « bonne » ou de « mauvaise » réponse pour aucun indicateur et que chaque cote doit être attribuée en fonction de la perception individuelle.</a:t>
            </a:r>
          </a:p>
          <a:p>
            <a:pPr marL="628650" lvl="1" indent="-171450">
              <a:buFont typeface="Arial" panose="020B0604020202020204" pitchFamily="34" charset="0"/>
              <a:buChar char="•"/>
            </a:pPr>
            <a:r>
              <a:rPr lang="fr-FR" dirty="0"/>
              <a:t>Des options « Incertitude » ou « Sans objet » sont offertes si les personnes participantes ne savent pas comment cet indicateur est mis en œuvre dans votre organisme ou s’il ne s’applique pas à celui-ci.</a:t>
            </a:r>
          </a:p>
        </p:txBody>
      </p:sp>
      <p:sp>
        <p:nvSpPr>
          <p:cNvPr id="4" name="Slide Number Placeholder 3"/>
          <p:cNvSpPr>
            <a:spLocks noGrp="1"/>
          </p:cNvSpPr>
          <p:nvPr>
            <p:ph type="sldNum" sz="quarter" idx="5"/>
          </p:nvPr>
        </p:nvSpPr>
        <p:spPr/>
        <p:txBody>
          <a:bodyPr/>
          <a:lstStyle/>
          <a:p>
            <a:fld id="{CC13CCEB-0533-4A15-BE23-AD7E8BCABC66}" type="slidenum">
              <a:rPr lang="en-US"/>
              <a:t>17</a:t>
            </a:fld>
            <a:endParaRPr lang="en-US"/>
          </a:p>
        </p:txBody>
      </p:sp>
    </p:spTree>
    <p:extLst>
      <p:ext uri="{BB962C8B-B14F-4D97-AF65-F5344CB8AC3E}">
        <p14:creationId xmlns:p14="http://schemas.microsoft.com/office/powerpoint/2010/main" val="93970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a:t>
            </a:r>
            <a:endParaRPr lang="fr-FR" dirty="0"/>
          </a:p>
          <a:p>
            <a:pPr marL="171450" indent="-171450">
              <a:buFont typeface="Arial" panose="020B0604020202020204" pitchFamily="34" charset="0"/>
              <a:buChar char="•"/>
            </a:pPr>
            <a:r>
              <a:rPr lang="fr-FR" dirty="0"/>
              <a:t>Reconnaissez que ces discussions peuvent faire émerger des émotions difficiles ou inconfortables, qu’elles soient de nature personnelle (p. ex. expériences vécues de stigmatisation) ou liées à des réflexions critiques et vulnérables sur votre organisme et sa culture.</a:t>
            </a:r>
          </a:p>
          <a:p>
            <a:pPr marL="628650" lvl="1" indent="-171450">
              <a:buFont typeface="Arial" panose="020B0604020202020204" pitchFamily="34" charset="0"/>
              <a:buChar char="•"/>
            </a:pPr>
            <a:r>
              <a:rPr lang="fr-FR" dirty="0"/>
              <a:t>Un certain inconfort est parfois nécessaire à l’apprentissage et à la croissance, mais il est essentiel de veiller à ce que toutes les personnes se sentent en sécurité et soutenues pour participer à ces discussions.</a:t>
            </a:r>
          </a:p>
          <a:p>
            <a:pPr marL="628650" lvl="1" indent="-171450">
              <a:buFont typeface="Arial" panose="020B0604020202020204" pitchFamily="34" charset="0"/>
              <a:buChar char="•"/>
            </a:pPr>
            <a:r>
              <a:rPr lang="fr-FR" dirty="0"/>
              <a:t>La capacité de faire émerger ces réflexions de manière sécuritaire constitue une occasion d’apprentissage essentielle et un élément clé d’un processus d’évaluation réussi. Pour que cela soit possible, toutes les personnes participantes doivent se sentir en sécurité et soutenues tout au long de leur participation à l’évaluation.</a:t>
            </a:r>
          </a:p>
          <a:p>
            <a:pPr marL="628650" lvl="1"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Les droits et responsabilités du groupe seront </a:t>
            </a:r>
            <a:r>
              <a:rPr lang="fr-FR" dirty="0" err="1"/>
              <a:t>coélaborés</a:t>
            </a:r>
            <a:r>
              <a:rPr lang="fr-FR" dirty="0"/>
              <a:t> au début de la séance-bilan.</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Mettez en évidence les mesures spécifiques mises en place pour protéger la confidentialité :</a:t>
            </a:r>
          </a:p>
          <a:p>
            <a:pPr marL="628650" lvl="1" indent="-171450">
              <a:buFont typeface="Arial" panose="020B0604020202020204" pitchFamily="34" charset="0"/>
              <a:buChar char="•"/>
            </a:pPr>
            <a:r>
              <a:rPr lang="fr-FR" dirty="0"/>
              <a:t>Les personnes participantes seront encouragées à partager autant ou aussi peu qu’elles le souhaitent;</a:t>
            </a:r>
          </a:p>
          <a:p>
            <a:pPr marL="628650" lvl="1" indent="-171450">
              <a:buFont typeface="Arial" panose="020B0604020202020204" pitchFamily="34" charset="0"/>
              <a:buChar char="•"/>
            </a:pPr>
            <a:r>
              <a:rPr lang="fr-FR" dirty="0"/>
              <a:t>Des occasions de participation anonyme (p. ex. sondages, annotations) seront offertes durant la séance-bilan;</a:t>
            </a:r>
          </a:p>
          <a:p>
            <a:pPr marL="628650" lvl="1" indent="-171450">
              <a:buFont typeface="Arial" panose="020B0604020202020204" pitchFamily="34" charset="0"/>
              <a:buChar char="•"/>
            </a:pPr>
            <a:r>
              <a:rPr lang="fr-FR" dirty="0"/>
              <a:t>Les réponses à l’Outil ne seront partagées que sous forme agrégée (moyennes), et aucune citation permettant d’identifier une personne ne sera diffusée.</a:t>
            </a: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18</a:t>
            </a:fld>
            <a:endParaRPr lang="en-US"/>
          </a:p>
        </p:txBody>
      </p:sp>
    </p:spTree>
    <p:extLst>
      <p:ext uri="{BB962C8B-B14F-4D97-AF65-F5344CB8AC3E}">
        <p14:creationId xmlns:p14="http://schemas.microsoft.com/office/powerpoint/2010/main" val="4163003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i="1" dirty="0"/>
              <a:t>** </a:t>
            </a:r>
            <a:r>
              <a:rPr lang="fr-FR" i="1" dirty="0"/>
              <a:t>Vous devrez tenir compte des dynamiques de pouvoir qui peuvent exister au sein de votre groupe ou de votre organisme et qui pourraient nuire à une participation pleine et entière au processus d’évaluation, ainsi que de la manière dont vous souhaitez aborder cette question lors de la séance d’orientation. Cela dépendra probablement des personnes participantes et des rôles qu’elles occupent au sein de l’organisme (p. ex. membres du personnel de programme participant aux côtés de gestionnaires, personnes utilisatrices de services participant aux côtés de prestataires de services).</a:t>
            </a:r>
            <a:endParaRPr lang="en-US" i="1" dirty="0">
              <a:ea typeface="Calibri"/>
              <a:cs typeface="Calibri"/>
            </a:endParaRPr>
          </a:p>
          <a:p>
            <a:endParaRPr lang="en-CA" b="1" dirty="0">
              <a:cs typeface="Calibri"/>
            </a:endParaRPr>
          </a:p>
          <a:p>
            <a:r>
              <a:rPr lang="fr-FR" b="1" dirty="0"/>
              <a:t>Notes :</a:t>
            </a:r>
            <a:endParaRPr lang="fr-FR" dirty="0"/>
          </a:p>
          <a:p>
            <a:pPr marL="171450" indent="-171450">
              <a:buFont typeface="Arial" panose="020B0604020202020204" pitchFamily="34" charset="0"/>
              <a:buChar char="•"/>
            </a:pPr>
            <a:r>
              <a:rPr lang="fr-FR" dirty="0"/>
              <a:t>Il est essentiel que les personnes décisionnaires de l’organisme soient impliquées dans le processus, tout en veillant à ce que le personnel dispose de réelles occasions de contribuer et d’orienter le processus d’évaluation.</a:t>
            </a:r>
          </a:p>
          <a:p>
            <a:pPr marL="171450" indent="-171450">
              <a:buFont typeface="Arial" panose="020B0604020202020204" pitchFamily="34" charset="0"/>
              <a:buChar char="•"/>
            </a:pPr>
            <a:r>
              <a:rPr lang="fr-FR" dirty="0"/>
              <a:t>Décrivez la façon dont les personnes occupant des positions de pouvoir sur d’autres seront incluses, ainsi que les mesures mises en place pour atténuer ces dynamiques de pouvoir.</a:t>
            </a:r>
          </a:p>
          <a:p>
            <a:pPr marL="171450" indent="-171450">
              <a:buFont typeface="Arial" panose="020B0604020202020204" pitchFamily="34" charset="0"/>
              <a:buChar char="•"/>
            </a:pPr>
            <a:r>
              <a:rPr lang="fr-FR" dirty="0"/>
              <a:t>Voici quelques exemples de stratégies pour atténuer ces dynamiques :</a:t>
            </a:r>
          </a:p>
          <a:p>
            <a:pPr marL="628650" lvl="1" indent="-171450">
              <a:buFont typeface="Arial" panose="020B0604020202020204" pitchFamily="34" charset="0"/>
              <a:buChar char="•"/>
            </a:pPr>
            <a:r>
              <a:rPr lang="fr-FR" dirty="0"/>
              <a:t>Veiller à ce que le groupe de travail comprenne des personnes provenant de différents secteurs et niveaux de l’organisme;</a:t>
            </a:r>
          </a:p>
          <a:p>
            <a:pPr marL="628650" lvl="1" indent="-171450">
              <a:buFont typeface="Arial" panose="020B0604020202020204" pitchFamily="34" charset="0"/>
              <a:buChar char="•"/>
            </a:pPr>
            <a:r>
              <a:rPr lang="fr-FR" dirty="0"/>
              <a:t>Limiter la participation de la direction à la séance-bilan ou lui fournir un résumé des discussions plutôt que de l’inviter à y assister;</a:t>
            </a:r>
          </a:p>
          <a:p>
            <a:pPr marL="628650" lvl="1" indent="-171450">
              <a:buFont typeface="Arial" panose="020B0604020202020204" pitchFamily="34" charset="0"/>
              <a:buChar char="•"/>
            </a:pPr>
            <a:r>
              <a:rPr lang="fr-FR" dirty="0"/>
              <a:t>Tenir plus d’une séance-bilan avec différents groupes de personnes participantes;</a:t>
            </a:r>
          </a:p>
          <a:p>
            <a:pPr marL="628650" lvl="1" indent="-171450">
              <a:buFont typeface="Arial" panose="020B0604020202020204" pitchFamily="34" charset="0"/>
              <a:buChar char="•"/>
            </a:pPr>
            <a:r>
              <a:rPr lang="fr-FR" dirty="0"/>
              <a:t>Offrir des occasions de partage en dehors des rencontres ou permettre la transmission de commentaires au groupe de travail par des mécanismes anonymes ou confidentiels.</a:t>
            </a:r>
          </a:p>
          <a:p>
            <a:endParaRPr lang="en-CA"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19</a:t>
            </a:fld>
            <a:endParaRPr lang="en-US"/>
          </a:p>
        </p:txBody>
      </p:sp>
    </p:spTree>
    <p:extLst>
      <p:ext uri="{BB962C8B-B14F-4D97-AF65-F5344CB8AC3E}">
        <p14:creationId xmlns:p14="http://schemas.microsoft.com/office/powerpoint/2010/main" val="355599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a:t>
            </a:r>
            <a:endParaRPr lang="fr-FR" dirty="0"/>
          </a:p>
          <a:p>
            <a:pPr marL="171450" indent="-171450">
              <a:buFont typeface="Arial" panose="020B0604020202020204" pitchFamily="34" charset="0"/>
              <a:buChar char="•"/>
            </a:pPr>
            <a:r>
              <a:rPr lang="fr-FR" dirty="0"/>
              <a:t>Souhaitez la bienvenue aux personnes participantes et ouvrez la séance comme vous le faites habituellement (p. ex. reconnaissance du territoire, présentations au besoin).</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2</a:t>
            </a:fld>
            <a:endParaRPr lang="en-US"/>
          </a:p>
        </p:txBody>
      </p:sp>
    </p:spTree>
    <p:extLst>
      <p:ext uri="{BB962C8B-B14F-4D97-AF65-F5344CB8AC3E}">
        <p14:creationId xmlns:p14="http://schemas.microsoft.com/office/powerpoint/2010/main" val="80074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a:t>
            </a:r>
            <a:endParaRPr lang="fr-FR" dirty="0"/>
          </a:p>
          <a:p>
            <a:pPr marL="171450" indent="-171450">
              <a:buFont typeface="Arial" panose="020B0604020202020204" pitchFamily="34" charset="0"/>
              <a:buChar char="•"/>
            </a:pPr>
            <a:r>
              <a:rPr lang="fr-FR" dirty="0"/>
              <a:t>Informez les personnes participantes de la manière dont les discussions tenues lors de la séance-bilan mèneront à des actions concrètes. Cela peut inclure :</a:t>
            </a:r>
          </a:p>
          <a:p>
            <a:pPr marL="628650" lvl="1" indent="-171450">
              <a:buFont typeface="Arial" panose="020B0604020202020204" pitchFamily="34" charset="0"/>
              <a:buChar char="•"/>
            </a:pPr>
            <a:r>
              <a:rPr lang="fr-FR" dirty="0"/>
              <a:t>La présentation du modèle de plan d’action;</a:t>
            </a:r>
          </a:p>
          <a:p>
            <a:pPr marL="628650" lvl="1" indent="-171450">
              <a:buFont typeface="Arial" panose="020B0604020202020204" pitchFamily="34" charset="0"/>
              <a:buChar char="•"/>
            </a:pPr>
            <a:r>
              <a:rPr lang="fr-FR" dirty="0"/>
              <a:t>Les personnes qui travailleront à l’élaboration du plan d’action (p. ex. groupe de travail, personnes participantes à l’évaluation et/ou autres membres du personnel, bénévoles, personnes utilisatrices de services ou membres de la communauté, membres du conseil d’administration, etc.);</a:t>
            </a:r>
          </a:p>
          <a:p>
            <a:pPr marL="628650" lvl="1" indent="-171450">
              <a:buFont typeface="Arial" panose="020B0604020202020204" pitchFamily="34" charset="0"/>
              <a:buChar char="•"/>
            </a:pPr>
            <a:r>
              <a:rPr lang="fr-FR" dirty="0"/>
              <a:t>Le moment et la façon dont le plan d’action sera élaboré;</a:t>
            </a:r>
          </a:p>
          <a:p>
            <a:pPr marL="628650" lvl="1" indent="-171450">
              <a:buFont typeface="Arial" panose="020B0604020202020204" pitchFamily="34" charset="0"/>
              <a:buChar char="•"/>
            </a:pPr>
            <a:r>
              <a:rPr lang="fr-FR" dirty="0"/>
              <a:t>La manière dont il sera mis en œuvre et soutenu dans le temps;</a:t>
            </a:r>
          </a:p>
          <a:p>
            <a:pPr marL="628650" lvl="1" indent="-171450">
              <a:buFont typeface="Arial" panose="020B0604020202020204" pitchFamily="34" charset="0"/>
              <a:buChar char="•"/>
            </a:pPr>
            <a:r>
              <a:rPr lang="fr-FR" dirty="0"/>
              <a:t>Les plans visant à impliquer d’autres personnes et/ou à partager les résultats de l’évaluation.</a:t>
            </a:r>
          </a:p>
          <a:p>
            <a:endParaRPr lang="fr-FR" dirty="0"/>
          </a:p>
          <a:p>
            <a:pPr marL="171450" indent="-171450">
              <a:buFont typeface="Arial" panose="020B0604020202020204" pitchFamily="34" charset="0"/>
              <a:buChar char="•"/>
            </a:pPr>
            <a:r>
              <a:rPr lang="fr-FR" dirty="0"/>
              <a:t>Établissez des attentes claires concernant la réalisation de l’évaluation, la participation à la séance-bilan et la contribution à l’élaboration du plan d’action.</a:t>
            </a:r>
          </a:p>
          <a:p>
            <a:pPr lvl="1">
              <a:lnSpc>
                <a:spcPct val="90000"/>
              </a:lnSpc>
              <a:spcBef>
                <a:spcPts val="500"/>
              </a:spcBef>
              <a:buFont typeface="Courier New"/>
              <a:buChar char="o"/>
            </a:pPr>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20</a:t>
            </a:fld>
            <a:endParaRPr lang="en-US"/>
          </a:p>
        </p:txBody>
      </p:sp>
    </p:spTree>
    <p:extLst>
      <p:ext uri="{BB962C8B-B14F-4D97-AF65-F5344CB8AC3E}">
        <p14:creationId xmlns:p14="http://schemas.microsoft.com/office/powerpoint/2010/main" val="3248182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alibri"/>
              <a:buNone/>
            </a:pPr>
            <a:r>
              <a:rPr lang="fr-FR" b="1" dirty="0"/>
              <a:t>Notes :</a:t>
            </a:r>
          </a:p>
          <a:p>
            <a:pPr marL="171450" indent="-171450">
              <a:buFont typeface="Arial" panose="020B0604020202020204" pitchFamily="34" charset="0"/>
              <a:buChar char="•"/>
            </a:pPr>
            <a:r>
              <a:rPr lang="fr-FR" dirty="0"/>
              <a:t>Rappelez aux personnes participantes que la stigmatisation a des effets à tous les niveaux et dans tous les secteurs de l’organisme.</a:t>
            </a:r>
          </a:p>
          <a:p>
            <a:pPr marL="628650" lvl="1" indent="-171450">
              <a:buFont typeface="Arial" panose="020B0604020202020204" pitchFamily="34" charset="0"/>
              <a:buChar char="•"/>
            </a:pPr>
            <a:r>
              <a:rPr lang="fr-FR" dirty="0"/>
              <a:t>Le processus peut nécessiter d’envisager des changements en matière de ressources humaines, d’opérations, de prestation des programmes et services, de partenariats, etc.</a:t>
            </a:r>
          </a:p>
          <a:p>
            <a:pPr marL="628650" lvl="1" indent="-171450">
              <a:buFont typeface="Arial" panose="020B0604020202020204" pitchFamily="34" charset="0"/>
              <a:buChar char="•"/>
            </a:pPr>
            <a:endParaRPr lang="fr-FR" dirty="0"/>
          </a:p>
          <a:p>
            <a:pPr marL="171450" lvl="0" indent="-171450">
              <a:buFont typeface="Arial" panose="020B0604020202020204" pitchFamily="34" charset="0"/>
              <a:buChar char="•"/>
            </a:pPr>
            <a:r>
              <a:rPr lang="fr-FR" dirty="0"/>
              <a:t>Soulignez qu’il s’agit d’un processus à long terme — un marathon, et non un sprint.</a:t>
            </a:r>
          </a:p>
          <a:p>
            <a:pPr marL="628650" lvl="1" indent="-171450">
              <a:buFont typeface="Arial" panose="020B0604020202020204" pitchFamily="34" charset="0"/>
              <a:buChar char="•"/>
            </a:pPr>
            <a:r>
              <a:rPr lang="fr-FR" dirty="0"/>
              <a:t>Informez-les des plans ou des occasions de revenir sur ce travail (p. ex. sur une base annuelle).</a:t>
            </a:r>
          </a:p>
          <a:p>
            <a:pPr marL="628650" lvl="1" indent="-171450">
              <a:buFont typeface="Arial" panose="020B0604020202020204" pitchFamily="34" charset="0"/>
              <a:buChar char="•"/>
            </a:pPr>
            <a:r>
              <a:rPr lang="fr-FR" dirty="0"/>
              <a:t>De nombreux changements pourraient être identifiés, mais ils ne constitueront pas tous des priorités immédiates. Une partie du processus consistera à établir des priorités en tenant compte des ressources et du temps disponibles. Aucun organisme n’est censé obtenir une cote « parfaite ».</a:t>
            </a:r>
            <a:endParaRPr lang="en-US" dirty="0">
              <a:cs typeface="Calibri" panose="020F0502020204030204"/>
            </a:endParaRPr>
          </a:p>
          <a:p>
            <a:pPr>
              <a:lnSpc>
                <a:spcPct val="90000"/>
              </a:lnSpc>
              <a:spcBef>
                <a:spcPts val="1000"/>
              </a:spcBef>
            </a:pPr>
            <a:endParaRPr lang="en-US" dirty="0">
              <a:cs typeface="Calibri" panose="020F0502020204030204"/>
            </a:endParaRPr>
          </a:p>
          <a:p>
            <a:pPr marL="171450" indent="-171450">
              <a:lnSpc>
                <a:spcPct val="90000"/>
              </a:lnSpc>
              <a:spcBef>
                <a:spcPts val="1000"/>
              </a:spcBef>
              <a:buFont typeface="Calibri"/>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C13CCEB-0533-4A15-BE23-AD7E8BCABC66}" type="slidenum">
              <a:rPr lang="en-US"/>
              <a:t>21</a:t>
            </a:fld>
            <a:endParaRPr lang="en-US"/>
          </a:p>
        </p:txBody>
      </p:sp>
    </p:spTree>
    <p:extLst>
      <p:ext uri="{BB962C8B-B14F-4D97-AF65-F5344CB8AC3E}">
        <p14:creationId xmlns:p14="http://schemas.microsoft.com/office/powerpoint/2010/main" val="3098596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a:t>
            </a:r>
          </a:p>
          <a:p>
            <a:pPr marL="171450" indent="-171450">
              <a:buFont typeface="Arial" panose="020B0604020202020204" pitchFamily="34" charset="0"/>
              <a:buChar char="•"/>
            </a:pPr>
            <a:r>
              <a:rPr lang="fr-FR" dirty="0"/>
              <a:t>Indiquez aux personnes participantes le moment prévu pour remplir l’Outil (p. ex. immédiatement après la présentation, au cours de la semaine suivante, au début de la séance-bilan).</a:t>
            </a:r>
          </a:p>
          <a:p>
            <a:pPr marL="171450" indent="-171450">
              <a:buFont typeface="Arial" panose="020B0604020202020204" pitchFamily="34" charset="0"/>
              <a:buChar char="•"/>
            </a:pPr>
            <a:r>
              <a:rPr lang="fr-FR" dirty="0"/>
              <a:t>Précisez la date limite à laquelle l’Outil doit être rempli individuellement (et soumis, le cas échéant) et indiquez à qui les personnes participantes peuvent s’adresser si elles ont des questions.</a:t>
            </a:r>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22</a:t>
            </a:fld>
            <a:endParaRPr lang="en-US"/>
          </a:p>
        </p:txBody>
      </p:sp>
    </p:spTree>
    <p:extLst>
      <p:ext uri="{BB962C8B-B14F-4D97-AF65-F5344CB8AC3E}">
        <p14:creationId xmlns:p14="http://schemas.microsoft.com/office/powerpoint/2010/main" val="144377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a:t>
            </a:r>
            <a:endParaRPr lang="fr-FR" dirty="0"/>
          </a:p>
          <a:p>
            <a:pPr marL="171450" indent="-171450">
              <a:buFont typeface="Arial" panose="020B0604020202020204" pitchFamily="34" charset="0"/>
              <a:buChar char="•"/>
            </a:pPr>
            <a:r>
              <a:rPr lang="fr-FR" dirty="0"/>
              <a:t>Souhaitez la bienvenue aux personnes participantes et ouvrez la séance comme vous le faites habituellement (p. ex. reconnaissance du territoire, présentations au besoin).</a:t>
            </a:r>
          </a:p>
          <a:p>
            <a:pPr marL="171450" indent="-171450">
              <a:buFont typeface="Arial" panose="020B0604020202020204" pitchFamily="34" charset="0"/>
              <a:buChar char="•"/>
            </a:pPr>
            <a:r>
              <a:rPr lang="fr-FR" dirty="0"/>
              <a:t>Il peut être utile de contextualiser votre reconnaissance du territoire en fonction du sujet ou de l’évaluation organisationnelle (p. ex. souligner que certaines populations portent un fardeau disproportionné de la stigmatisation, y compris les populations autochtones; reconnaître qu’un processus intentionnel d’évaluation de la stigmatisation au sein de votre organisme peut mener à de meilleurs services et à de meilleurs résultats en matière de santé pour les populations que vous servez, y compris les communautés autochtones, etc.).</a:t>
            </a: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3</a:t>
            </a:fld>
            <a:endParaRPr lang="en-US"/>
          </a:p>
        </p:txBody>
      </p:sp>
    </p:spTree>
    <p:extLst>
      <p:ext uri="{BB962C8B-B14F-4D97-AF65-F5344CB8AC3E}">
        <p14:creationId xmlns:p14="http://schemas.microsoft.com/office/powerpoint/2010/main" val="76052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highlight>
                  <a:srgbClr val="FFC000"/>
                </a:highlight>
              </a:rPr>
              <a:t>Notes :</a:t>
            </a:r>
            <a:endParaRPr lang="fr-FR" dirty="0">
              <a:highlight>
                <a:srgbClr val="FFC000"/>
              </a:highlight>
            </a:endParaRPr>
          </a:p>
          <a:p>
            <a:pPr marL="171450" indent="-171450">
              <a:buFont typeface="Arial" panose="020B0604020202020204" pitchFamily="34" charset="0"/>
              <a:buChar char="•"/>
            </a:pPr>
            <a:r>
              <a:rPr lang="fr-FR" dirty="0">
                <a:highlight>
                  <a:srgbClr val="FFC000"/>
                </a:highlight>
              </a:rPr>
              <a:t>Selon les personnes présentes et les relations déjà établies entre elles, vous pourriez souhaiter inclure un tour de table pour les présentations.</a:t>
            </a:r>
          </a:p>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4</a:t>
            </a:fld>
            <a:endParaRPr lang="en-US"/>
          </a:p>
        </p:txBody>
      </p:sp>
    </p:spTree>
    <p:extLst>
      <p:ext uri="{BB962C8B-B14F-4D97-AF65-F5344CB8AC3E}">
        <p14:creationId xmlns:p14="http://schemas.microsoft.com/office/powerpoint/2010/main" val="356536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5</a:t>
            </a:fld>
            <a:endParaRPr lang="en-US"/>
          </a:p>
        </p:txBody>
      </p:sp>
    </p:spTree>
    <p:extLst>
      <p:ext uri="{BB962C8B-B14F-4D97-AF65-F5344CB8AC3E}">
        <p14:creationId xmlns:p14="http://schemas.microsoft.com/office/powerpoint/2010/main" val="211026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a:t>
            </a:r>
            <a:endParaRPr lang="fr-FR" dirty="0"/>
          </a:p>
          <a:p>
            <a:pPr marL="171450" indent="-171450">
              <a:buFont typeface="Arial" panose="020B0604020202020204" pitchFamily="34" charset="0"/>
              <a:buChar char="•"/>
            </a:pPr>
            <a:r>
              <a:rPr lang="fr-FR" dirty="0"/>
              <a:t>Présentez les résultats attendus du processus d’évaluation. Les résultats potentiels pourraient être de :</a:t>
            </a:r>
          </a:p>
          <a:p>
            <a:pPr marL="628650" lvl="1" indent="-171450">
              <a:buFont typeface="Arial" panose="020B0604020202020204" pitchFamily="34" charset="0"/>
              <a:buChar char="•"/>
            </a:pPr>
            <a:r>
              <a:rPr lang="fr-FR" dirty="0"/>
              <a:t>Identifier les facteurs politiques, environnementaux et culturels qui contribuent à la stigmatisation et à la discrimination et qui influencent l’expérience des personnes au sein de [nom de l’organisme]</a:t>
            </a:r>
          </a:p>
          <a:p>
            <a:pPr marL="628650" lvl="1" indent="-171450">
              <a:buFont typeface="Arial" panose="020B0604020202020204" pitchFamily="34" charset="0"/>
              <a:buChar char="•"/>
            </a:pPr>
            <a:r>
              <a:rPr lang="fr-FR" dirty="0"/>
              <a:t>Favoriser des discussions ouvertes et le partage de perspectives provenant de différents points de vue au sein de l’organisme</a:t>
            </a:r>
          </a:p>
          <a:p>
            <a:pPr marL="628650" lvl="1" indent="-171450">
              <a:buFont typeface="Arial" panose="020B0604020202020204" pitchFamily="34" charset="0"/>
              <a:buChar char="•"/>
            </a:pPr>
            <a:r>
              <a:rPr lang="fr-FR" dirty="0"/>
              <a:t>Identifier des objectifs d’action prioritaires (à court, moyen et long terme)</a:t>
            </a:r>
          </a:p>
          <a:p>
            <a:pPr marL="628650" lvl="1" indent="-171450">
              <a:buFont typeface="Arial" panose="020B0604020202020204" pitchFamily="34" charset="0"/>
              <a:buChar char="•"/>
            </a:pPr>
            <a:r>
              <a:rPr lang="fr-FR" dirty="0"/>
              <a:t>S’harmoniser avec des initiatives connexes en cours (p. ex. travaux sur l’antiracisme, la vérité et la réconciliation, etc.)</a:t>
            </a:r>
          </a:p>
          <a:p>
            <a:pPr marL="457200" lvl="1" indent="-171450">
              <a:buFont typeface="Arial" panose="020B0604020202020204" pitchFamily="34" charset="0"/>
              <a:buChar char="•"/>
            </a:pPr>
            <a:endParaRPr lang="en-US" dirty="0">
              <a:ea typeface="Calibri" panose="020F0502020204030204"/>
              <a:cs typeface="Calibri" panose="020F0502020204030204"/>
            </a:endParaRPr>
          </a:p>
          <a:p>
            <a:pPr marL="0" lvl="0" indent="-171450">
              <a:buFont typeface="Arial" panose="020B0604020202020204" pitchFamily="34" charset="0"/>
              <a:buChar char="•"/>
            </a:pPr>
            <a:endParaRPr lang="en-US" dirty="0">
              <a:ea typeface="Calibri" panose="020F0502020204030204"/>
              <a:cs typeface="Calibri" panose="020F0502020204030204"/>
            </a:endParaRPr>
          </a:p>
          <a:p>
            <a:pPr marL="0" indent="0">
              <a:buFont typeface="Calibri"/>
              <a:buNone/>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C13CCEB-0533-4A15-BE23-AD7E8BCABC66}" type="slidenum">
              <a:rPr lang="en-US"/>
              <a:t>6</a:t>
            </a:fld>
            <a:endParaRPr lang="en-US"/>
          </a:p>
        </p:txBody>
      </p:sp>
    </p:spTree>
    <p:extLst>
      <p:ext uri="{BB962C8B-B14F-4D97-AF65-F5344CB8AC3E}">
        <p14:creationId xmlns:p14="http://schemas.microsoft.com/office/powerpoint/2010/main" val="183370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i="1" dirty="0"/>
              <a:t>** </a:t>
            </a:r>
            <a:r>
              <a:rPr lang="fr-FR" i="1" dirty="0"/>
              <a:t>Le niveau de détail que vous choisirez de fournir dans les diapositives 7 à 10 dépendra du niveau de connaissances et de sensibilisation des personnes participantes à l’évaluation concernant les ITSS, la stigmatisation et les enjeux intersectionnels. Vous pouvez choisir d’ajouter de l’information ou des exemples supplémentaires en fonction des services offerts par votre organisme et des communautés desservies.</a:t>
            </a:r>
            <a:endParaRPr lang="en-US" b="1" i="1" dirty="0">
              <a:cs typeface="Calibri"/>
            </a:endParaRPr>
          </a:p>
          <a:p>
            <a:endParaRPr lang="en-CA" b="1" dirty="0"/>
          </a:p>
          <a:p>
            <a:r>
              <a:rPr lang="en-CA" b="1" dirty="0"/>
              <a:t>Notes :</a:t>
            </a:r>
            <a:endParaRPr lang="en-CA" dirty="0"/>
          </a:p>
          <a:p>
            <a:pPr marL="171450" indent="-171450">
              <a:buFont typeface="Arial" panose="020B0604020202020204" pitchFamily="34" charset="0"/>
              <a:buChar char="•"/>
            </a:pPr>
            <a:r>
              <a:rPr lang="fr-FR" dirty="0"/>
              <a:t>La stigmatisation vécue par les personnes en raison du VIH, de l’hépatite C ou d’une ITSS, ou parce qu’elles font partie d’un groupe de population touché de façon disproportionnée par ces ITSS, constitue un obstacle majeur à l’accès aux services de dépistage, de traitement et de prévention des ITSS. Réfléchissez à la manière dont des suppositions sont faites à propos des personnes en fonction des groupes de population auxquels elles appartiennent et qui sont touchés de façon disproportionnée par les ITSS.</a:t>
            </a:r>
          </a:p>
          <a:p>
            <a:pPr marL="171450" indent="-171450">
              <a:buFont typeface="Arial" panose="020B0604020202020204" pitchFamily="34" charset="0"/>
              <a:buChar char="•"/>
            </a:pPr>
            <a:r>
              <a:rPr lang="fr-FR" dirty="0"/>
              <a:t>De plus, la stigmatisation et la discrimination liées au statut ITSS, ainsi qu’aux identités intersectionnelles telles que la race, la culture, l’identité de genre, l’orientation sexuelle, le handicap et le statut d’immigration, ont des répercussions importantes sur la façon dont les personnes accèdent aux services de santé sexuelle et de consommation de substances et sur leur expérience de ces services. La stigmatisation a également des effets sur d’autres aspects de la vie sociale, familiale et communautaire, ainsi que sur le bien-être général des personnes.</a:t>
            </a:r>
          </a:p>
          <a:p>
            <a:pPr marL="171450" indent="-171450">
              <a:buFont typeface="Arial" panose="020B0604020202020204" pitchFamily="34" charset="0"/>
              <a:buChar char="•"/>
            </a:pPr>
            <a:r>
              <a:rPr lang="fr-FR" dirty="0"/>
              <a:t>Par exemple :</a:t>
            </a:r>
          </a:p>
          <a:p>
            <a:pPr marL="628650" lvl="1" indent="-171450">
              <a:buFont typeface="Arial" panose="020B0604020202020204" pitchFamily="34" charset="0"/>
              <a:buChar char="•"/>
            </a:pPr>
            <a:r>
              <a:rPr lang="fr-FR" dirty="0"/>
              <a:t>Les sentiments de peur et de honte peuvent décourager les personnes de se faire dépister ou de divulguer leur statut</a:t>
            </a:r>
          </a:p>
          <a:p>
            <a:pPr marL="628650" lvl="1" indent="-171450">
              <a:buFont typeface="Arial" panose="020B0604020202020204" pitchFamily="34" charset="0"/>
              <a:buChar char="•"/>
            </a:pPr>
            <a:r>
              <a:rPr lang="fr-FR" dirty="0"/>
              <a:t>Les suppositions faites à propos d’une personne peuvent faire en sorte qu’elle ne reçoive pas les soins ou les services dont elle a besoin</a:t>
            </a:r>
          </a:p>
          <a:p>
            <a:pPr marL="628650" lvl="1" indent="-171450">
              <a:buFont typeface="Arial" panose="020B0604020202020204" pitchFamily="34" charset="0"/>
              <a:buChar char="•"/>
            </a:pPr>
            <a:r>
              <a:rPr lang="fr-FR" dirty="0"/>
              <a:t>Les expériences de langage, de comportements ou de politiques stigmatisants lors de l’accès aux soins peuvent miner la confiance et décourager le recours futur aux services</a:t>
            </a:r>
          </a:p>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7</a:t>
            </a:fld>
            <a:endParaRPr lang="en-US"/>
          </a:p>
        </p:txBody>
      </p:sp>
    </p:spTree>
    <p:extLst>
      <p:ext uri="{BB962C8B-B14F-4D97-AF65-F5344CB8AC3E}">
        <p14:creationId xmlns:p14="http://schemas.microsoft.com/office/powerpoint/2010/main" val="218541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i="1" dirty="0">
                <a:cs typeface="Calibri"/>
              </a:rPr>
              <a:t>** </a:t>
            </a:r>
            <a:r>
              <a:rPr lang="fr-FR" i="1" dirty="0">
                <a:cs typeface="Calibri"/>
              </a:rPr>
              <a:t>Ces citations ont été recueillies lors de groupes de discussion menés par l’ACSP en 2022. N’hésitez pas à adapter ces diapositives afin de remplacer les citations par celles issues des propres consultations ou rapports de votre organisme.</a:t>
            </a:r>
            <a:endParaRPr lang="en-US" i="1" dirty="0"/>
          </a:p>
          <a:p>
            <a:endParaRPr lang="en-CA" b="1" i="1" dirty="0"/>
          </a:p>
          <a:p>
            <a:r>
              <a:rPr lang="fr-FR" b="1" dirty="0"/>
              <a:t>Notes :</a:t>
            </a:r>
            <a:endParaRPr lang="fr-FR" dirty="0"/>
          </a:p>
          <a:p>
            <a:pPr marL="171450" indent="-171450">
              <a:buFont typeface="Arial" panose="020B0604020202020204" pitchFamily="34" charset="0"/>
              <a:buChar char="•"/>
            </a:pPr>
            <a:r>
              <a:rPr lang="fr-FR" dirty="0"/>
              <a:t>Les citations présentées à l’écran illustrent un aspect plus personnel de la stigmatisation et démontrent certaines des façons dont les personnes ont vécu la stigmatisation liée au VIH ou à une ITSS, ainsi qu’aux facteurs identitaires intersectionnels. Elles montrent également que les personnes ne se sentent pas toujours à l’aise de se présenter pleinement telles qu’elles sont lorsqu’elles accèdent à des services liés à la santé sexuelle et à la consommation de substances.</a:t>
            </a:r>
          </a:p>
          <a:p>
            <a:r>
              <a:rPr lang="en-US" dirty="0">
                <a:cs typeface="Calibri"/>
              </a:rPr>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C13CCEB-0533-4A15-BE23-AD7E8BCABC66}" type="slidenum">
              <a:rPr lang="en-US"/>
              <a:t>8</a:t>
            </a:fld>
            <a:endParaRPr lang="en-US"/>
          </a:p>
        </p:txBody>
      </p:sp>
    </p:spTree>
    <p:extLst>
      <p:ext uri="{BB962C8B-B14F-4D97-AF65-F5344CB8AC3E}">
        <p14:creationId xmlns:p14="http://schemas.microsoft.com/office/powerpoint/2010/main" val="317858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a:t>
            </a:r>
          </a:p>
          <a:p>
            <a:pPr marL="171450" indent="-171450">
              <a:buFont typeface="Arial" panose="020B0604020202020204" pitchFamily="34" charset="0"/>
              <a:buChar char="•"/>
            </a:pPr>
            <a:r>
              <a:rPr lang="fr-FR" dirty="0"/>
              <a:t>On peut concevoir la stigmatisation comme un phénomène qui agit, souvent simultanément, à plusieurs niveaux. Les formes de stigmatisation intégrées au niveau organisationnel (stigmatisation structurelle), ou à un niveau plus large comme les lois et les normes sociales, peuvent se répercuter sur la manière dont les personnes au sein de ces systèmes pensent et se comportent (stigmatisation agie), ainsi que sur la façon dont les personnes appartenant à des groupes stigmatisés se perçoivent (stigmatisation intériorisée) et anticipent la manière dont elles seront traitées (stigmatisation perçue ou anticipée).</a:t>
            </a:r>
          </a:p>
          <a:p>
            <a:pPr marL="171450" indent="-171450">
              <a:buFont typeface="Arial" panose="020B0604020202020204" pitchFamily="34" charset="0"/>
              <a:buChar char="•"/>
            </a:pPr>
            <a:r>
              <a:rPr lang="fr-FR" dirty="0"/>
              <a:t>Étant donné la manière dont la stigmatisation au niveau organisationnel peut influencer les comportements, les attitudes et les expériences des personnes qui travaillent dans l’organisme ou qui accèdent à ses services, il est important de réfléchir aux interventions possibles à ce niveau (structurel ou organisationnel).</a:t>
            </a:r>
            <a:br>
              <a:rPr lang="en-US" dirty="0">
                <a:cs typeface="+mn-lt"/>
              </a:rPr>
            </a:b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ptos"/>
              <a:buChar char="•"/>
              <a:tabLst/>
              <a:defRPr/>
            </a:pPr>
            <a:r>
              <a:rPr lang="fr-CA" sz="1200" b="0" i="0" kern="1200" noProof="0" dirty="0">
                <a:solidFill>
                  <a:schemeClr val="tx1"/>
                </a:solidFill>
                <a:effectLst/>
                <a:latin typeface="+mn-lt"/>
                <a:ea typeface="+mn-ea"/>
                <a:cs typeface="+mn-cs"/>
              </a:rPr>
              <a:t>Types de stigmatisation :</a:t>
            </a:r>
            <a:endParaRPr lang="fr-CA" sz="1200" b="0" noProof="0" dirty="0">
              <a:solidFill>
                <a:schemeClr val="tx1"/>
              </a:solidFill>
              <a:cs typeface="Calibri"/>
            </a:endParaRPr>
          </a:p>
          <a:p>
            <a:pPr marL="628650" lvl="1" indent="-171450">
              <a:buFont typeface="Aptos"/>
              <a:buChar char="•"/>
            </a:pPr>
            <a:r>
              <a:rPr lang="fr-CA" sz="1200" b="1" noProof="0" dirty="0">
                <a:solidFill>
                  <a:schemeClr val="tx1">
                    <a:lumMod val="75000"/>
                    <a:lumOff val="25000"/>
                  </a:schemeClr>
                </a:solidFill>
              </a:rPr>
              <a:t>Stigmatisation intériorisée : </a:t>
            </a:r>
            <a:r>
              <a:rPr lang="fr-CA" sz="1200" noProof="0" dirty="0">
                <a:solidFill>
                  <a:schemeClr val="tx1">
                    <a:lumMod val="75000"/>
                    <a:lumOff val="25000"/>
                  </a:schemeClr>
                </a:solidFill>
              </a:rPr>
              <a:t>acceptation, par une personne, de croyances, de points de vue et de sentiments négatifs à l’égard du groupe stigmatisé auquel elle appartient et d’elle-même.</a:t>
            </a:r>
          </a:p>
          <a:p>
            <a:pPr marL="628650" lvl="1" indent="-171450">
              <a:buFont typeface="Aptos"/>
              <a:buChar char="•"/>
            </a:pPr>
            <a:r>
              <a:rPr lang="fr-CA" sz="1200" b="1" noProof="0" dirty="0">
                <a:solidFill>
                  <a:schemeClr val="tx1">
                    <a:lumMod val="75000"/>
                    <a:lumOff val="25000"/>
                  </a:schemeClr>
                </a:solidFill>
              </a:rPr>
              <a:t>Stigmatisation perçue ou anticipée :</a:t>
            </a:r>
            <a:r>
              <a:rPr lang="fr-CA" sz="1200" noProof="0" dirty="0">
                <a:solidFill>
                  <a:schemeClr val="tx1">
                    <a:lumMod val="75000"/>
                    <a:lumOff val="25000"/>
                  </a:schemeClr>
                </a:solidFill>
              </a:rPr>
              <a:t> conscience des attitudes sociales négatives, peur de la discrimination et sentiments de honte.</a:t>
            </a:r>
          </a:p>
          <a:p>
            <a:pPr marL="628650" lvl="1" indent="-171450">
              <a:buFont typeface="Aptos"/>
              <a:buChar char="•"/>
            </a:pPr>
            <a:r>
              <a:rPr lang="fr-CA" sz="1200" b="1" noProof="0" dirty="0">
                <a:solidFill>
                  <a:schemeClr val="tx1">
                    <a:lumMod val="75000"/>
                    <a:lumOff val="25000"/>
                  </a:schemeClr>
                </a:solidFill>
              </a:rPr>
              <a:t>Stigmatisation effective : </a:t>
            </a:r>
            <a:r>
              <a:rPr lang="fr-CA" sz="1200" noProof="0" dirty="0">
                <a:solidFill>
                  <a:schemeClr val="tx1">
                    <a:lumMod val="75000"/>
                    <a:lumOff val="25000"/>
                  </a:schemeClr>
                </a:solidFill>
              </a:rPr>
              <a:t>actes de discrimination, tels que l’exclusion ou la violence physique ou émotionnelle.</a:t>
            </a:r>
          </a:p>
          <a:p>
            <a:pPr marL="628650" lvl="1" indent="-171450">
              <a:buFont typeface="Aptos"/>
              <a:buChar char="•"/>
            </a:pPr>
            <a:r>
              <a:rPr lang="fr-CA" sz="1200" b="1" noProof="0" dirty="0">
                <a:solidFill>
                  <a:schemeClr val="tx1">
                    <a:lumMod val="75000"/>
                    <a:lumOff val="25000"/>
                  </a:schemeClr>
                </a:solidFill>
              </a:rPr>
              <a:t>Stigmatisation structurelle : </a:t>
            </a:r>
            <a:r>
              <a:rPr lang="fr-CA" sz="1200" noProof="0" dirty="0">
                <a:solidFill>
                  <a:schemeClr val="tx1">
                    <a:lumMod val="75000"/>
                    <a:lumOff val="25000"/>
                  </a:schemeClr>
                </a:solidFill>
              </a:rPr>
              <a:t>politiques, pratiques, programmes et lois qui perpétuent les inégalités et la discrimination envers un groupe de personnes.</a:t>
            </a:r>
          </a:p>
          <a:p>
            <a:pPr marL="628650" lvl="1" indent="-171450">
              <a:buFont typeface="Aptos"/>
              <a:buChar char="•"/>
            </a:pPr>
            <a:r>
              <a:rPr lang="fr-CA" sz="1200" b="1" noProof="0" dirty="0">
                <a:solidFill>
                  <a:schemeClr val="tx1">
                    <a:lumMod val="75000"/>
                    <a:lumOff val="25000"/>
                  </a:schemeClr>
                </a:solidFill>
              </a:rPr>
              <a:t>Stigmatisation intersectionnelle : </a:t>
            </a:r>
            <a:r>
              <a:rPr lang="fr-CA" sz="1200" noProof="0" dirty="0">
                <a:solidFill>
                  <a:schemeClr val="tx1">
                    <a:lumMod val="75000"/>
                    <a:lumOff val="25000"/>
                  </a:schemeClr>
                </a:solidFill>
              </a:rPr>
              <a:t>effets conjoints du fait, pour une personne ou un groupe, de détenir plusieurs identités stigmatisées.</a:t>
            </a:r>
          </a:p>
          <a:p>
            <a:pPr marL="171450" indent="-171450">
              <a:buFont typeface="Aptos"/>
              <a:buChar char="•"/>
            </a:pPr>
            <a:endParaRPr lang="en-US" dirty="0"/>
          </a:p>
        </p:txBody>
      </p:sp>
      <p:sp>
        <p:nvSpPr>
          <p:cNvPr id="4" name="Slide Number Placeholder 3"/>
          <p:cNvSpPr>
            <a:spLocks noGrp="1"/>
          </p:cNvSpPr>
          <p:nvPr>
            <p:ph type="sldNum" sz="quarter" idx="5"/>
          </p:nvPr>
        </p:nvSpPr>
        <p:spPr/>
        <p:txBody>
          <a:bodyPr/>
          <a:lstStyle/>
          <a:p>
            <a:fld id="{CC13CCEB-0533-4A15-BE23-AD7E8BCABC66}" type="slidenum">
              <a:rPr lang="en-US"/>
              <a:t>9</a:t>
            </a:fld>
            <a:endParaRPr lang="en-US"/>
          </a:p>
        </p:txBody>
      </p:sp>
    </p:spTree>
    <p:extLst>
      <p:ext uri="{BB962C8B-B14F-4D97-AF65-F5344CB8AC3E}">
        <p14:creationId xmlns:p14="http://schemas.microsoft.com/office/powerpoint/2010/main" val="4237155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close-up of a sign&#10;&#10;Description automatically generated">
            <a:extLst>
              <a:ext uri="{FF2B5EF4-FFF2-40B4-BE49-F238E27FC236}">
                <a16:creationId xmlns:a16="http://schemas.microsoft.com/office/drawing/2014/main" id="{FC677EC3-29C0-45F2-B26F-873B3D1EE10E}"/>
              </a:ext>
            </a:extLst>
          </p:cNvPr>
          <p:cNvPicPr>
            <a:picLocks noChangeAspect="1"/>
          </p:cNvPicPr>
          <p:nvPr userDrawn="1"/>
        </p:nvPicPr>
        <p:blipFill>
          <a:blip r:embed="rId2"/>
          <a:stretch>
            <a:fillRect/>
          </a:stretch>
        </p:blipFill>
        <p:spPr>
          <a:xfrm>
            <a:off x="10405227" y="6159853"/>
            <a:ext cx="1393741" cy="358556"/>
          </a:xfrm>
          <a:prstGeom prst="rect">
            <a:avLst/>
          </a:prstGeom>
        </p:spPr>
      </p:pic>
      <p:pic>
        <p:nvPicPr>
          <p:cNvPr id="10" name="Picture 9" descr="A purple and white geometric shapes&#10;&#10;Description automatically generated">
            <a:extLst>
              <a:ext uri="{FF2B5EF4-FFF2-40B4-BE49-F238E27FC236}">
                <a16:creationId xmlns:a16="http://schemas.microsoft.com/office/drawing/2014/main" id="{7B660DF7-5C2C-4E87-9C64-602130C8AA7E}"/>
              </a:ext>
            </a:extLst>
          </p:cNvPr>
          <p:cNvPicPr>
            <a:picLocks noChangeAspect="1"/>
          </p:cNvPicPr>
          <p:nvPr userDrawn="1"/>
        </p:nvPicPr>
        <p:blipFill>
          <a:blip r:embed="rId3">
            <a:alphaModFix amt="30000"/>
          </a:blip>
          <a:srcRect l="-418" t="-202" r="51955" b="293"/>
          <a:stretch/>
        </p:blipFill>
        <p:spPr>
          <a:xfrm>
            <a:off x="9405706" y="765"/>
            <a:ext cx="2788110" cy="4320419"/>
          </a:xfrm>
          <a:prstGeom prst="rect">
            <a:avLst/>
          </a:prstGeom>
        </p:spPr>
      </p:pic>
      <p:pic>
        <p:nvPicPr>
          <p:cNvPr id="11" name="Picture 10" descr="A purple and white geometric shapes&#10;&#10;Description automatically generated">
            <a:extLst>
              <a:ext uri="{FF2B5EF4-FFF2-40B4-BE49-F238E27FC236}">
                <a16:creationId xmlns:a16="http://schemas.microsoft.com/office/drawing/2014/main" id="{99B87BB6-BC6E-4F63-95F4-4B67C1754223}"/>
              </a:ext>
            </a:extLst>
          </p:cNvPr>
          <p:cNvPicPr>
            <a:picLocks noChangeAspect="1"/>
          </p:cNvPicPr>
          <p:nvPr userDrawn="1"/>
        </p:nvPicPr>
        <p:blipFill>
          <a:blip r:embed="rId3">
            <a:alphaModFix amt="30000"/>
          </a:blip>
          <a:srcRect l="50045" t="-2457" r="-1328" b="21520"/>
          <a:stretch/>
        </p:blipFill>
        <p:spPr>
          <a:xfrm>
            <a:off x="572" y="3350301"/>
            <a:ext cx="2950262" cy="3500050"/>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FCCE22B-1975-D347-B07B-0CB5AECB68F8}"/>
              </a:ext>
            </a:extLst>
          </p:cNvPr>
          <p:cNvSpPr>
            <a:spLocks noGrp="1"/>
          </p:cNvSpPr>
          <p:nvPr>
            <p:ph type="title"/>
          </p:nvPr>
        </p:nvSpPr>
        <p:spPr>
          <a:xfrm>
            <a:off x="852000" y="292244"/>
            <a:ext cx="10515600" cy="1334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9926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5F9B-B685-405D-97AE-4E7D26C8D97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12440B8-E576-4096-9B22-42C00AC802E0}"/>
              </a:ext>
            </a:extLst>
          </p:cNvPr>
          <p:cNvSpPr>
            <a:spLocks noGrp="1"/>
          </p:cNvSpPr>
          <p:nvPr>
            <p:ph type="dt" sz="half" idx="10"/>
          </p:nvPr>
        </p:nvSpPr>
        <p:spPr/>
        <p:txBody>
          <a:bodyPr/>
          <a:lstStyle/>
          <a:p>
            <a:fld id="{846CE7D5-CF57-46EF-B807-FDD0502418D4}" type="datetimeFigureOut">
              <a:rPr lang="en-US" smtClean="0"/>
              <a:t>2/6/2026</a:t>
            </a:fld>
            <a:endParaRPr lang="en-US"/>
          </a:p>
        </p:txBody>
      </p:sp>
      <p:sp>
        <p:nvSpPr>
          <p:cNvPr id="4" name="Footer Placeholder 3">
            <a:extLst>
              <a:ext uri="{FF2B5EF4-FFF2-40B4-BE49-F238E27FC236}">
                <a16:creationId xmlns:a16="http://schemas.microsoft.com/office/drawing/2014/main" id="{78DBD62B-3215-4CEE-9FB7-8B7007132A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26997C-E560-4239-BA39-3116F1BFF2A2}"/>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02516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FEF6-82A7-47CA-9509-3F2DD429826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B5E9CF4-C85A-4F4F-89B9-A76823E63CE2}"/>
              </a:ext>
            </a:extLst>
          </p:cNvPr>
          <p:cNvSpPr>
            <a:spLocks noGrp="1"/>
          </p:cNvSpPr>
          <p:nvPr>
            <p:ph type="dt" sz="half" idx="10"/>
          </p:nvPr>
        </p:nvSpPr>
        <p:spPr/>
        <p:txBody>
          <a:bodyPr/>
          <a:lstStyle/>
          <a:p>
            <a:fld id="{846CE7D5-CF57-46EF-B807-FDD0502418D4}" type="datetimeFigureOut">
              <a:rPr lang="en-US" smtClean="0"/>
              <a:t>2/6/2026</a:t>
            </a:fld>
            <a:endParaRPr lang="en-US"/>
          </a:p>
        </p:txBody>
      </p:sp>
      <p:sp>
        <p:nvSpPr>
          <p:cNvPr id="4" name="Footer Placeholder 3">
            <a:extLst>
              <a:ext uri="{FF2B5EF4-FFF2-40B4-BE49-F238E27FC236}">
                <a16:creationId xmlns:a16="http://schemas.microsoft.com/office/drawing/2014/main" id="{D789E387-C5B0-462C-A33E-08011DFC1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EA7185-1D6A-465F-9651-72E6D255A567}"/>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4814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957837"/>
          </a:xfrm>
        </p:spPr>
        <p:txBody>
          <a:bodyPr>
            <a:normAutofit/>
          </a:bodyPr>
          <a:lstStyle>
            <a:lvl1pPr>
              <a:defRPr sz="3600">
                <a:solidFill>
                  <a:srgbClr val="8F629E"/>
                </a:solidFill>
                <a:latin typeface="Arial Black" panose="020B0A04020102020204" pitchFamily="34" charset="0"/>
              </a:defRPr>
            </a:lvl1pPr>
          </a:lstStyle>
          <a:p>
            <a:r>
              <a:rPr lang="en-US" dirty="0"/>
              <a:t>Title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up of a sign&#10;&#10;Description automatically generated">
            <a:extLst>
              <a:ext uri="{FF2B5EF4-FFF2-40B4-BE49-F238E27FC236}">
                <a16:creationId xmlns:a16="http://schemas.microsoft.com/office/drawing/2014/main" id="{76D4A193-3439-B8BA-E59A-53520B1E1AB2}"/>
              </a:ext>
            </a:extLst>
          </p:cNvPr>
          <p:cNvPicPr>
            <a:picLocks noChangeAspect="1"/>
          </p:cNvPicPr>
          <p:nvPr userDrawn="1"/>
        </p:nvPicPr>
        <p:blipFill>
          <a:blip r:embed="rId2"/>
          <a:stretch>
            <a:fillRect/>
          </a:stretch>
        </p:blipFill>
        <p:spPr>
          <a:xfrm>
            <a:off x="10405227" y="6159853"/>
            <a:ext cx="1393741" cy="358556"/>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42A_8B7DEC8C.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18/10/relationships/comments" Target="../comments/modernComment_40C_17B9088E.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429_68F0C95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18/10/relationships/comments" Target="../comments/modernComment_418_85A1A6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fr-CA" noProof="0" dirty="0">
                <a:solidFill>
                  <a:srgbClr val="8F629E"/>
                </a:solidFill>
                <a:latin typeface="Arial Black"/>
              </a:rPr>
              <a:t>Utilisation de ce modèle</a:t>
            </a:r>
            <a:endParaRPr lang="fr-CA" noProof="0" dirty="0">
              <a:solidFill>
                <a:srgbClr val="8F629E"/>
              </a:solidFill>
            </a:endParaRP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553993" y="1937286"/>
            <a:ext cx="9084013" cy="4850266"/>
          </a:xfrm>
        </p:spPr>
        <p:txBody>
          <a:bodyPr vert="horz" lIns="91440" tIns="45720" rIns="91440" bIns="45720" rtlCol="0" anchor="t">
            <a:normAutofit/>
          </a:bodyPr>
          <a:lstStyle/>
          <a:p>
            <a:r>
              <a:rPr lang="fr-CA" sz="2400" noProof="0" dirty="0"/>
              <a:t>Ce modèle peut être utilisé pour guider l’animation de la séance d’orientation dans le cadre de votre processus d’évaluation organisationnelle.</a:t>
            </a:r>
          </a:p>
          <a:p>
            <a:r>
              <a:rPr lang="fr-CA" sz="2400" noProof="0" dirty="0"/>
              <a:t>Les diapositives et les notes d’allocution peuvent être modifiées selon vos besoins.</a:t>
            </a:r>
          </a:p>
          <a:p>
            <a:r>
              <a:rPr lang="fr-CA" sz="2400" noProof="0" dirty="0">
                <a:highlight>
                  <a:srgbClr val="F7A900"/>
                </a:highlight>
              </a:rPr>
              <a:t>Le texte surligné en orange </a:t>
            </a:r>
            <a:r>
              <a:rPr lang="fr-CA" sz="2400" noProof="0" dirty="0"/>
              <a:t>indique les sections où vous pouvez ajouter des renseignements propres à votre organisme et à votre processus d’évaluation.</a:t>
            </a:r>
          </a:p>
          <a:p>
            <a:r>
              <a:rPr lang="fr-CA" sz="2400" noProof="0" dirty="0"/>
              <a:t>Vous pouvez utiliser vos propres modèles de diapositives ou votre image de marque.</a:t>
            </a:r>
          </a:p>
          <a:p>
            <a:endParaRPr lang="fr-CA" sz="2400" b="1" noProof="0" dirty="0">
              <a:solidFill>
                <a:schemeClr val="tx1">
                  <a:lumMod val="75000"/>
                  <a:lumOff val="25000"/>
                </a:schemeClr>
              </a:solidFill>
              <a:highlight>
                <a:srgbClr val="F7A900"/>
              </a:highlight>
              <a:latin typeface="Arial"/>
              <a:ea typeface="Open Sans"/>
              <a:cs typeface="Arial"/>
            </a:endParaRPr>
          </a:p>
        </p:txBody>
      </p:sp>
      <p:cxnSp>
        <p:nvCxnSpPr>
          <p:cNvPr id="4" name="Straight Connector 3">
            <a:extLst>
              <a:ext uri="{FF2B5EF4-FFF2-40B4-BE49-F238E27FC236}">
                <a16:creationId xmlns:a16="http://schemas.microsoft.com/office/drawing/2014/main" id="{70EDEDF1-F0CC-687F-6EF6-ADCD0DEDA97D}"/>
              </a:ext>
            </a:extLst>
          </p:cNvPr>
          <p:cNvCxnSpPr>
            <a:cxnSpLocks/>
          </p:cNvCxnSpPr>
          <p:nvPr/>
        </p:nvCxnSpPr>
        <p:spPr>
          <a:xfrm>
            <a:off x="0" y="1151205"/>
            <a:ext cx="7017488"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285580"/>
      </p:ext>
    </p:extLst>
  </p:cSld>
  <p:clrMapOvr>
    <a:masterClrMapping/>
  </p:clrMapOvr>
  <p:extLst>
    <p:ext uri="{6950BFC3-D8DA-4A85-94F7-54DA5524770B}">
      <p188:commentRel xmlns:p188="http://schemas.microsoft.com/office/powerpoint/2018/8/main" xmlns=""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urple and white geometric shapes&#10;&#10;Description automatically generated">
            <a:extLst>
              <a:ext uri="{FF2B5EF4-FFF2-40B4-BE49-F238E27FC236}">
                <a16:creationId xmlns:a16="http://schemas.microsoft.com/office/drawing/2014/main" id="{F4764B7A-FB56-CD0B-7000-605C51C75762}"/>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9" name="Picture 8" descr="A purple and white geometric shapes&#10;&#10;Description automatically generated">
            <a:extLst>
              <a:ext uri="{FF2B5EF4-FFF2-40B4-BE49-F238E27FC236}">
                <a16:creationId xmlns:a16="http://schemas.microsoft.com/office/drawing/2014/main" id="{91707A43-0777-19BE-89E2-E4AB10D0152F}"/>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normAutofit fontScale="90000"/>
          </a:bodyPr>
          <a:lstStyle/>
          <a:p>
            <a:r>
              <a:rPr lang="fr-CA" noProof="0" dirty="0"/>
              <a:t>La stigmatisation au sein des organismes</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2760223" y="2109042"/>
            <a:ext cx="6671553" cy="4351338"/>
          </a:xfrm>
        </p:spPr>
        <p:txBody>
          <a:bodyPr vert="horz" lIns="91440" tIns="45720" rIns="91440" bIns="45720" rtlCol="0" anchor="t">
            <a:normAutofit/>
          </a:bodyPr>
          <a:lstStyle/>
          <a:p>
            <a:r>
              <a:rPr lang="fr-CA" sz="2000" b="1" noProof="0" dirty="0"/>
              <a:t>La stigmatisation est ancrée dans les politiques, les pratiques et les systèmes sociaux et économiques plus larges.</a:t>
            </a:r>
          </a:p>
          <a:p>
            <a:r>
              <a:rPr lang="fr-CA" sz="2000" noProof="0" dirty="0"/>
              <a:t>Les organismes qui évoluent dans ces systèmes peuvent atténuer ou influencer la façon dont les personnes vivent la stigmatisation.</a:t>
            </a:r>
          </a:p>
          <a:p>
            <a:r>
              <a:rPr lang="fr-CA" sz="2000" noProof="0" dirty="0"/>
              <a:t>La stigmatisation et la discrimination dans les milieux de soins de santé et de services sociaux :</a:t>
            </a:r>
          </a:p>
          <a:p>
            <a:pPr lvl="1">
              <a:buFont typeface="Courier New" panose="02070309020205020404" pitchFamily="49" charset="0"/>
              <a:buChar char="o"/>
            </a:pPr>
            <a:r>
              <a:rPr lang="fr-CA" sz="1800" noProof="0" dirty="0"/>
              <a:t>compliquent les efforts de santé publique;</a:t>
            </a:r>
          </a:p>
          <a:p>
            <a:pPr lvl="1">
              <a:buFont typeface="Courier New" panose="02070309020205020404" pitchFamily="49" charset="0"/>
              <a:buChar char="o"/>
            </a:pPr>
            <a:r>
              <a:rPr lang="fr-CA" sz="1800" noProof="0" dirty="0"/>
              <a:t>constituent des obstacles à l’accès au soutien, aux services ou aux soins;</a:t>
            </a:r>
          </a:p>
          <a:p>
            <a:pPr lvl="1">
              <a:buFont typeface="Courier New" panose="02070309020205020404" pitchFamily="49" charset="0"/>
              <a:buChar char="o"/>
            </a:pPr>
            <a:r>
              <a:rPr lang="fr-CA" sz="1800" noProof="0" dirty="0"/>
              <a:t>perpétuent les inégalités en matière de santé.</a:t>
            </a:r>
          </a:p>
        </p:txBody>
      </p:sp>
      <p:cxnSp>
        <p:nvCxnSpPr>
          <p:cNvPr id="4" name="Straight Connector 3">
            <a:extLst>
              <a:ext uri="{FF2B5EF4-FFF2-40B4-BE49-F238E27FC236}">
                <a16:creationId xmlns:a16="http://schemas.microsoft.com/office/drawing/2014/main" id="{358CAA6A-8964-F2EA-8DB6-1EBF9F9A7ABD}"/>
              </a:ext>
            </a:extLst>
          </p:cNvPr>
          <p:cNvCxnSpPr>
            <a:cxnSpLocks/>
          </p:cNvCxnSpPr>
          <p:nvPr/>
        </p:nvCxnSpPr>
        <p:spPr>
          <a:xfrm>
            <a:off x="0" y="1151205"/>
            <a:ext cx="10185991"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10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fr-CA" noProof="0" dirty="0"/>
              <a:t>Aperçu du processus</a:t>
            </a:r>
          </a:p>
        </p:txBody>
      </p:sp>
      <p:sp>
        <p:nvSpPr>
          <p:cNvPr id="14" name="Content Placeholder 2">
            <a:extLst>
              <a:ext uri="{FF2B5EF4-FFF2-40B4-BE49-F238E27FC236}">
                <a16:creationId xmlns:a16="http://schemas.microsoft.com/office/drawing/2014/main" id="{F1C2B0D6-F9DB-5B4D-BC88-DDFE675067A1}"/>
              </a:ext>
            </a:extLst>
          </p:cNvPr>
          <p:cNvSpPr txBox="1">
            <a:spLocks/>
          </p:cNvSpPr>
          <p:nvPr/>
        </p:nvSpPr>
        <p:spPr>
          <a:xfrm>
            <a:off x="465273" y="3713456"/>
            <a:ext cx="3118945" cy="24419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fr-CA" sz="1900" noProof="0" dirty="0">
                <a:solidFill>
                  <a:schemeClr val="tx1">
                    <a:lumMod val="75000"/>
                    <a:lumOff val="25000"/>
                  </a:schemeClr>
                </a:solidFill>
                <a:latin typeface="Arial"/>
                <a:cs typeface="Arial"/>
              </a:rPr>
              <a:t>Cette séance d’orientation s’inscrit dans la phase 1 du processus.</a:t>
            </a:r>
          </a:p>
          <a:p>
            <a:pPr>
              <a:lnSpc>
                <a:spcPct val="80000"/>
              </a:lnSpc>
            </a:pPr>
            <a:r>
              <a:rPr lang="fr-CA" sz="1900" noProof="0" dirty="0">
                <a:solidFill>
                  <a:schemeClr val="tx1">
                    <a:lumMod val="75000"/>
                    <a:lumOff val="25000"/>
                  </a:schemeClr>
                </a:solidFill>
                <a:latin typeface="Arial"/>
                <a:cs typeface="Arial"/>
              </a:rPr>
              <a:t>Cette séance permettra de présenter le processus de remplissage de l’Outil.</a:t>
            </a:r>
            <a:endParaRPr lang="fr-CA" sz="2000" noProof="0" dirty="0">
              <a:solidFill>
                <a:schemeClr val="tx1">
                  <a:lumMod val="75000"/>
                  <a:lumOff val="25000"/>
                </a:schemeClr>
              </a:solidFill>
            </a:endParaRPr>
          </a:p>
        </p:txBody>
      </p:sp>
      <p:sp>
        <p:nvSpPr>
          <p:cNvPr id="15" name="Content Placeholder 2">
            <a:extLst>
              <a:ext uri="{FF2B5EF4-FFF2-40B4-BE49-F238E27FC236}">
                <a16:creationId xmlns:a16="http://schemas.microsoft.com/office/drawing/2014/main" id="{637E256B-A52C-A538-F545-69FE3AD853F2}"/>
              </a:ext>
            </a:extLst>
          </p:cNvPr>
          <p:cNvSpPr txBox="1">
            <a:spLocks/>
          </p:cNvSpPr>
          <p:nvPr/>
        </p:nvSpPr>
        <p:spPr>
          <a:xfrm>
            <a:off x="4201452" y="3699079"/>
            <a:ext cx="3355428" cy="279379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noProof="0" dirty="0">
                <a:solidFill>
                  <a:schemeClr val="tx1">
                    <a:lumMod val="75000"/>
                    <a:lumOff val="25000"/>
                  </a:schemeClr>
                </a:solidFill>
                <a:latin typeface="Arial"/>
                <a:cs typeface="Arial"/>
              </a:rPr>
              <a:t>Au cours des </a:t>
            </a:r>
            <a:r>
              <a:rPr lang="fr-CA" sz="2000" b="1" noProof="0" dirty="0">
                <a:solidFill>
                  <a:schemeClr val="tx1">
                    <a:lumMod val="75000"/>
                    <a:lumOff val="25000"/>
                  </a:schemeClr>
                </a:solidFill>
                <a:highlight>
                  <a:srgbClr val="FFC000"/>
                </a:highlight>
                <a:latin typeface="Arial"/>
                <a:cs typeface="Arial"/>
              </a:rPr>
              <a:t>[période de temps]</a:t>
            </a:r>
            <a:r>
              <a:rPr lang="fr-CA" sz="2000" noProof="0" dirty="0">
                <a:solidFill>
                  <a:schemeClr val="tx1">
                    <a:lumMod val="75000"/>
                    <a:lumOff val="25000"/>
                  </a:schemeClr>
                </a:solidFill>
                <a:latin typeface="Arial"/>
                <a:cs typeface="Arial"/>
              </a:rPr>
              <a:t>, les personnes participantes à l’évaluation rempliront l’Outil individuellement.</a:t>
            </a:r>
          </a:p>
          <a:p>
            <a:r>
              <a:rPr lang="fr-CA" sz="2000" noProof="0" dirty="0">
                <a:solidFill>
                  <a:schemeClr val="tx1">
                    <a:lumMod val="75000"/>
                    <a:lumOff val="25000"/>
                  </a:schemeClr>
                </a:solidFill>
                <a:latin typeface="Arial"/>
                <a:cs typeface="Arial"/>
              </a:rPr>
              <a:t>Le </a:t>
            </a:r>
            <a:r>
              <a:rPr lang="fr-CA" sz="2000" b="1" noProof="0" dirty="0">
                <a:solidFill>
                  <a:schemeClr val="tx1">
                    <a:lumMod val="75000"/>
                    <a:lumOff val="25000"/>
                  </a:schemeClr>
                </a:solidFill>
                <a:highlight>
                  <a:srgbClr val="FFC000"/>
                </a:highlight>
                <a:latin typeface="Arial"/>
                <a:cs typeface="Arial"/>
              </a:rPr>
              <a:t>[date]</a:t>
            </a:r>
            <a:r>
              <a:rPr lang="fr-CA" sz="2000" noProof="0" dirty="0">
                <a:solidFill>
                  <a:schemeClr val="tx1">
                    <a:lumMod val="75000"/>
                    <a:lumOff val="25000"/>
                  </a:schemeClr>
                </a:solidFill>
                <a:latin typeface="Arial"/>
                <a:cs typeface="Arial"/>
              </a:rPr>
              <a:t>, nous nous réunirons de nouveau pour une séance-bilan réunissant les personnes participantes à l’évaluation et le groupe de travail.</a:t>
            </a:r>
            <a:endParaRPr lang="fr-CA" sz="2000" noProof="0" dirty="0">
              <a:solidFill>
                <a:schemeClr val="tx1">
                  <a:lumMod val="75000"/>
                  <a:lumOff val="25000"/>
                </a:schemeClr>
              </a:solidFill>
            </a:endParaRPr>
          </a:p>
        </p:txBody>
      </p:sp>
      <p:sp>
        <p:nvSpPr>
          <p:cNvPr id="17" name="Content Placeholder 2">
            <a:extLst>
              <a:ext uri="{FF2B5EF4-FFF2-40B4-BE49-F238E27FC236}">
                <a16:creationId xmlns:a16="http://schemas.microsoft.com/office/drawing/2014/main" id="{AB94C8EB-C916-8465-E067-9A83B17222C0}"/>
              </a:ext>
            </a:extLst>
          </p:cNvPr>
          <p:cNvSpPr txBox="1">
            <a:spLocks/>
          </p:cNvSpPr>
          <p:nvPr/>
        </p:nvSpPr>
        <p:spPr>
          <a:xfrm>
            <a:off x="8080202" y="3699079"/>
            <a:ext cx="3646523" cy="253705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fr-CA" sz="1900" noProof="0" dirty="0">
                <a:solidFill>
                  <a:schemeClr val="tx1">
                    <a:lumMod val="75000"/>
                    <a:lumOff val="25000"/>
                  </a:schemeClr>
                </a:solidFill>
                <a:latin typeface="Arial"/>
                <a:cs typeface="Arial"/>
              </a:rPr>
              <a:t>À la suite de la séance-bilan, </a:t>
            </a:r>
            <a:r>
              <a:rPr lang="fr-CA" sz="1900" b="1" noProof="0" dirty="0">
                <a:solidFill>
                  <a:schemeClr val="tx1">
                    <a:lumMod val="75000"/>
                    <a:lumOff val="25000"/>
                  </a:schemeClr>
                </a:solidFill>
                <a:highlight>
                  <a:srgbClr val="FFC000"/>
                </a:highlight>
                <a:latin typeface="Arial"/>
                <a:cs typeface="Arial"/>
              </a:rPr>
              <a:t>[décrire les prochaines étapes de la planification des actions, y compris les personnes qui y participeront et la façon dont les personnes participantes à l’évaluation seront tenues informées de l’avancement et des prochaines étapes].</a:t>
            </a:r>
            <a:endParaRPr lang="fr-CA" sz="1900" b="1" noProof="0" dirty="0">
              <a:solidFill>
                <a:schemeClr val="tx1">
                  <a:lumMod val="75000"/>
                  <a:lumOff val="25000"/>
                </a:schemeClr>
              </a:solidFill>
              <a:highlight>
                <a:srgbClr val="FFC000"/>
              </a:highlight>
            </a:endParaRPr>
          </a:p>
          <a:p>
            <a:endParaRPr lang="fr-CA" sz="2000" noProof="0" dirty="0">
              <a:solidFill>
                <a:schemeClr val="tx1">
                  <a:lumMod val="75000"/>
                  <a:lumOff val="25000"/>
                </a:schemeClr>
              </a:solidFill>
            </a:endParaRPr>
          </a:p>
        </p:txBody>
      </p:sp>
      <p:cxnSp>
        <p:nvCxnSpPr>
          <p:cNvPr id="12" name="Straight Connector 11">
            <a:extLst>
              <a:ext uri="{FF2B5EF4-FFF2-40B4-BE49-F238E27FC236}">
                <a16:creationId xmlns:a16="http://schemas.microsoft.com/office/drawing/2014/main" id="{488C3E60-D0CB-63ED-EB61-4BAABA1D5EC2}"/>
              </a:ext>
            </a:extLst>
          </p:cNvPr>
          <p:cNvCxnSpPr>
            <a:cxnSpLocks/>
          </p:cNvCxnSpPr>
          <p:nvPr/>
        </p:nvCxnSpPr>
        <p:spPr>
          <a:xfrm>
            <a:off x="0" y="1151205"/>
            <a:ext cx="6215974"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4ACFACB-D847-03EC-868B-F8FBBD1B83F4}"/>
              </a:ext>
            </a:extLst>
          </p:cNvPr>
          <p:cNvCxnSpPr>
            <a:cxnSpLocks/>
          </p:cNvCxnSpPr>
          <p:nvPr/>
        </p:nvCxnSpPr>
        <p:spPr>
          <a:xfrm>
            <a:off x="3890833" y="1497366"/>
            <a:ext cx="0" cy="4892548"/>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4EF18B4-E89B-FE7C-B647-6760EB0D4739}"/>
              </a:ext>
            </a:extLst>
          </p:cNvPr>
          <p:cNvCxnSpPr>
            <a:cxnSpLocks/>
          </p:cNvCxnSpPr>
          <p:nvPr/>
        </p:nvCxnSpPr>
        <p:spPr>
          <a:xfrm>
            <a:off x="7811080" y="1497366"/>
            <a:ext cx="0" cy="4892548"/>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200D5AF5-A193-7F84-4726-BA377DC247B6}"/>
              </a:ext>
            </a:extLst>
          </p:cNvPr>
          <p:cNvPicPr>
            <a:picLocks noChangeAspect="1"/>
          </p:cNvPicPr>
          <p:nvPr/>
        </p:nvPicPr>
        <p:blipFill>
          <a:blip r:embed="rId3"/>
          <a:stretch>
            <a:fillRect/>
          </a:stretch>
        </p:blipFill>
        <p:spPr>
          <a:xfrm>
            <a:off x="356069" y="1372642"/>
            <a:ext cx="3336135" cy="1917735"/>
          </a:xfrm>
          <a:prstGeom prst="rect">
            <a:avLst/>
          </a:prstGeom>
        </p:spPr>
      </p:pic>
      <p:pic>
        <p:nvPicPr>
          <p:cNvPr id="20" name="Picture 19">
            <a:extLst>
              <a:ext uri="{FF2B5EF4-FFF2-40B4-BE49-F238E27FC236}">
                <a16:creationId xmlns:a16="http://schemas.microsoft.com/office/drawing/2014/main" id="{E7F85159-7BBC-C96E-2424-06563AD31303}"/>
              </a:ext>
            </a:extLst>
          </p:cNvPr>
          <p:cNvPicPr>
            <a:picLocks noChangeAspect="1"/>
          </p:cNvPicPr>
          <p:nvPr/>
        </p:nvPicPr>
        <p:blipFill>
          <a:blip r:embed="rId4"/>
          <a:stretch>
            <a:fillRect/>
          </a:stretch>
        </p:blipFill>
        <p:spPr>
          <a:xfrm>
            <a:off x="4225344" y="1440276"/>
            <a:ext cx="3251225" cy="1850102"/>
          </a:xfrm>
          <a:prstGeom prst="rect">
            <a:avLst/>
          </a:prstGeom>
        </p:spPr>
      </p:pic>
      <p:pic>
        <p:nvPicPr>
          <p:cNvPr id="23" name="Picture 22">
            <a:extLst>
              <a:ext uri="{FF2B5EF4-FFF2-40B4-BE49-F238E27FC236}">
                <a16:creationId xmlns:a16="http://schemas.microsoft.com/office/drawing/2014/main" id="{D4D9ADD0-7125-9652-4062-3798D772862F}"/>
              </a:ext>
            </a:extLst>
          </p:cNvPr>
          <p:cNvPicPr>
            <a:picLocks noChangeAspect="1"/>
          </p:cNvPicPr>
          <p:nvPr/>
        </p:nvPicPr>
        <p:blipFill>
          <a:blip r:embed="rId5"/>
          <a:stretch>
            <a:fillRect/>
          </a:stretch>
        </p:blipFill>
        <p:spPr>
          <a:xfrm>
            <a:off x="8043931" y="1440276"/>
            <a:ext cx="3752322" cy="1801741"/>
          </a:xfrm>
          <a:prstGeom prst="rect">
            <a:avLst/>
          </a:prstGeom>
        </p:spPr>
      </p:pic>
    </p:spTree>
    <p:extLst>
      <p:ext uri="{BB962C8B-B14F-4D97-AF65-F5344CB8AC3E}">
        <p14:creationId xmlns:p14="http://schemas.microsoft.com/office/powerpoint/2010/main" val="276738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and white geometric shapes&#10;&#10;Description automatically generated">
            <a:extLst>
              <a:ext uri="{FF2B5EF4-FFF2-40B4-BE49-F238E27FC236}">
                <a16:creationId xmlns:a16="http://schemas.microsoft.com/office/drawing/2014/main" id="{B66DF250-BEE8-5947-FD3C-A85AA782B447}"/>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5" name="Picture 4" descr="A purple and white geometric shapes&#10;&#10;Description automatically generated">
            <a:extLst>
              <a:ext uri="{FF2B5EF4-FFF2-40B4-BE49-F238E27FC236}">
                <a16:creationId xmlns:a16="http://schemas.microsoft.com/office/drawing/2014/main" id="{79DCC194-1B9E-FC6E-EA9E-23A4824CDF4A}"/>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2" name="Title 1">
            <a:extLst>
              <a:ext uri="{FF2B5EF4-FFF2-40B4-BE49-F238E27FC236}">
                <a16:creationId xmlns:a16="http://schemas.microsoft.com/office/drawing/2014/main" id="{9F2E4BF6-7382-BFCA-A91E-2E1B5BC3CBA1}"/>
              </a:ext>
            </a:extLst>
          </p:cNvPr>
          <p:cNvSpPr>
            <a:spLocks noGrp="1"/>
          </p:cNvSpPr>
          <p:nvPr>
            <p:ph type="title"/>
          </p:nvPr>
        </p:nvSpPr>
        <p:spPr>
          <a:xfrm>
            <a:off x="838199" y="365125"/>
            <a:ext cx="11765603" cy="957837"/>
          </a:xfrm>
        </p:spPr>
        <p:txBody>
          <a:bodyPr>
            <a:normAutofit/>
          </a:bodyPr>
          <a:lstStyle/>
          <a:p>
            <a:r>
              <a:rPr lang="fr-CA" noProof="0" dirty="0"/>
              <a:t>Aperçu des rôles</a:t>
            </a:r>
          </a:p>
        </p:txBody>
      </p:sp>
      <p:sp>
        <p:nvSpPr>
          <p:cNvPr id="3" name="Content Placeholder 2">
            <a:extLst>
              <a:ext uri="{FF2B5EF4-FFF2-40B4-BE49-F238E27FC236}">
                <a16:creationId xmlns:a16="http://schemas.microsoft.com/office/drawing/2014/main" id="{83986074-0A39-3789-033C-2B8008C4BFFC}"/>
              </a:ext>
            </a:extLst>
          </p:cNvPr>
          <p:cNvSpPr>
            <a:spLocks noGrp="1"/>
          </p:cNvSpPr>
          <p:nvPr>
            <p:ph idx="1"/>
          </p:nvPr>
        </p:nvSpPr>
        <p:spPr>
          <a:xfrm>
            <a:off x="2030649" y="1589522"/>
            <a:ext cx="8130702" cy="4351338"/>
          </a:xfrm>
        </p:spPr>
        <p:txBody>
          <a:bodyPr vert="horz" lIns="91440" tIns="45720" rIns="91440" bIns="45720" rtlCol="0" anchor="t">
            <a:noAutofit/>
          </a:bodyPr>
          <a:lstStyle/>
          <a:p>
            <a:pPr marL="0" indent="0">
              <a:lnSpc>
                <a:spcPct val="100000"/>
              </a:lnSpc>
              <a:buNone/>
            </a:pPr>
            <a:r>
              <a:rPr lang="fr-CA" sz="2000" b="1" noProof="0" dirty="0">
                <a:solidFill>
                  <a:schemeClr val="tx1">
                    <a:lumMod val="75000"/>
                    <a:lumOff val="25000"/>
                  </a:schemeClr>
                </a:solidFill>
                <a:latin typeface="Arial"/>
                <a:cs typeface="Arial"/>
              </a:rPr>
              <a:t>Groupe de travail</a:t>
            </a:r>
          </a:p>
          <a:p>
            <a:pPr lvl="1">
              <a:lnSpc>
                <a:spcPct val="100000"/>
              </a:lnSpc>
              <a:buFont typeface="Courier New" panose="02070309020205020404" pitchFamily="49" charset="0"/>
              <a:buChar char="o"/>
            </a:pPr>
            <a:r>
              <a:rPr lang="fr-CA" sz="2000" noProof="0" dirty="0">
                <a:solidFill>
                  <a:schemeClr val="tx1">
                    <a:lumMod val="75000"/>
                    <a:lumOff val="25000"/>
                  </a:schemeClr>
                </a:solidFill>
                <a:latin typeface="Arial"/>
                <a:cs typeface="Arial"/>
              </a:rPr>
              <a:t>Membres du personnel et parties prenantes (p. ex. membres de la communauté, membres d’un groupe consultatif) responsables de la coordination du processus d’évaluation.</a:t>
            </a:r>
          </a:p>
          <a:p>
            <a:pPr lvl="2">
              <a:lnSpc>
                <a:spcPct val="100000"/>
              </a:lnSpc>
              <a:buFont typeface="Wingdings" panose="05000000000000000000" pitchFamily="2" charset="2"/>
              <a:buChar char="§"/>
            </a:pPr>
            <a:r>
              <a:rPr lang="fr-CA" b="1" noProof="0" dirty="0">
                <a:solidFill>
                  <a:schemeClr val="tx1">
                    <a:lumMod val="75000"/>
                    <a:lumOff val="25000"/>
                  </a:schemeClr>
                </a:solidFill>
                <a:highlight>
                  <a:srgbClr val="FFC000"/>
                </a:highlight>
                <a:latin typeface="Arial"/>
                <a:cs typeface="Arial"/>
              </a:rPr>
              <a:t>[Préciser qui en fait partie et qui est la principale personne-ressource]</a:t>
            </a:r>
            <a:br>
              <a:rPr lang="fr-CA" b="1" noProof="0" dirty="0">
                <a:solidFill>
                  <a:schemeClr val="tx1">
                    <a:lumMod val="75000"/>
                    <a:lumOff val="25000"/>
                  </a:schemeClr>
                </a:solidFill>
                <a:highlight>
                  <a:srgbClr val="E8E3F0"/>
                </a:highlight>
                <a:latin typeface="Arial"/>
                <a:cs typeface="Arial"/>
              </a:rPr>
            </a:br>
            <a:endParaRPr lang="fr-CA" b="1" noProof="0" dirty="0">
              <a:solidFill>
                <a:schemeClr val="tx1">
                  <a:lumMod val="75000"/>
                  <a:lumOff val="25000"/>
                </a:schemeClr>
              </a:solidFill>
              <a:highlight>
                <a:srgbClr val="E8E3F0"/>
              </a:highlight>
              <a:latin typeface="Arial"/>
              <a:cs typeface="Arial"/>
            </a:endParaRPr>
          </a:p>
          <a:p>
            <a:pPr marL="0" indent="0">
              <a:lnSpc>
                <a:spcPct val="100000"/>
              </a:lnSpc>
              <a:buNone/>
            </a:pPr>
            <a:r>
              <a:rPr lang="fr-CA" sz="2000" b="1" noProof="0" dirty="0">
                <a:solidFill>
                  <a:schemeClr val="tx1">
                    <a:lumMod val="75000"/>
                    <a:lumOff val="25000"/>
                  </a:schemeClr>
                </a:solidFill>
                <a:latin typeface="Arial"/>
                <a:cs typeface="Arial"/>
              </a:rPr>
              <a:t>Personnes participantes à l’évaluation</a:t>
            </a:r>
          </a:p>
          <a:p>
            <a:pPr lvl="1">
              <a:lnSpc>
                <a:spcPct val="100000"/>
              </a:lnSpc>
              <a:buFont typeface="Courier New" panose="02070309020205020404" pitchFamily="49" charset="0"/>
              <a:buChar char="o"/>
            </a:pPr>
            <a:r>
              <a:rPr lang="fr-CA" sz="2000" noProof="0" dirty="0"/>
              <a:t>Toutes les personnes présentes à cette séance, qui seront invitées à remplir l’Outil.</a:t>
            </a:r>
            <a:endParaRPr lang="fr-CA" sz="2000" noProof="0" dirty="0">
              <a:solidFill>
                <a:schemeClr val="tx1">
                  <a:lumMod val="75000"/>
                  <a:lumOff val="25000"/>
                </a:schemeClr>
              </a:solidFill>
              <a:latin typeface="Arial"/>
              <a:cs typeface="Arial"/>
            </a:endParaRPr>
          </a:p>
          <a:p>
            <a:pPr lvl="2">
              <a:lnSpc>
                <a:spcPct val="100000"/>
              </a:lnSpc>
              <a:buFont typeface="Wingdings" panose="020B0604020202020204" pitchFamily="34" charset="0"/>
              <a:buChar char="§"/>
            </a:pPr>
            <a:r>
              <a:rPr lang="fr-CA" b="1" noProof="0" dirty="0">
                <a:highlight>
                  <a:srgbClr val="FFC000"/>
                </a:highlight>
              </a:rPr>
              <a:t>[Préciser qui est inclus (p. ex. quels rôles ou secteurs de l’organisme)]</a:t>
            </a:r>
            <a:br>
              <a:rPr lang="fr-CA" i="1" noProof="0" dirty="0">
                <a:solidFill>
                  <a:schemeClr val="tx1">
                    <a:lumMod val="75000"/>
                    <a:lumOff val="25000"/>
                  </a:schemeClr>
                </a:solidFill>
                <a:highlight>
                  <a:srgbClr val="F7A900"/>
                </a:highlight>
                <a:latin typeface="Arial"/>
                <a:cs typeface="Arial"/>
              </a:rPr>
            </a:br>
            <a:endParaRPr lang="fr-CA" b="1" noProof="0" dirty="0">
              <a:solidFill>
                <a:schemeClr val="tx1">
                  <a:lumMod val="75000"/>
                  <a:lumOff val="25000"/>
                </a:schemeClr>
              </a:solidFill>
              <a:highlight>
                <a:srgbClr val="E8E3F0"/>
              </a:highlight>
              <a:latin typeface="Arial"/>
              <a:cs typeface="Arial"/>
            </a:endParaRPr>
          </a:p>
        </p:txBody>
      </p:sp>
      <p:cxnSp>
        <p:nvCxnSpPr>
          <p:cNvPr id="6" name="Straight Connector 5">
            <a:extLst>
              <a:ext uri="{FF2B5EF4-FFF2-40B4-BE49-F238E27FC236}">
                <a16:creationId xmlns:a16="http://schemas.microsoft.com/office/drawing/2014/main" id="{BE8BC272-E1BD-D141-2EA1-58C40508601E}"/>
              </a:ext>
            </a:extLst>
          </p:cNvPr>
          <p:cNvCxnSpPr>
            <a:cxnSpLocks/>
          </p:cNvCxnSpPr>
          <p:nvPr/>
        </p:nvCxnSpPr>
        <p:spPr>
          <a:xfrm>
            <a:off x="0" y="1151205"/>
            <a:ext cx="5188688"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41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a:xfrm>
            <a:off x="838200" y="365125"/>
            <a:ext cx="9176656" cy="957837"/>
          </a:xfrm>
        </p:spPr>
        <p:txBody>
          <a:bodyPr>
            <a:normAutofit fontScale="90000"/>
          </a:bodyPr>
          <a:lstStyle/>
          <a:p>
            <a:r>
              <a:rPr lang="fr-CA" b="1" noProof="0" dirty="0">
                <a:latin typeface="Arial Black"/>
                <a:ea typeface="Open Sans"/>
                <a:cs typeface="Open Sans"/>
              </a:rPr>
              <a:t>Outil d’évaluation de la stigmatisation organisationnelle</a:t>
            </a:r>
            <a:endParaRPr lang="fr-CA" noProof="0" dirty="0"/>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4620638" y="1937286"/>
            <a:ext cx="7164422" cy="4396695"/>
          </a:xfrm>
        </p:spPr>
        <p:txBody>
          <a:bodyPr vert="horz" lIns="91440" tIns="45720" rIns="91440" bIns="45720" rtlCol="0" anchor="t">
            <a:normAutofit fontScale="92500"/>
          </a:bodyPr>
          <a:lstStyle/>
          <a:p>
            <a:pPr>
              <a:lnSpc>
                <a:spcPct val="100000"/>
              </a:lnSpc>
            </a:pPr>
            <a:r>
              <a:rPr lang="fr-CA" sz="2200" noProof="0" dirty="0">
                <a:solidFill>
                  <a:schemeClr val="tx1">
                    <a:lumMod val="75000"/>
                    <a:lumOff val="25000"/>
                  </a:schemeClr>
                </a:solidFill>
                <a:latin typeface="Arial"/>
                <a:cs typeface="Arial"/>
              </a:rPr>
              <a:t>Cet Outil vise à aider les organismes à cerner et à réduire la stigmatisation vécue par les personnes et les communautés qui accèdent à des services liés aux ITSS.</a:t>
            </a:r>
          </a:p>
          <a:p>
            <a:pPr>
              <a:lnSpc>
                <a:spcPct val="100000"/>
              </a:lnSpc>
            </a:pPr>
            <a:endParaRPr lang="fr-CA" sz="2200" noProof="0" dirty="0">
              <a:solidFill>
                <a:schemeClr val="tx1">
                  <a:lumMod val="75000"/>
                  <a:lumOff val="25000"/>
                </a:schemeClr>
              </a:solidFill>
              <a:latin typeface="Arial"/>
              <a:cs typeface="Arial"/>
            </a:endParaRPr>
          </a:p>
          <a:p>
            <a:pPr>
              <a:lnSpc>
                <a:spcPct val="100000"/>
              </a:lnSpc>
            </a:pPr>
            <a:r>
              <a:rPr lang="fr-CA" sz="2200" noProof="0" dirty="0">
                <a:solidFill>
                  <a:schemeClr val="tx1">
                    <a:lumMod val="75000"/>
                    <a:lumOff val="25000"/>
                  </a:schemeClr>
                </a:solidFill>
                <a:latin typeface="Arial"/>
                <a:cs typeface="Arial"/>
              </a:rPr>
              <a:t>L’Outil évalue l’organisme en fonction de cinq critères :</a:t>
            </a:r>
          </a:p>
          <a:p>
            <a:pPr lvl="1">
              <a:lnSpc>
                <a:spcPct val="100000"/>
              </a:lnSpc>
              <a:buFont typeface="Courier New" panose="02070309020205020404" pitchFamily="49" charset="0"/>
              <a:buChar char="o"/>
            </a:pPr>
            <a:r>
              <a:rPr lang="fr-CA" sz="2200" noProof="0" dirty="0">
                <a:solidFill>
                  <a:schemeClr val="tx1">
                    <a:lumMod val="75000"/>
                    <a:lumOff val="25000"/>
                  </a:schemeClr>
                </a:solidFill>
                <a:latin typeface="Arial"/>
                <a:cs typeface="Arial"/>
              </a:rPr>
              <a:t>Politiques et procédures</a:t>
            </a:r>
          </a:p>
          <a:p>
            <a:pPr lvl="1">
              <a:lnSpc>
                <a:spcPct val="100000"/>
              </a:lnSpc>
              <a:buFont typeface="Courier New" panose="02070309020205020404" pitchFamily="49" charset="0"/>
              <a:buChar char="o"/>
            </a:pPr>
            <a:r>
              <a:rPr lang="fr-CA" sz="2200" noProof="0" dirty="0">
                <a:solidFill>
                  <a:schemeClr val="tx1">
                    <a:lumMod val="75000"/>
                    <a:lumOff val="25000"/>
                  </a:schemeClr>
                </a:solidFill>
                <a:latin typeface="Arial"/>
                <a:cs typeface="Arial"/>
              </a:rPr>
              <a:t>Personnes et culture</a:t>
            </a:r>
          </a:p>
          <a:p>
            <a:pPr lvl="1">
              <a:lnSpc>
                <a:spcPct val="100000"/>
              </a:lnSpc>
              <a:buFont typeface="Courier New" panose="02070309020205020404" pitchFamily="49" charset="0"/>
              <a:buChar char="o"/>
            </a:pPr>
            <a:r>
              <a:rPr lang="fr-CA" sz="2200" noProof="0" dirty="0">
                <a:solidFill>
                  <a:schemeClr val="tx1">
                    <a:lumMod val="75000"/>
                    <a:lumOff val="25000"/>
                  </a:schemeClr>
                </a:solidFill>
                <a:latin typeface="Arial"/>
                <a:cs typeface="Arial"/>
              </a:rPr>
              <a:t>Espaces organisationnels</a:t>
            </a:r>
          </a:p>
          <a:p>
            <a:pPr lvl="1">
              <a:lnSpc>
                <a:spcPct val="100000"/>
              </a:lnSpc>
              <a:buFont typeface="Courier New" panose="02070309020205020404" pitchFamily="49" charset="0"/>
              <a:buChar char="o"/>
            </a:pPr>
            <a:r>
              <a:rPr lang="fr-CA" sz="2200" noProof="0" dirty="0">
                <a:solidFill>
                  <a:schemeClr val="tx1">
                    <a:lumMod val="75000"/>
                    <a:lumOff val="25000"/>
                  </a:schemeClr>
                </a:solidFill>
                <a:latin typeface="Arial"/>
                <a:cs typeface="Arial"/>
              </a:rPr>
              <a:t>Programmes et services</a:t>
            </a:r>
          </a:p>
          <a:p>
            <a:pPr lvl="1">
              <a:lnSpc>
                <a:spcPct val="100000"/>
              </a:lnSpc>
              <a:buFont typeface="Courier New" panose="02070309020205020404" pitchFamily="49" charset="0"/>
              <a:buChar char="o"/>
            </a:pPr>
            <a:r>
              <a:rPr lang="fr-CA" sz="2200" noProof="0" dirty="0">
                <a:solidFill>
                  <a:schemeClr val="tx1">
                    <a:lumMod val="75000"/>
                    <a:lumOff val="25000"/>
                  </a:schemeClr>
                </a:solidFill>
                <a:latin typeface="Arial"/>
                <a:cs typeface="Arial"/>
              </a:rPr>
              <a:t>Évaluation continue, amélioration et responsabilisation</a:t>
            </a:r>
            <a:endParaRPr lang="fr-CA" sz="2200" noProof="0" dirty="0">
              <a:solidFill>
                <a:schemeClr val="tx1">
                  <a:lumMod val="75000"/>
                  <a:lumOff val="25000"/>
                </a:schemeClr>
              </a:solidFill>
            </a:endParaRPr>
          </a:p>
        </p:txBody>
      </p:sp>
      <p:cxnSp>
        <p:nvCxnSpPr>
          <p:cNvPr id="5" name="Straight Connector 4">
            <a:extLst>
              <a:ext uri="{FF2B5EF4-FFF2-40B4-BE49-F238E27FC236}">
                <a16:creationId xmlns:a16="http://schemas.microsoft.com/office/drawing/2014/main" id="{4E51E2B5-E4DD-3354-D375-ADD473B070E8}"/>
              </a:ext>
            </a:extLst>
          </p:cNvPr>
          <p:cNvCxnSpPr>
            <a:cxnSpLocks/>
          </p:cNvCxnSpPr>
          <p:nvPr/>
        </p:nvCxnSpPr>
        <p:spPr>
          <a:xfrm>
            <a:off x="0" y="1488662"/>
            <a:ext cx="9383486"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05E31C8-D56C-2B7B-CE46-F6D4657955F6}"/>
              </a:ext>
            </a:extLst>
          </p:cNvPr>
          <p:cNvCxnSpPr>
            <a:cxnSpLocks/>
          </p:cNvCxnSpPr>
          <p:nvPr/>
        </p:nvCxnSpPr>
        <p:spPr>
          <a:xfrm>
            <a:off x="4153711" y="1655661"/>
            <a:ext cx="0" cy="4738765"/>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D74C1BE0-4E70-4125-90A7-F29B5280F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26" y="2023358"/>
            <a:ext cx="2813459" cy="3645922"/>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8002318"/>
      </p:ext>
    </p:extLst>
  </p:cSld>
  <p:clrMapOvr>
    <a:masterClrMapping/>
  </p:clrMapOvr>
  <p:extLst mod="1">
    <p:ext uri="{6950BFC3-D8DA-4A85-94F7-54DA5524770B}">
      <p188:commentRel xmlns:p188="http://schemas.microsoft.com/office/powerpoint/2018/8/main" xmlns=""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white geometric shapes&#10;&#10;Description automatically generated">
            <a:extLst>
              <a:ext uri="{FF2B5EF4-FFF2-40B4-BE49-F238E27FC236}">
                <a16:creationId xmlns:a16="http://schemas.microsoft.com/office/drawing/2014/main" id="{1976E1EC-1433-B8CE-F163-B612A3FC15D0}"/>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6" name="Picture 5" descr="A purple and white geometric shapes&#10;&#10;Description automatically generated">
            <a:extLst>
              <a:ext uri="{FF2B5EF4-FFF2-40B4-BE49-F238E27FC236}">
                <a16:creationId xmlns:a16="http://schemas.microsoft.com/office/drawing/2014/main" id="{9DE857EE-82AD-3420-50DA-CC2B000A6348}"/>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943100" y="1796442"/>
            <a:ext cx="8305800" cy="4351338"/>
          </a:xfrm>
        </p:spPr>
        <p:txBody>
          <a:bodyPr vert="horz" lIns="91440" tIns="45720" rIns="91440" bIns="45720" rtlCol="0" anchor="t">
            <a:normAutofit lnSpcReduction="10000"/>
          </a:bodyPr>
          <a:lstStyle/>
          <a:p>
            <a:pPr>
              <a:lnSpc>
                <a:spcPct val="100000"/>
              </a:lnSpc>
            </a:pPr>
            <a:r>
              <a:rPr lang="fr-CA" sz="2000" noProof="0" dirty="0">
                <a:solidFill>
                  <a:schemeClr val="tx1">
                    <a:lumMod val="75000"/>
                    <a:lumOff val="25000"/>
                  </a:schemeClr>
                </a:solidFill>
                <a:latin typeface="Arial"/>
                <a:cs typeface="Arial"/>
              </a:rPr>
              <a:t>Toutes les personnes participantes seront invitées à remplir l’évaluation individuellement.</a:t>
            </a:r>
          </a:p>
          <a:p>
            <a:pPr lvl="1">
              <a:lnSpc>
                <a:spcPct val="100000"/>
              </a:lnSpc>
              <a:buFont typeface="Courier New" panose="02070309020205020404" pitchFamily="49" charset="0"/>
              <a:buChar char="o"/>
            </a:pPr>
            <a:r>
              <a:rPr lang="fr-CA" sz="2000" noProof="0" dirty="0">
                <a:solidFill>
                  <a:schemeClr val="tx1">
                    <a:lumMod val="75000"/>
                    <a:lumOff val="25000"/>
                  </a:schemeClr>
                </a:solidFill>
                <a:latin typeface="Arial"/>
                <a:cs typeface="Arial"/>
              </a:rPr>
              <a:t>À l’aide de l’Outil, vous attribuerez une cote à chaque indicateur.</a:t>
            </a:r>
          </a:p>
          <a:p>
            <a:pPr lvl="1">
              <a:lnSpc>
                <a:spcPct val="100000"/>
              </a:lnSpc>
              <a:buFont typeface="Courier New" panose="02070309020205020404" pitchFamily="49" charset="0"/>
              <a:buChar char="o"/>
            </a:pPr>
            <a:r>
              <a:rPr lang="fr-CA" sz="2000" noProof="0" dirty="0">
                <a:solidFill>
                  <a:schemeClr val="tx1">
                    <a:lumMod val="75000"/>
                    <a:lumOff val="25000"/>
                  </a:schemeClr>
                </a:solidFill>
                <a:latin typeface="Arial"/>
                <a:cs typeface="Arial"/>
              </a:rPr>
              <a:t>Un espace est prévu pour ajouter des notes et préciser votre cote.</a:t>
            </a:r>
          </a:p>
          <a:p>
            <a:pPr lvl="1">
              <a:lnSpc>
                <a:spcPct val="100000"/>
              </a:lnSpc>
              <a:buFont typeface="Courier New" panose="02070309020205020404" pitchFamily="49" charset="0"/>
              <a:buChar char="o"/>
            </a:pPr>
            <a:r>
              <a:rPr lang="fr-CA" sz="2000" b="1" noProof="0" dirty="0">
                <a:solidFill>
                  <a:schemeClr val="tx1">
                    <a:lumMod val="75000"/>
                    <a:lumOff val="25000"/>
                  </a:schemeClr>
                </a:solidFill>
                <a:highlight>
                  <a:srgbClr val="FFC000"/>
                </a:highlight>
                <a:latin typeface="Arial"/>
                <a:cs typeface="Arial"/>
              </a:rPr>
              <a:t>Précisez si et comment les réponses individuelles seront recueillies et compilées.</a:t>
            </a:r>
            <a:br>
              <a:rPr lang="fr-CA" sz="2000" noProof="0" dirty="0">
                <a:solidFill>
                  <a:schemeClr val="tx1">
                    <a:lumMod val="75000"/>
                    <a:lumOff val="25000"/>
                  </a:schemeClr>
                </a:solidFill>
                <a:highlight>
                  <a:srgbClr val="F7A900"/>
                </a:highlight>
                <a:latin typeface="Arial"/>
                <a:cs typeface="Arial"/>
              </a:rPr>
            </a:br>
            <a:endParaRPr lang="fr-CA" sz="2000" noProof="0" dirty="0">
              <a:solidFill>
                <a:schemeClr val="tx1">
                  <a:lumMod val="75000"/>
                  <a:lumOff val="25000"/>
                </a:schemeClr>
              </a:solidFill>
              <a:latin typeface="Arial"/>
              <a:cs typeface="Arial"/>
            </a:endParaRPr>
          </a:p>
          <a:p>
            <a:pPr>
              <a:lnSpc>
                <a:spcPct val="100000"/>
              </a:lnSpc>
            </a:pPr>
            <a:r>
              <a:rPr lang="fr-CA" sz="2000" noProof="0" dirty="0">
                <a:solidFill>
                  <a:schemeClr val="tx1">
                    <a:lumMod val="75000"/>
                    <a:lumOff val="25000"/>
                  </a:schemeClr>
                </a:solidFill>
                <a:highlight>
                  <a:srgbClr val="FFC000"/>
                </a:highlight>
                <a:latin typeface="Arial"/>
                <a:cs typeface="Arial"/>
              </a:rPr>
              <a:t>Lors de la séance-bilan, [les personnes animatrices] faciliteront une discussion sur vos réflexions issues du remplissage de l’Outil (y compris des possibilités de partage anonyme, par exemple à l’aide de sondages ou d’annotations).</a:t>
            </a:r>
            <a:endParaRPr lang="fr-CA" sz="2000" noProof="0" dirty="0">
              <a:solidFill>
                <a:schemeClr val="tx1">
                  <a:lumMod val="75000"/>
                  <a:lumOff val="25000"/>
                </a:schemeClr>
              </a:solidFill>
              <a:highlight>
                <a:srgbClr val="F7A900"/>
              </a:highlight>
              <a:latin typeface="Arial"/>
              <a:cs typeface="Arial"/>
            </a:endParaRPr>
          </a:p>
          <a:p>
            <a:pPr marL="0" indent="0">
              <a:lnSpc>
                <a:spcPct val="100000"/>
              </a:lnSpc>
              <a:buNone/>
            </a:pPr>
            <a:r>
              <a:rPr lang="fr-CA" sz="2000" noProof="0" dirty="0"/>
              <a:t>Séance-bilan : </a:t>
            </a:r>
            <a:r>
              <a:rPr lang="fr-CA" sz="2000" b="1" noProof="0" dirty="0">
                <a:highlight>
                  <a:srgbClr val="FFC000"/>
                </a:highlight>
              </a:rPr>
              <a:t>[date]</a:t>
            </a:r>
          </a:p>
          <a:p>
            <a:pPr marL="0" indent="0">
              <a:lnSpc>
                <a:spcPct val="100000"/>
              </a:lnSpc>
              <a:buNone/>
            </a:pPr>
            <a:r>
              <a:rPr lang="fr-CA" sz="2000" noProof="0" dirty="0">
                <a:solidFill>
                  <a:schemeClr val="tx1">
                    <a:lumMod val="75000"/>
                    <a:lumOff val="25000"/>
                  </a:schemeClr>
                </a:solidFill>
                <a:latin typeface="Arial"/>
                <a:cs typeface="Arial"/>
              </a:rPr>
              <a:t>Veuillez remplir l’évaluation avant cette séance.</a:t>
            </a:r>
          </a:p>
        </p:txBody>
      </p:sp>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fr-CA" noProof="0" dirty="0">
                <a:latin typeface="Arial Black"/>
              </a:rPr>
              <a:t>Remplir l’évaluation</a:t>
            </a:r>
            <a:endParaRPr lang="fr-CA" noProof="0" dirty="0"/>
          </a:p>
        </p:txBody>
      </p:sp>
      <p:cxnSp>
        <p:nvCxnSpPr>
          <p:cNvPr id="4" name="Straight Connector 3">
            <a:extLst>
              <a:ext uri="{FF2B5EF4-FFF2-40B4-BE49-F238E27FC236}">
                <a16:creationId xmlns:a16="http://schemas.microsoft.com/office/drawing/2014/main" id="{09310FF2-A792-FE42-8348-8CECC991C5D1}"/>
              </a:ext>
            </a:extLst>
          </p:cNvPr>
          <p:cNvCxnSpPr>
            <a:cxnSpLocks/>
          </p:cNvCxnSpPr>
          <p:nvPr/>
        </p:nvCxnSpPr>
        <p:spPr>
          <a:xfrm>
            <a:off x="0" y="1151205"/>
            <a:ext cx="5932967"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70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fr-CA" noProof="0" dirty="0"/>
              <a:t>Sections de l’Outil</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679544" y="3925311"/>
            <a:ext cx="8821366" cy="2180793"/>
          </a:xfrm>
        </p:spPr>
        <p:txBody>
          <a:bodyPr vert="horz" lIns="91440" tIns="45720" rIns="91440" bIns="45720" rtlCol="0" anchor="t">
            <a:normAutofit/>
          </a:bodyPr>
          <a:lstStyle/>
          <a:p>
            <a:r>
              <a:rPr lang="fr-CA" sz="2000" noProof="0" dirty="0">
                <a:solidFill>
                  <a:schemeClr val="tx1">
                    <a:lumMod val="75000"/>
                    <a:lumOff val="25000"/>
                  </a:schemeClr>
                </a:solidFill>
                <a:latin typeface="Arial"/>
                <a:cs typeface="Arial"/>
              </a:rPr>
              <a:t>Vous serez </a:t>
            </a:r>
            <a:r>
              <a:rPr lang="fr-CA" sz="2000" noProof="0" dirty="0" err="1">
                <a:solidFill>
                  <a:schemeClr val="tx1">
                    <a:lumMod val="75000"/>
                    <a:lumOff val="25000"/>
                  </a:schemeClr>
                </a:solidFill>
                <a:latin typeface="Arial"/>
                <a:cs typeface="Arial"/>
              </a:rPr>
              <a:t>invité·e</a:t>
            </a:r>
            <a:r>
              <a:rPr lang="fr-CA" sz="2000" noProof="0" dirty="0">
                <a:solidFill>
                  <a:schemeClr val="tx1">
                    <a:lumMod val="75000"/>
                    <a:lumOff val="25000"/>
                  </a:schemeClr>
                </a:solidFill>
                <a:latin typeface="Arial"/>
                <a:cs typeface="Arial"/>
              </a:rPr>
              <a:t> à remplir </a:t>
            </a:r>
            <a:r>
              <a:rPr lang="fr-CA" sz="2000" b="1" noProof="0" dirty="0">
                <a:solidFill>
                  <a:schemeClr val="tx1">
                    <a:lumMod val="75000"/>
                    <a:lumOff val="25000"/>
                  </a:schemeClr>
                </a:solidFill>
                <a:highlight>
                  <a:srgbClr val="FFC000"/>
                </a:highlight>
                <a:latin typeface="Arial"/>
                <a:cs typeface="Arial"/>
              </a:rPr>
              <a:t>[l’ensemble de l’Outil / certaines sections]</a:t>
            </a:r>
            <a:r>
              <a:rPr lang="fr-CA" sz="2000" noProof="0" dirty="0">
                <a:solidFill>
                  <a:schemeClr val="tx1">
                    <a:lumMod val="75000"/>
                    <a:lumOff val="25000"/>
                  </a:schemeClr>
                </a:solidFill>
                <a:latin typeface="Arial"/>
                <a:cs typeface="Arial"/>
              </a:rPr>
              <a:t>.</a:t>
            </a:r>
          </a:p>
          <a:p>
            <a:r>
              <a:rPr lang="fr-CA" sz="2000" noProof="0" dirty="0">
                <a:solidFill>
                  <a:schemeClr val="tx1">
                    <a:lumMod val="75000"/>
                    <a:lumOff val="25000"/>
                  </a:schemeClr>
                </a:solidFill>
                <a:latin typeface="Arial"/>
                <a:cs typeface="Arial"/>
              </a:rPr>
              <a:t>Il est possible que certaines parties de l’Outil soient plus pertinentes pour votre travail. La séance-bilan pourrait donc accorder davantage d’attention à certaines sections.</a:t>
            </a:r>
            <a:endParaRPr lang="fr-CA" sz="2000" noProof="0" dirty="0">
              <a:solidFill>
                <a:schemeClr val="tx1">
                  <a:lumMod val="75000"/>
                  <a:lumOff val="25000"/>
                </a:schemeClr>
              </a:solidFill>
            </a:endParaRPr>
          </a:p>
        </p:txBody>
      </p:sp>
      <p:cxnSp>
        <p:nvCxnSpPr>
          <p:cNvPr id="5" name="Straight Connector 4">
            <a:extLst>
              <a:ext uri="{FF2B5EF4-FFF2-40B4-BE49-F238E27FC236}">
                <a16:creationId xmlns:a16="http://schemas.microsoft.com/office/drawing/2014/main" id="{C1E34538-63F1-6566-D084-10596D3BAFCF}"/>
              </a:ext>
            </a:extLst>
          </p:cNvPr>
          <p:cNvCxnSpPr>
            <a:cxnSpLocks/>
          </p:cNvCxnSpPr>
          <p:nvPr/>
        </p:nvCxnSpPr>
        <p:spPr>
          <a:xfrm>
            <a:off x="0" y="1151205"/>
            <a:ext cx="5573486"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C3A13AE8-D76B-7F29-A2D8-4CCBDC79A435}"/>
              </a:ext>
            </a:extLst>
          </p:cNvPr>
          <p:cNvPicPr>
            <a:picLocks noChangeAspect="1"/>
          </p:cNvPicPr>
          <p:nvPr/>
        </p:nvPicPr>
        <p:blipFill>
          <a:blip r:embed="rId3"/>
          <a:stretch>
            <a:fillRect/>
          </a:stretch>
        </p:blipFill>
        <p:spPr>
          <a:xfrm>
            <a:off x="456189" y="1909761"/>
            <a:ext cx="11268075" cy="1428750"/>
          </a:xfrm>
          <a:prstGeom prst="rect">
            <a:avLst/>
          </a:prstGeom>
        </p:spPr>
      </p:pic>
    </p:spTree>
    <p:extLst>
      <p:ext uri="{BB962C8B-B14F-4D97-AF65-F5344CB8AC3E}">
        <p14:creationId xmlns:p14="http://schemas.microsoft.com/office/powerpoint/2010/main" val="79642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C8813E-4F7D-978A-1A14-5A9048A5AE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294" y="1703291"/>
            <a:ext cx="3207406" cy="4145907"/>
          </a:xfrm>
          <a:prstGeom prst="rect">
            <a:avLst/>
          </a:prstGeom>
          <a:ln w="6350">
            <a:solidFill>
              <a:schemeClr val="bg1">
                <a:lumMod val="85000"/>
              </a:schemeClr>
            </a:solidFill>
          </a:ln>
          <a:effectLst>
            <a:outerShdw blurRad="50800" dist="38100" dir="2700000">
              <a:schemeClr val="bg1">
                <a:alpha val="31000"/>
              </a:schemeClr>
            </a:outerShdw>
          </a:effectLst>
        </p:spPr>
      </p:pic>
      <p:sp>
        <p:nvSpPr>
          <p:cNvPr id="6" name="Title 1">
            <a:extLst>
              <a:ext uri="{FF2B5EF4-FFF2-40B4-BE49-F238E27FC236}">
                <a16:creationId xmlns:a16="http://schemas.microsoft.com/office/drawing/2014/main" id="{7495C42D-BA88-FD02-84A5-969D168F90A7}"/>
              </a:ext>
            </a:extLst>
          </p:cNvPr>
          <p:cNvSpPr txBox="1">
            <a:spLocks/>
          </p:cNvSpPr>
          <p:nvPr/>
        </p:nvSpPr>
        <p:spPr>
          <a:xfrm>
            <a:off x="838200" y="365125"/>
            <a:ext cx="10515600" cy="957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8F629E"/>
                </a:solidFill>
                <a:latin typeface="Arial Black" panose="020B0A04020102020204" pitchFamily="34" charset="0"/>
                <a:ea typeface="+mj-ea"/>
                <a:cs typeface="+mj-cs"/>
              </a:defRPr>
            </a:lvl1pPr>
          </a:lstStyle>
          <a:p>
            <a:r>
              <a:rPr lang="fr-CA" noProof="0" dirty="0"/>
              <a:t>À l’intérieur de l’Outil</a:t>
            </a:r>
          </a:p>
        </p:txBody>
      </p:sp>
      <p:cxnSp>
        <p:nvCxnSpPr>
          <p:cNvPr id="7" name="Straight Connector 6">
            <a:extLst>
              <a:ext uri="{FF2B5EF4-FFF2-40B4-BE49-F238E27FC236}">
                <a16:creationId xmlns:a16="http://schemas.microsoft.com/office/drawing/2014/main" id="{9CDC5FBB-581E-E2A0-BE55-26F38DE2F48A}"/>
              </a:ext>
            </a:extLst>
          </p:cNvPr>
          <p:cNvCxnSpPr>
            <a:cxnSpLocks/>
          </p:cNvCxnSpPr>
          <p:nvPr/>
        </p:nvCxnSpPr>
        <p:spPr>
          <a:xfrm>
            <a:off x="0" y="1151205"/>
            <a:ext cx="6251944"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F83C90F-674A-5A74-E9D9-88310ACC60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27809" y="1694788"/>
            <a:ext cx="3207406" cy="4162913"/>
          </a:xfrm>
          <a:prstGeom prst="rect">
            <a:avLst/>
          </a:prstGeom>
          <a:ln w="6350">
            <a:solidFill>
              <a:schemeClr val="bg1">
                <a:lumMod val="85000"/>
              </a:schemeClr>
            </a:solidFill>
          </a:ln>
          <a:effectLst>
            <a:outerShdw blurRad="50800" dist="38100" dir="2700000">
              <a:schemeClr val="bg1">
                <a:alpha val="31000"/>
              </a:schemeClr>
            </a:outerShdw>
          </a:effectLst>
        </p:spPr>
      </p:pic>
      <p:pic>
        <p:nvPicPr>
          <p:cNvPr id="10" name="Picture 9">
            <a:extLst>
              <a:ext uri="{FF2B5EF4-FFF2-40B4-BE49-F238E27FC236}">
                <a16:creationId xmlns:a16="http://schemas.microsoft.com/office/drawing/2014/main" id="{199CE833-8A09-E9AD-6019-AB2A1948C52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32028" y="1700864"/>
            <a:ext cx="3205997" cy="4150760"/>
          </a:xfrm>
          <a:prstGeom prst="rect">
            <a:avLst/>
          </a:prstGeom>
          <a:ln w="6350">
            <a:solidFill>
              <a:schemeClr val="bg1">
                <a:lumMod val="85000"/>
              </a:schemeClr>
            </a:solidFill>
          </a:ln>
          <a:effectLst>
            <a:outerShdw blurRad="50800" dist="38100" dir="2700000">
              <a:schemeClr val="bg1">
                <a:alpha val="31000"/>
              </a:schemeClr>
            </a:outerShdw>
          </a:effectLst>
        </p:spPr>
      </p:pic>
    </p:spTree>
    <p:extLst>
      <p:ext uri="{BB962C8B-B14F-4D97-AF65-F5344CB8AC3E}">
        <p14:creationId xmlns:p14="http://schemas.microsoft.com/office/powerpoint/2010/main" val="94629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fr-CA" noProof="0" dirty="0">
                <a:latin typeface="Arial Black"/>
              </a:rPr>
              <a:t>Échelle De Notation</a:t>
            </a:r>
            <a:endParaRPr lang="fr-CA" noProof="0" dirty="0"/>
          </a:p>
        </p:txBody>
      </p:sp>
      <p:graphicFrame>
        <p:nvGraphicFramePr>
          <p:cNvPr id="14" name="Table 13">
            <a:extLst>
              <a:ext uri="{FF2B5EF4-FFF2-40B4-BE49-F238E27FC236}">
                <a16:creationId xmlns:a16="http://schemas.microsoft.com/office/drawing/2014/main" id="{3A57BBD9-40E7-682E-ED2F-D2840F47B060}"/>
              </a:ext>
            </a:extLst>
          </p:cNvPr>
          <p:cNvGraphicFramePr>
            <a:graphicFrameLocks noGrp="1"/>
          </p:cNvGraphicFramePr>
          <p:nvPr>
            <p:extLst>
              <p:ext uri="{D42A27DB-BD31-4B8C-83A1-F6EECF244321}">
                <p14:modId xmlns:p14="http://schemas.microsoft.com/office/powerpoint/2010/main" val="3263083695"/>
              </p:ext>
            </p:extLst>
          </p:nvPr>
        </p:nvGraphicFramePr>
        <p:xfrm>
          <a:off x="171378" y="1426866"/>
          <a:ext cx="11345548" cy="5077968"/>
        </p:xfrm>
        <a:graphic>
          <a:graphicData uri="http://schemas.openxmlformats.org/drawingml/2006/table">
            <a:tbl>
              <a:tblPr>
                <a:tableStyleId>{5C22544A-7EE6-4342-B048-85BDC9FD1C3A}</a:tableStyleId>
              </a:tblPr>
              <a:tblGrid>
                <a:gridCol w="3337366">
                  <a:extLst>
                    <a:ext uri="{9D8B030D-6E8A-4147-A177-3AD203B41FA5}">
                      <a16:colId xmlns:a16="http://schemas.microsoft.com/office/drawing/2014/main" val="3391577990"/>
                    </a:ext>
                  </a:extLst>
                </a:gridCol>
                <a:gridCol w="8008182">
                  <a:extLst>
                    <a:ext uri="{9D8B030D-6E8A-4147-A177-3AD203B41FA5}">
                      <a16:colId xmlns:a16="http://schemas.microsoft.com/office/drawing/2014/main" val="4175142388"/>
                    </a:ext>
                  </a:extLst>
                </a:gridCol>
              </a:tblGrid>
              <a:tr h="370839">
                <a:tc>
                  <a:txBody>
                    <a:bodyPr/>
                    <a:lstStyle/>
                    <a:p>
                      <a:pPr algn="r"/>
                      <a:r>
                        <a:rPr lang="fr-CA" sz="2000" b="1" noProof="0" dirty="0">
                          <a:solidFill>
                            <a:schemeClr val="tx1">
                              <a:lumMod val="75000"/>
                              <a:lumOff val="25000"/>
                            </a:schemeClr>
                          </a:solidFill>
                          <a:latin typeface="Arial"/>
                        </a:rPr>
                        <a:t>1 = Non-connaissance</a:t>
                      </a:r>
                    </a:p>
                  </a:txBody>
                  <a:tcPr>
                    <a:lnL w="0">
                      <a:noFill/>
                    </a:lnL>
                    <a:lnR w="0">
                      <a:noFill/>
                    </a:lnR>
                    <a:lnT w="0">
                      <a:noFill/>
                    </a:lnT>
                    <a:lnB w="0">
                      <a:noFill/>
                    </a:lnB>
                    <a:noFill/>
                  </a:tcPr>
                </a:tc>
                <a:tc>
                  <a:txBody>
                    <a:bodyPr/>
                    <a:lstStyle/>
                    <a:p>
                      <a:pPr lvl="0">
                        <a:buNone/>
                      </a:pPr>
                      <a:r>
                        <a:rPr lang="fr-FR" sz="1600" b="0" i="0" u="none" strike="noStrike" noProof="0" dirty="0">
                          <a:solidFill>
                            <a:schemeClr val="tx1">
                              <a:lumMod val="75000"/>
                              <a:lumOff val="25000"/>
                            </a:schemeClr>
                          </a:solidFill>
                          <a:latin typeface="Arial"/>
                        </a:rPr>
                        <a:t>Nous n’avons pas connaissance de cet indicateur; aucune mesure particulière n’a été prise, et nous n’en avons pas discuté.</a:t>
                      </a:r>
                      <a:endParaRPr lang="fr-CA" sz="1600" b="0" i="0" u="none" strike="noStrike" noProof="0" dirty="0">
                        <a:solidFill>
                          <a:schemeClr val="tx1">
                            <a:lumMod val="75000"/>
                            <a:lumOff val="25000"/>
                          </a:schemeClr>
                        </a:solidFill>
                        <a:latin typeface="Arial"/>
                      </a:endParaRPr>
                    </a:p>
                    <a:p>
                      <a:pPr lvl="0">
                        <a:buNone/>
                      </a:pPr>
                      <a:endParaRPr lang="fr-CA" sz="1600" b="0" i="0" u="none" strike="noStrike" noProof="0" dirty="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1200068531"/>
                  </a:ext>
                </a:extLst>
              </a:tr>
              <a:tr h="370840">
                <a:tc>
                  <a:txBody>
                    <a:bodyPr/>
                    <a:lstStyle/>
                    <a:p>
                      <a:pPr algn="r"/>
                      <a:r>
                        <a:rPr lang="fr-CA" sz="2000" b="1" noProof="0" dirty="0">
                          <a:solidFill>
                            <a:schemeClr val="tx1">
                              <a:lumMod val="75000"/>
                              <a:lumOff val="25000"/>
                            </a:schemeClr>
                          </a:solidFill>
                          <a:latin typeface="Arial"/>
                        </a:rPr>
                        <a:t>2 = Connaissance</a:t>
                      </a:r>
                    </a:p>
                  </a:txBody>
                  <a:tcPr>
                    <a:lnL w="0">
                      <a:noFill/>
                    </a:lnL>
                    <a:lnR w="0">
                      <a:noFill/>
                    </a:lnR>
                    <a:lnT w="0">
                      <a:noFill/>
                    </a:lnT>
                    <a:lnB w="0">
                      <a:noFill/>
                    </a:lnB>
                    <a:noFill/>
                  </a:tcPr>
                </a:tc>
                <a:tc>
                  <a:txBody>
                    <a:bodyPr/>
                    <a:lstStyle/>
                    <a:p>
                      <a:pPr marL="0" marR="0" lvl="0" indent="0" algn="l">
                        <a:lnSpc>
                          <a:spcPct val="90000"/>
                        </a:lnSpc>
                        <a:spcBef>
                          <a:spcPts val="0"/>
                        </a:spcBef>
                        <a:spcAft>
                          <a:spcPts val="0"/>
                        </a:spcAft>
                        <a:buNone/>
                      </a:pPr>
                      <a:r>
                        <a:rPr lang="fr-FR" sz="1600" b="0" i="0" u="none" strike="noStrike" noProof="0" dirty="0">
                          <a:solidFill>
                            <a:schemeClr val="tx1">
                              <a:lumMod val="75000"/>
                              <a:lumOff val="25000"/>
                            </a:schemeClr>
                          </a:solidFill>
                          <a:latin typeface="Arial"/>
                        </a:rPr>
                        <a:t>Nous n’avons pas encore directement abordé cet indicateur, mais nous en avons connaissance.</a:t>
                      </a:r>
                      <a:r>
                        <a:rPr lang="fr-CA" sz="1600" b="0" i="0" u="none" strike="noStrike" noProof="0" dirty="0">
                          <a:solidFill>
                            <a:schemeClr val="tx1">
                              <a:lumMod val="75000"/>
                              <a:lumOff val="25000"/>
                            </a:schemeClr>
                          </a:solidFill>
                          <a:latin typeface="Arial"/>
                        </a:rPr>
                        <a:t> </a:t>
                      </a:r>
                    </a:p>
                    <a:p>
                      <a:pPr marL="0" marR="0" lvl="0" indent="0" algn="l">
                        <a:lnSpc>
                          <a:spcPct val="90000"/>
                        </a:lnSpc>
                        <a:spcBef>
                          <a:spcPts val="0"/>
                        </a:spcBef>
                        <a:spcAft>
                          <a:spcPts val="0"/>
                        </a:spcAft>
                        <a:buNone/>
                      </a:pPr>
                      <a:endParaRPr lang="fr-CA" sz="1600" b="0" i="0" u="none" strike="noStrike" noProof="0" dirty="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4157898580"/>
                  </a:ext>
                </a:extLst>
              </a:tr>
              <a:tr h="370840">
                <a:tc>
                  <a:txBody>
                    <a:bodyPr/>
                    <a:lstStyle/>
                    <a:p>
                      <a:pPr algn="r"/>
                      <a:r>
                        <a:rPr lang="fr-CA" sz="2000" b="1" noProof="0" dirty="0">
                          <a:solidFill>
                            <a:schemeClr val="tx1">
                              <a:lumMod val="75000"/>
                              <a:lumOff val="25000"/>
                            </a:schemeClr>
                          </a:solidFill>
                          <a:latin typeface="Arial"/>
                        </a:rPr>
                        <a:t>3 = Intégration partielle</a:t>
                      </a:r>
                    </a:p>
                  </a:txBody>
                  <a:tcPr>
                    <a:lnL w="0">
                      <a:noFill/>
                    </a:lnL>
                    <a:lnR w="0">
                      <a:noFill/>
                    </a:lnR>
                    <a:lnT w="0">
                      <a:noFill/>
                    </a:lnT>
                    <a:lnB w="0">
                      <a:noFill/>
                    </a:lnB>
                    <a:noFill/>
                  </a:tcPr>
                </a:tc>
                <a:tc>
                  <a:txBody>
                    <a:bodyPr/>
                    <a:lstStyle/>
                    <a:p>
                      <a:pPr lvl="0">
                        <a:buNone/>
                      </a:pPr>
                      <a:r>
                        <a:rPr lang="fr-FR" sz="1600" b="0" i="0" u="none" strike="noStrike" noProof="0" dirty="0">
                          <a:solidFill>
                            <a:schemeClr val="tx1">
                              <a:lumMod val="75000"/>
                              <a:lumOff val="25000"/>
                            </a:schemeClr>
                          </a:solidFill>
                          <a:latin typeface="Arial"/>
                        </a:rPr>
                        <a:t>Nous avons connaissance de cet indicateur et avons commencé à y travailler (phases de planification et de discussion).</a:t>
                      </a:r>
                      <a:endParaRPr lang="fr-CA" sz="1600" b="0" i="0" u="none" strike="noStrike" noProof="0" dirty="0">
                        <a:solidFill>
                          <a:schemeClr val="tx1">
                            <a:lumMod val="75000"/>
                            <a:lumOff val="25000"/>
                          </a:schemeClr>
                        </a:solidFill>
                        <a:latin typeface="Arial"/>
                      </a:endParaRPr>
                    </a:p>
                    <a:p>
                      <a:pPr lvl="0">
                        <a:buNone/>
                      </a:pPr>
                      <a:endParaRPr lang="fr-CA" sz="1600" b="0" i="0" u="none" strike="noStrike" noProof="0" dirty="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1598468635"/>
                  </a:ext>
                </a:extLst>
              </a:tr>
              <a:tr h="370840">
                <a:tc>
                  <a:txBody>
                    <a:bodyPr/>
                    <a:lstStyle/>
                    <a:p>
                      <a:pPr algn="r"/>
                      <a:r>
                        <a:rPr lang="fr-CA" sz="2000" b="1" noProof="0" dirty="0">
                          <a:solidFill>
                            <a:schemeClr val="tx1">
                              <a:lumMod val="75000"/>
                              <a:lumOff val="25000"/>
                            </a:schemeClr>
                          </a:solidFill>
                          <a:latin typeface="Arial"/>
                        </a:rPr>
                        <a:t>4 = Intégration substantielle</a:t>
                      </a:r>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fr-FR" sz="1600" b="0" i="0" u="none" strike="noStrike" noProof="0" dirty="0">
                          <a:solidFill>
                            <a:schemeClr val="tx1">
                              <a:lumMod val="75000"/>
                              <a:lumOff val="25000"/>
                            </a:schemeClr>
                          </a:solidFill>
                          <a:latin typeface="Arial"/>
                        </a:rPr>
                        <a:t>Nous abordons activement cet indicateur et nous sommes en train d’établir des processus.</a:t>
                      </a:r>
                      <a:endParaRPr lang="fr-CA" sz="1600" b="0" i="0" u="none" strike="noStrike" noProof="0" dirty="0">
                        <a:solidFill>
                          <a:schemeClr val="tx1">
                            <a:lumMod val="75000"/>
                            <a:lumOff val="25000"/>
                          </a:schemeClr>
                        </a:solidFill>
                        <a:latin typeface="Arial"/>
                      </a:endParaRPr>
                    </a:p>
                    <a:p>
                      <a:pPr lvl="0" algn="l">
                        <a:lnSpc>
                          <a:spcPct val="100000"/>
                        </a:lnSpc>
                        <a:spcBef>
                          <a:spcPts val="0"/>
                        </a:spcBef>
                        <a:spcAft>
                          <a:spcPts val="0"/>
                        </a:spcAft>
                        <a:buNone/>
                      </a:pPr>
                      <a:endParaRPr lang="fr-CA" sz="1600" b="0" i="0" u="none" strike="noStrike" noProof="0" dirty="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440546007"/>
                  </a:ext>
                </a:extLst>
              </a:tr>
              <a:tr h="370840">
                <a:tc>
                  <a:txBody>
                    <a:bodyPr/>
                    <a:lstStyle/>
                    <a:p>
                      <a:pPr algn="r"/>
                      <a:r>
                        <a:rPr lang="fr-CA" sz="2000" b="1" noProof="0" dirty="0">
                          <a:solidFill>
                            <a:schemeClr val="tx1">
                              <a:lumMod val="75000"/>
                              <a:lumOff val="25000"/>
                            </a:schemeClr>
                          </a:solidFill>
                          <a:latin typeface="Arial"/>
                        </a:rPr>
                        <a:t>5 = Intégration complète</a:t>
                      </a:r>
                    </a:p>
                  </a:txBody>
                  <a:tcPr>
                    <a:lnL w="0">
                      <a:noFill/>
                    </a:lnL>
                    <a:lnR w="0">
                      <a:noFill/>
                    </a:lnR>
                    <a:lnT w="0">
                      <a:noFill/>
                    </a:lnT>
                    <a:lnB w="0">
                      <a:noFill/>
                    </a:lnB>
                    <a:noFill/>
                  </a:tcPr>
                </a:tc>
                <a:tc>
                  <a:txBody>
                    <a:bodyPr/>
                    <a:lstStyle/>
                    <a:p>
                      <a:pPr marL="0" marR="0" lvl="0" indent="0" algn="l">
                        <a:lnSpc>
                          <a:spcPct val="90000"/>
                        </a:lnSpc>
                        <a:spcBef>
                          <a:spcPts val="0"/>
                        </a:spcBef>
                        <a:spcAft>
                          <a:spcPts val="0"/>
                        </a:spcAft>
                        <a:buNone/>
                      </a:pPr>
                      <a:r>
                        <a:rPr lang="fr-FR" sz="1600" b="0" i="0" u="none" strike="noStrike" noProof="0" dirty="0">
                          <a:solidFill>
                            <a:schemeClr val="tx1">
                              <a:lumMod val="75000"/>
                              <a:lumOff val="25000"/>
                            </a:schemeClr>
                          </a:solidFill>
                          <a:latin typeface="Arial"/>
                        </a:rPr>
                        <a:t>Nous avons abordé cet indicateur, et des processus sont en place.</a:t>
                      </a:r>
                      <a:endParaRPr lang="fr-CA" sz="1600" b="0" i="0" u="none" strike="noStrike" noProof="0" dirty="0">
                        <a:solidFill>
                          <a:schemeClr val="tx1">
                            <a:lumMod val="75000"/>
                            <a:lumOff val="25000"/>
                          </a:schemeClr>
                        </a:solidFill>
                        <a:latin typeface="Arial"/>
                      </a:endParaRPr>
                    </a:p>
                    <a:p>
                      <a:pPr marL="0" marR="0" lvl="0" indent="0" algn="l">
                        <a:lnSpc>
                          <a:spcPct val="90000"/>
                        </a:lnSpc>
                        <a:spcBef>
                          <a:spcPts val="0"/>
                        </a:spcBef>
                        <a:spcAft>
                          <a:spcPts val="0"/>
                        </a:spcAft>
                        <a:buNone/>
                      </a:pPr>
                      <a:endParaRPr lang="fr-CA" sz="1600" b="0" i="0" u="none" strike="noStrike" noProof="0" dirty="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719134771"/>
                  </a:ext>
                </a:extLst>
              </a:tr>
              <a:tr h="370840">
                <a:tc>
                  <a:txBody>
                    <a:bodyPr/>
                    <a:lstStyle/>
                    <a:p>
                      <a:pPr algn="r"/>
                      <a:r>
                        <a:rPr lang="fr-CA" sz="2000" b="1" u="sng" noProof="0" dirty="0">
                          <a:solidFill>
                            <a:schemeClr val="tx1">
                              <a:lumMod val="75000"/>
                              <a:lumOff val="25000"/>
                            </a:schemeClr>
                          </a:solidFill>
                          <a:latin typeface="Arial"/>
                        </a:rPr>
                        <a:t>? = Incertitude</a:t>
                      </a:r>
                    </a:p>
                  </a:txBody>
                  <a:tcPr>
                    <a:lnL w="0">
                      <a:noFill/>
                    </a:lnL>
                    <a:lnR w="0">
                      <a:noFill/>
                    </a:lnR>
                    <a:lnT w="0">
                      <a:noFill/>
                    </a:lnT>
                    <a:lnB w="0">
                      <a:noFill/>
                    </a:lnB>
                    <a:noFill/>
                  </a:tcPr>
                </a:tc>
                <a:tc>
                  <a:txBody>
                    <a:bodyPr/>
                    <a:lstStyle/>
                    <a:p>
                      <a:pPr marL="0" marR="0" lvl="0" indent="0" algn="l">
                        <a:lnSpc>
                          <a:spcPct val="90000"/>
                        </a:lnSpc>
                        <a:spcBef>
                          <a:spcPts val="0"/>
                        </a:spcBef>
                        <a:spcAft>
                          <a:spcPts val="0"/>
                        </a:spcAft>
                        <a:buNone/>
                      </a:pPr>
                      <a:r>
                        <a:rPr lang="fr-FR" sz="1600" b="0" i="0" u="none" strike="noStrike" noProof="0" dirty="0">
                          <a:solidFill>
                            <a:schemeClr val="tx1">
                              <a:lumMod val="75000"/>
                              <a:lumOff val="25000"/>
                            </a:schemeClr>
                          </a:solidFill>
                          <a:latin typeface="Arial"/>
                        </a:rPr>
                        <a:t>Nous ignorons la position, l’état de préparation et les pratiques de notre organisme en lien avec l’indicateur (une clarification peut être nécessaire).</a:t>
                      </a:r>
                      <a:endParaRPr lang="fr-CA" sz="1600" b="0" i="0" u="none" strike="noStrike" noProof="0" dirty="0">
                        <a:solidFill>
                          <a:schemeClr val="tx1">
                            <a:lumMod val="75000"/>
                            <a:lumOff val="25000"/>
                          </a:schemeClr>
                        </a:solidFill>
                        <a:latin typeface="Arial"/>
                      </a:endParaRPr>
                    </a:p>
                    <a:p>
                      <a:pPr marL="0" marR="0" lvl="0" indent="0" algn="l">
                        <a:lnSpc>
                          <a:spcPct val="90000"/>
                        </a:lnSpc>
                        <a:spcBef>
                          <a:spcPts val="0"/>
                        </a:spcBef>
                        <a:spcAft>
                          <a:spcPts val="0"/>
                        </a:spcAft>
                        <a:buNone/>
                      </a:pPr>
                      <a:endParaRPr lang="fr-CA" sz="1600" b="0" i="0" u="none" strike="noStrike" noProof="0" dirty="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451151654"/>
                  </a:ext>
                </a:extLst>
              </a:tr>
              <a:tr h="370839">
                <a:tc>
                  <a:txBody>
                    <a:bodyPr/>
                    <a:lstStyle/>
                    <a:p>
                      <a:pPr algn="r"/>
                      <a:r>
                        <a:rPr lang="fr-CA" sz="2000" b="1" u="sng" noProof="0" dirty="0">
                          <a:solidFill>
                            <a:schemeClr val="tx1">
                              <a:lumMod val="75000"/>
                              <a:lumOff val="25000"/>
                            </a:schemeClr>
                          </a:solidFill>
                          <a:latin typeface="Arial"/>
                        </a:rPr>
                        <a:t>N/A = Sans objet</a:t>
                      </a:r>
                    </a:p>
                  </a:txBody>
                  <a:tcPr>
                    <a:lnL w="0">
                      <a:noFill/>
                    </a:lnL>
                    <a:lnR w="0">
                      <a:noFill/>
                    </a:lnR>
                    <a:lnT w="0">
                      <a:noFill/>
                    </a:lnT>
                    <a:lnB w="0">
                      <a:noFill/>
                    </a:lnB>
                    <a:noFill/>
                  </a:tcPr>
                </a:tc>
                <a:tc>
                  <a:txBody>
                    <a:bodyPr/>
                    <a:lstStyle/>
                    <a:p>
                      <a:pPr lvl="0" algn="l">
                        <a:lnSpc>
                          <a:spcPct val="100000"/>
                        </a:lnSpc>
                        <a:spcBef>
                          <a:spcPts val="0"/>
                        </a:spcBef>
                        <a:spcAft>
                          <a:spcPts val="0"/>
                        </a:spcAft>
                        <a:buNone/>
                      </a:pPr>
                      <a:r>
                        <a:rPr lang="fr-FR" sz="1600" b="0" i="0" u="none" strike="noStrike" noProof="0" dirty="0">
                          <a:solidFill>
                            <a:schemeClr val="tx1">
                              <a:lumMod val="75000"/>
                              <a:lumOff val="25000"/>
                            </a:schemeClr>
                          </a:solidFill>
                          <a:latin typeface="Arial"/>
                        </a:rPr>
                        <a:t>L’indicateur n’est pas pertinent pour notre organisme, notre contexte, notre communauté et/ou notre éventail de services.</a:t>
                      </a:r>
                      <a:endParaRPr lang="fr-CA" sz="1600" b="0" i="0" u="none" strike="noStrike" noProof="0" dirty="0">
                        <a:solidFill>
                          <a:schemeClr val="tx1">
                            <a:lumMod val="75000"/>
                            <a:lumOff val="25000"/>
                          </a:schemeClr>
                        </a:solidFill>
                        <a:latin typeface="Arial"/>
                      </a:endParaRPr>
                    </a:p>
                  </a:txBody>
                  <a:tcPr>
                    <a:lnL w="0">
                      <a:noFill/>
                    </a:lnL>
                    <a:lnR w="0">
                      <a:noFill/>
                    </a:lnR>
                    <a:lnT w="0">
                      <a:noFill/>
                    </a:lnT>
                    <a:lnB w="0">
                      <a:noFill/>
                    </a:lnB>
                    <a:noFill/>
                  </a:tcPr>
                </a:tc>
                <a:extLst>
                  <a:ext uri="{0D108BD9-81ED-4DB2-BD59-A6C34878D82A}">
                    <a16:rowId xmlns:a16="http://schemas.microsoft.com/office/drawing/2014/main" val="3927146021"/>
                  </a:ext>
                </a:extLst>
              </a:tr>
            </a:tbl>
          </a:graphicData>
        </a:graphic>
      </p:graphicFrame>
      <p:cxnSp>
        <p:nvCxnSpPr>
          <p:cNvPr id="3" name="Straight Connector 2">
            <a:extLst>
              <a:ext uri="{FF2B5EF4-FFF2-40B4-BE49-F238E27FC236}">
                <a16:creationId xmlns:a16="http://schemas.microsoft.com/office/drawing/2014/main" id="{3BAA15C8-E1C3-E0AC-2F58-6E87E37DF5C2}"/>
              </a:ext>
            </a:extLst>
          </p:cNvPr>
          <p:cNvCxnSpPr>
            <a:cxnSpLocks/>
          </p:cNvCxnSpPr>
          <p:nvPr/>
        </p:nvCxnSpPr>
        <p:spPr>
          <a:xfrm>
            <a:off x="0" y="1151205"/>
            <a:ext cx="5869172"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429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urple and white geometric shapes&#10;&#10;Description automatically generated">
            <a:extLst>
              <a:ext uri="{FF2B5EF4-FFF2-40B4-BE49-F238E27FC236}">
                <a16:creationId xmlns:a16="http://schemas.microsoft.com/office/drawing/2014/main" id="{6017BDD7-EC12-0B0B-2019-2B49D4BDFE2A}"/>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9" name="Picture 8" descr="A purple and white geometric shapes&#10;&#10;Description automatically generated">
            <a:extLst>
              <a:ext uri="{FF2B5EF4-FFF2-40B4-BE49-F238E27FC236}">
                <a16:creationId xmlns:a16="http://schemas.microsoft.com/office/drawing/2014/main" id="{E87ABF32-0B89-56AF-B8BC-C1247E4996CA}"/>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2180617" y="2141537"/>
            <a:ext cx="7420583" cy="4351338"/>
          </a:xfrm>
        </p:spPr>
        <p:txBody>
          <a:bodyPr vert="horz" lIns="91440" tIns="45720" rIns="91440" bIns="45720" rtlCol="0" anchor="t">
            <a:normAutofit/>
          </a:bodyPr>
          <a:lstStyle/>
          <a:p>
            <a:pPr marL="457200" indent="-457200">
              <a:lnSpc>
                <a:spcPct val="100000"/>
              </a:lnSpc>
              <a:buFont typeface="Arial"/>
            </a:pPr>
            <a:r>
              <a:rPr lang="fr-CA" sz="2000" noProof="0" dirty="0">
                <a:solidFill>
                  <a:schemeClr val="tx1">
                    <a:lumMod val="75000"/>
                    <a:lumOff val="25000"/>
                  </a:schemeClr>
                </a:solidFill>
                <a:latin typeface="Arial"/>
                <a:cs typeface="Arial"/>
              </a:rPr>
              <a:t>Les personnes participantes à l’évaluation comprennent une sélection de membres du personnel et de la direction </a:t>
            </a:r>
            <a:r>
              <a:rPr lang="fr-CA" sz="2000" b="1" noProof="0" dirty="0">
                <a:solidFill>
                  <a:schemeClr val="tx1">
                    <a:lumMod val="75000"/>
                    <a:lumOff val="25000"/>
                  </a:schemeClr>
                </a:solidFill>
                <a:highlight>
                  <a:srgbClr val="FFC000"/>
                </a:highlight>
                <a:latin typeface="Arial"/>
                <a:cs typeface="Arial"/>
              </a:rPr>
              <a:t>[ajouter d’autres groupes, p. ex. personnes utilisatrices de services, bénévoles, le cas échéant].</a:t>
            </a:r>
            <a:br>
              <a:rPr lang="fr-CA" sz="2000" noProof="0" dirty="0">
                <a:solidFill>
                  <a:schemeClr val="tx1">
                    <a:lumMod val="75000"/>
                    <a:lumOff val="25000"/>
                  </a:schemeClr>
                </a:solidFill>
                <a:highlight>
                  <a:srgbClr val="F7A900"/>
                </a:highlight>
                <a:latin typeface="Arial"/>
                <a:cs typeface="Arial"/>
              </a:rPr>
            </a:br>
            <a:endParaRPr lang="fr-CA" sz="2000" noProof="0" dirty="0">
              <a:solidFill>
                <a:schemeClr val="tx1">
                  <a:lumMod val="75000"/>
                  <a:lumOff val="25000"/>
                </a:schemeClr>
              </a:solidFill>
            </a:endParaRPr>
          </a:p>
          <a:p>
            <a:pPr marL="457200" indent="-457200">
              <a:lnSpc>
                <a:spcPct val="100000"/>
              </a:lnSpc>
            </a:pPr>
            <a:r>
              <a:rPr lang="fr-CA" sz="2000" noProof="0" dirty="0">
                <a:solidFill>
                  <a:schemeClr val="tx1">
                    <a:lumMod val="75000"/>
                    <a:lumOff val="25000"/>
                  </a:schemeClr>
                </a:solidFill>
                <a:latin typeface="Arial"/>
                <a:cs typeface="Arial"/>
              </a:rPr>
              <a:t>Établir un climat propice à des échanges ouverts lors de la séance-bilan</a:t>
            </a:r>
          </a:p>
          <a:p>
            <a:pPr lvl="1">
              <a:lnSpc>
                <a:spcPct val="100000"/>
              </a:lnSpc>
              <a:buFont typeface="Courier New" panose="02070309020205020404" pitchFamily="49" charset="0"/>
              <a:buChar char="o"/>
            </a:pPr>
            <a:r>
              <a:rPr lang="fr-CA" sz="2000" noProof="0" dirty="0">
                <a:solidFill>
                  <a:schemeClr val="tx1">
                    <a:lumMod val="75000"/>
                    <a:lumOff val="25000"/>
                  </a:schemeClr>
                </a:solidFill>
                <a:latin typeface="Arial"/>
                <a:cs typeface="Arial"/>
              </a:rPr>
              <a:t>Ces discussions peuvent être exigeantes ou inconfortables, mais elles ne devraient pas être perçues comme non sécuritaires.</a:t>
            </a:r>
          </a:p>
          <a:p>
            <a:pPr lvl="1">
              <a:lnSpc>
                <a:spcPct val="100000"/>
              </a:lnSpc>
              <a:buFont typeface="Courier New" panose="02070309020205020404" pitchFamily="49" charset="0"/>
              <a:buChar char="o"/>
            </a:pPr>
            <a:r>
              <a:rPr lang="fr-CA" sz="2000" noProof="0" dirty="0">
                <a:solidFill>
                  <a:schemeClr val="tx1">
                    <a:lumMod val="75000"/>
                    <a:lumOff val="25000"/>
                  </a:schemeClr>
                </a:solidFill>
                <a:latin typeface="Arial"/>
                <a:cs typeface="Arial"/>
              </a:rPr>
              <a:t>Importance des droits et responsabilités du groupe.</a:t>
            </a:r>
          </a:p>
          <a:p>
            <a:pPr lvl="1">
              <a:lnSpc>
                <a:spcPct val="100000"/>
              </a:lnSpc>
              <a:buFont typeface="Courier New" panose="02070309020205020404" pitchFamily="49" charset="0"/>
              <a:buChar char="o"/>
            </a:pPr>
            <a:r>
              <a:rPr lang="fr-CA" sz="2000" noProof="0" dirty="0">
                <a:solidFill>
                  <a:schemeClr val="tx1">
                    <a:lumMod val="75000"/>
                    <a:lumOff val="25000"/>
                  </a:schemeClr>
                </a:solidFill>
                <a:latin typeface="Arial"/>
                <a:cs typeface="Arial"/>
              </a:rPr>
              <a:t>Protection de la vie privée.</a:t>
            </a:r>
            <a:endParaRPr lang="fr-CA" sz="2000" noProof="0" dirty="0">
              <a:solidFill>
                <a:schemeClr val="tx1">
                  <a:lumMod val="75000"/>
                  <a:lumOff val="25000"/>
                </a:schemeClr>
              </a:solidFill>
            </a:endParaRPr>
          </a:p>
        </p:txBody>
      </p:sp>
      <p:cxnSp>
        <p:nvCxnSpPr>
          <p:cNvPr id="2" name="Straight Connector 1">
            <a:extLst>
              <a:ext uri="{FF2B5EF4-FFF2-40B4-BE49-F238E27FC236}">
                <a16:creationId xmlns:a16="http://schemas.microsoft.com/office/drawing/2014/main" id="{AE57EDB9-0344-E34A-404B-2E1931FA20CC}"/>
              </a:ext>
            </a:extLst>
          </p:cNvPr>
          <p:cNvCxnSpPr>
            <a:cxnSpLocks/>
          </p:cNvCxnSpPr>
          <p:nvPr/>
        </p:nvCxnSpPr>
        <p:spPr>
          <a:xfrm>
            <a:off x="0" y="1588949"/>
            <a:ext cx="10350151"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081B9F34-DB38-A3EC-01EC-46F59136A5B7}"/>
              </a:ext>
            </a:extLst>
          </p:cNvPr>
          <p:cNvSpPr>
            <a:spLocks noGrp="1"/>
          </p:cNvSpPr>
          <p:nvPr>
            <p:ph type="title"/>
          </p:nvPr>
        </p:nvSpPr>
        <p:spPr>
          <a:xfrm>
            <a:off x="838200" y="324905"/>
            <a:ext cx="9799320" cy="1352299"/>
          </a:xfrm>
        </p:spPr>
        <p:txBody>
          <a:bodyPr>
            <a:normAutofit/>
          </a:bodyPr>
          <a:lstStyle/>
          <a:p>
            <a:r>
              <a:rPr lang="fr-CA" noProof="0" dirty="0">
                <a:latin typeface="Arial Black"/>
              </a:rPr>
              <a:t>Créer un espace plus sécuritaire pour le partage</a:t>
            </a:r>
          </a:p>
        </p:txBody>
      </p:sp>
    </p:spTree>
    <p:extLst>
      <p:ext uri="{BB962C8B-B14F-4D97-AF65-F5344CB8AC3E}">
        <p14:creationId xmlns:p14="http://schemas.microsoft.com/office/powerpoint/2010/main" val="63945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996602" y="2506662"/>
            <a:ext cx="8198796" cy="4351338"/>
          </a:xfrm>
        </p:spPr>
        <p:txBody>
          <a:bodyPr vert="horz" lIns="91440" tIns="45720" rIns="91440" bIns="45720" rtlCol="0" anchor="t">
            <a:normAutofit/>
          </a:bodyPr>
          <a:lstStyle/>
          <a:p>
            <a:r>
              <a:rPr lang="fr-CA" sz="2000" noProof="0" dirty="0">
                <a:solidFill>
                  <a:schemeClr val="tx1">
                    <a:lumMod val="75000"/>
                    <a:lumOff val="25000"/>
                  </a:schemeClr>
                </a:solidFill>
                <a:highlight>
                  <a:srgbClr val="FFC000"/>
                </a:highlight>
                <a:latin typeface="Arial"/>
                <a:cs typeface="Arial"/>
              </a:rPr>
              <a:t>Indiquez les membres de la haute direction qui seront présents à la séance-bilan et décrivez leur </a:t>
            </a:r>
            <a:r>
              <a:rPr lang="fr-CA" sz="2000" noProof="0" dirty="0" err="1">
                <a:solidFill>
                  <a:schemeClr val="tx1">
                    <a:lumMod val="75000"/>
                    <a:lumOff val="25000"/>
                  </a:schemeClr>
                </a:solidFill>
                <a:highlight>
                  <a:srgbClr val="FFC000"/>
                </a:highlight>
                <a:latin typeface="Arial"/>
                <a:cs typeface="Arial"/>
              </a:rPr>
              <a:t>rôle.Par</a:t>
            </a:r>
            <a:r>
              <a:rPr lang="fr-CA" sz="2000" noProof="0" dirty="0">
                <a:solidFill>
                  <a:schemeClr val="tx1">
                    <a:lumMod val="75000"/>
                    <a:lumOff val="25000"/>
                  </a:schemeClr>
                </a:solidFill>
                <a:highlight>
                  <a:srgbClr val="FFC000"/>
                </a:highlight>
                <a:latin typeface="Arial"/>
                <a:cs typeface="Arial"/>
              </a:rPr>
              <a:t> exemple : [Nom] sera </a:t>
            </a:r>
            <a:r>
              <a:rPr lang="fr-CA" sz="2000" noProof="0" dirty="0" err="1">
                <a:solidFill>
                  <a:schemeClr val="tx1">
                    <a:lumMod val="75000"/>
                    <a:lumOff val="25000"/>
                  </a:schemeClr>
                </a:solidFill>
                <a:highlight>
                  <a:srgbClr val="FFC000"/>
                </a:highlight>
                <a:latin typeface="Arial"/>
                <a:cs typeface="Arial"/>
              </a:rPr>
              <a:t>présent·e</a:t>
            </a:r>
            <a:r>
              <a:rPr lang="fr-CA" sz="2000" noProof="0" dirty="0">
                <a:solidFill>
                  <a:schemeClr val="tx1">
                    <a:lumMod val="75000"/>
                    <a:lumOff val="25000"/>
                  </a:schemeClr>
                </a:solidFill>
                <a:highlight>
                  <a:srgbClr val="FFC000"/>
                </a:highlight>
                <a:latin typeface="Arial"/>
                <a:cs typeface="Arial"/>
              </a:rPr>
              <a:t> principalement pour observer et écouter, et pour répondre aux questions au besoin.</a:t>
            </a:r>
            <a:br>
              <a:rPr lang="fr-CA" sz="2000" noProof="0" dirty="0">
                <a:solidFill>
                  <a:schemeClr val="tx1">
                    <a:lumMod val="75000"/>
                    <a:lumOff val="25000"/>
                  </a:schemeClr>
                </a:solidFill>
                <a:highlight>
                  <a:srgbClr val="F7A900"/>
                </a:highlight>
              </a:rPr>
            </a:br>
            <a:endParaRPr lang="fr-CA" sz="2000" noProof="0" dirty="0">
              <a:solidFill>
                <a:schemeClr val="tx1">
                  <a:lumMod val="75000"/>
                  <a:lumOff val="25000"/>
                </a:schemeClr>
              </a:solidFill>
              <a:highlight>
                <a:srgbClr val="F7A900"/>
              </a:highlight>
            </a:endParaRPr>
          </a:p>
          <a:p>
            <a:r>
              <a:rPr lang="fr-CA" sz="2000" noProof="0" dirty="0">
                <a:solidFill>
                  <a:schemeClr val="tx1">
                    <a:lumMod val="75000"/>
                    <a:lumOff val="25000"/>
                  </a:schemeClr>
                </a:solidFill>
                <a:latin typeface="Arial"/>
                <a:cs typeface="Arial"/>
              </a:rPr>
              <a:t>La direction jouera un rôle clé dans l’identification des mesures à mettre en œuvre à la suite de la séance-bilan, en collaboration avec </a:t>
            </a:r>
            <a:r>
              <a:rPr lang="fr-CA" sz="2000" noProof="0" dirty="0">
                <a:solidFill>
                  <a:schemeClr val="tx1">
                    <a:lumMod val="75000"/>
                    <a:lumOff val="25000"/>
                  </a:schemeClr>
                </a:solidFill>
                <a:highlight>
                  <a:srgbClr val="FFC000"/>
                </a:highlight>
                <a:latin typeface="Arial"/>
                <a:cs typeface="Arial"/>
              </a:rPr>
              <a:t>[les autres personnes impliquées dans l’élaboration du plan d’action]</a:t>
            </a:r>
            <a:r>
              <a:rPr lang="fr-CA" sz="2000" noProof="0" dirty="0">
                <a:solidFill>
                  <a:schemeClr val="tx1">
                    <a:lumMod val="75000"/>
                    <a:lumOff val="25000"/>
                  </a:schemeClr>
                </a:solidFill>
                <a:latin typeface="Arial"/>
                <a:cs typeface="Arial"/>
              </a:rPr>
              <a:t>, et communiquera ces éléments aux personnes participantes à l’évaluation pour discussion.</a:t>
            </a:r>
            <a:endParaRPr lang="fr-CA" sz="2000" noProof="0" dirty="0">
              <a:solidFill>
                <a:schemeClr val="tx1">
                  <a:lumMod val="75000"/>
                  <a:lumOff val="25000"/>
                </a:schemeClr>
              </a:solidFill>
            </a:endParaRPr>
          </a:p>
        </p:txBody>
      </p:sp>
      <p:sp>
        <p:nvSpPr>
          <p:cNvPr id="9" name="Title 1">
            <a:extLst>
              <a:ext uri="{FF2B5EF4-FFF2-40B4-BE49-F238E27FC236}">
                <a16:creationId xmlns:a16="http://schemas.microsoft.com/office/drawing/2014/main" id="{134E081B-AD54-7BC0-D985-EE3BBFC2B244}"/>
              </a:ext>
            </a:extLst>
          </p:cNvPr>
          <p:cNvSpPr>
            <a:spLocks noGrp="1"/>
          </p:cNvSpPr>
          <p:nvPr>
            <p:ph type="title"/>
          </p:nvPr>
        </p:nvSpPr>
        <p:spPr>
          <a:xfrm>
            <a:off x="838200" y="324905"/>
            <a:ext cx="9656135" cy="1352299"/>
          </a:xfrm>
        </p:spPr>
        <p:txBody>
          <a:bodyPr>
            <a:normAutofit/>
          </a:bodyPr>
          <a:lstStyle/>
          <a:p>
            <a:r>
              <a:rPr lang="fr-CA" noProof="0" dirty="0">
                <a:latin typeface="Arial Black"/>
              </a:rPr>
              <a:t>Créer un espace plus sécuritaire pour le partage – Le rôle de la direction</a:t>
            </a:r>
          </a:p>
        </p:txBody>
      </p:sp>
      <p:pic>
        <p:nvPicPr>
          <p:cNvPr id="2" name="Picture 1" descr="A purple and white geometric shapes&#10;&#10;Description automatically generated">
            <a:extLst>
              <a:ext uri="{FF2B5EF4-FFF2-40B4-BE49-F238E27FC236}">
                <a16:creationId xmlns:a16="http://schemas.microsoft.com/office/drawing/2014/main" id="{ECE542BC-2F12-C677-DC58-5F8075D4FBB6}"/>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4" name="Picture 3" descr="A purple and white geometric shapes&#10;&#10;Description automatically generated">
            <a:extLst>
              <a:ext uri="{FF2B5EF4-FFF2-40B4-BE49-F238E27FC236}">
                <a16:creationId xmlns:a16="http://schemas.microsoft.com/office/drawing/2014/main" id="{6777C43C-930C-7EAC-9967-CCF4096CC3AD}"/>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cxnSp>
        <p:nvCxnSpPr>
          <p:cNvPr id="5" name="Straight Connector 4">
            <a:extLst>
              <a:ext uri="{FF2B5EF4-FFF2-40B4-BE49-F238E27FC236}">
                <a16:creationId xmlns:a16="http://schemas.microsoft.com/office/drawing/2014/main" id="{AAC3EF58-6A73-1076-22F4-B2BC54ACDEC8}"/>
              </a:ext>
            </a:extLst>
          </p:cNvPr>
          <p:cNvCxnSpPr>
            <a:cxnSpLocks/>
          </p:cNvCxnSpPr>
          <p:nvPr/>
        </p:nvCxnSpPr>
        <p:spPr>
          <a:xfrm>
            <a:off x="0" y="1588949"/>
            <a:ext cx="10350151"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97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urple and white geometric shapes&#10;&#10;Description automatically generated">
            <a:extLst>
              <a:ext uri="{FF2B5EF4-FFF2-40B4-BE49-F238E27FC236}">
                <a16:creationId xmlns:a16="http://schemas.microsoft.com/office/drawing/2014/main" id="{09BB4B5A-39A5-A216-002F-A33C0E4CB489}"/>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10" name="Picture 9" descr="A purple and white geometric shapes&#10;&#10;Description automatically generated">
            <a:extLst>
              <a:ext uri="{FF2B5EF4-FFF2-40B4-BE49-F238E27FC236}">
                <a16:creationId xmlns:a16="http://schemas.microsoft.com/office/drawing/2014/main" id="{98C768B2-5E48-7C24-8C4A-057BC6DB098E}"/>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9" name="Rectangle 8">
            <a:extLst>
              <a:ext uri="{FF2B5EF4-FFF2-40B4-BE49-F238E27FC236}">
                <a16:creationId xmlns:a16="http://schemas.microsoft.com/office/drawing/2014/main" id="{F145A196-0015-92E4-338C-F9FAC205BAAB}"/>
              </a:ext>
            </a:extLst>
          </p:cNvPr>
          <p:cNvSpPr/>
          <p:nvPr/>
        </p:nvSpPr>
        <p:spPr>
          <a:xfrm>
            <a:off x="555327" y="6223878"/>
            <a:ext cx="671979" cy="369332"/>
          </a:xfrm>
          <a:prstGeom prst="rect">
            <a:avLst/>
          </a:prstGeom>
          <a:noFill/>
        </p:spPr>
        <p:txBody>
          <a:bodyPr wrap="none" lIns="91440" tIns="45720" rIns="91440" bIns="45720" anchor="t">
            <a:spAutoFit/>
          </a:bodyPr>
          <a:lstStyle/>
          <a:p>
            <a:r>
              <a:rPr lang="fr-CA" noProof="0" dirty="0">
                <a:ln w="0"/>
                <a:solidFill>
                  <a:schemeClr val="tx1">
                    <a:lumMod val="75000"/>
                    <a:lumOff val="25000"/>
                  </a:schemeClr>
                </a:solidFill>
                <a:effectLst>
                  <a:outerShdw blurRad="38100" dist="25400" dir="5400000" algn="ctr" rotWithShape="0">
                    <a:srgbClr val="6E747A">
                      <a:alpha val="43000"/>
                    </a:srgbClr>
                  </a:outerShdw>
                </a:effectLst>
                <a:highlight>
                  <a:srgbClr val="F7A900"/>
                </a:highlight>
                <a:latin typeface="Arial" panose="020B0604020202020204" pitchFamily="34" charset="0"/>
                <a:ea typeface="Open Sans"/>
                <a:cs typeface="Arial" panose="020B0604020202020204" pitchFamily="34" charset="0"/>
              </a:rPr>
              <a:t>Date</a:t>
            </a:r>
            <a:endParaRPr lang="fr-CA" cap="none" spc="0" noProof="0" dirty="0">
              <a:ln w="0"/>
              <a:solidFill>
                <a:schemeClr val="tx1">
                  <a:lumMod val="75000"/>
                  <a:lumOff val="25000"/>
                </a:schemeClr>
              </a:solidFill>
              <a:effectLst>
                <a:outerShdw blurRad="38100" dist="25400" dir="5400000" algn="ctr" rotWithShape="0">
                  <a:srgbClr val="6E747A">
                    <a:alpha val="43000"/>
                  </a:srgbClr>
                </a:outerShdw>
              </a:effectLst>
              <a:highlight>
                <a:srgbClr val="F7A900"/>
              </a:highlight>
              <a:latin typeface="Arial" panose="020B0604020202020204" pitchFamily="34" charset="0"/>
              <a:ea typeface="Open Sans" panose="020B0606030504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90E5BFC-F39F-2D5C-B810-A9CFB2BED46F}"/>
              </a:ext>
            </a:extLst>
          </p:cNvPr>
          <p:cNvSpPr>
            <a:spLocks noGrp="1"/>
          </p:cNvSpPr>
          <p:nvPr/>
        </p:nvSpPr>
        <p:spPr>
          <a:xfrm>
            <a:off x="555327" y="1369493"/>
            <a:ext cx="10935912" cy="2408180"/>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0" i="0" u="none" kern="1200" baseline="0">
                <a:solidFill>
                  <a:schemeClr val="tx1"/>
                </a:solidFill>
                <a:latin typeface="Open Sans" panose="020B0606030504020204" pitchFamily="34" charset="0"/>
                <a:ea typeface="+mj-ea"/>
                <a:cs typeface="+mj-cs"/>
              </a:defRPr>
            </a:lvl1pPr>
          </a:lstStyle>
          <a:p>
            <a:pPr>
              <a:spcBef>
                <a:spcPts val="0"/>
              </a:spcBef>
            </a:pPr>
            <a:r>
              <a:rPr lang="fr-CA" sz="4800" b="1" noProof="0" dirty="0">
                <a:solidFill>
                  <a:srgbClr val="8F629E"/>
                </a:solidFill>
                <a:latin typeface="Arial Black"/>
                <a:ea typeface="Open Sans"/>
                <a:cs typeface="Open Sans"/>
              </a:rPr>
              <a:t>Outil d’évaluation de la stigmatisation organisationnelle :</a:t>
            </a:r>
          </a:p>
        </p:txBody>
      </p:sp>
      <p:sp>
        <p:nvSpPr>
          <p:cNvPr id="13" name="Rectangle: Rounded Corners 12">
            <a:extLst>
              <a:ext uri="{FF2B5EF4-FFF2-40B4-BE49-F238E27FC236}">
                <a16:creationId xmlns:a16="http://schemas.microsoft.com/office/drawing/2014/main" id="{FA72C43C-51BC-A0AC-68AF-C68392BFD0AE}"/>
              </a:ext>
            </a:extLst>
          </p:cNvPr>
          <p:cNvSpPr/>
          <p:nvPr/>
        </p:nvSpPr>
        <p:spPr>
          <a:xfrm>
            <a:off x="7703127" y="6131545"/>
            <a:ext cx="2080628" cy="461665"/>
          </a:xfrm>
          <a:prstGeom prst="roundRect">
            <a:avLst/>
          </a:prstGeom>
          <a:noFill/>
          <a:ln w="9525">
            <a:solidFill>
              <a:srgbClr val="F7A900"/>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200" b="1" noProof="0" dirty="0" err="1">
                <a:solidFill>
                  <a:schemeClr val="tx1">
                    <a:lumMod val="75000"/>
                    <a:lumOff val="25000"/>
                  </a:schemeClr>
                </a:solidFill>
                <a:ea typeface="+mn-lt"/>
                <a:cs typeface="+mn-lt"/>
              </a:rPr>
              <a:t>Your</a:t>
            </a:r>
            <a:r>
              <a:rPr lang="fr-CA" sz="1200" b="1" noProof="0" dirty="0">
                <a:solidFill>
                  <a:schemeClr val="tx1">
                    <a:lumMod val="75000"/>
                    <a:lumOff val="25000"/>
                  </a:schemeClr>
                </a:solidFill>
                <a:ea typeface="+mn-lt"/>
                <a:cs typeface="+mn-lt"/>
              </a:rPr>
              <a:t> </a:t>
            </a:r>
            <a:r>
              <a:rPr lang="fr-CA" sz="1200" b="1" noProof="0" dirty="0" err="1">
                <a:solidFill>
                  <a:schemeClr val="tx1">
                    <a:lumMod val="75000"/>
                    <a:lumOff val="25000"/>
                  </a:schemeClr>
                </a:solidFill>
                <a:ea typeface="+mn-lt"/>
                <a:cs typeface="+mn-lt"/>
              </a:rPr>
              <a:t>organization's</a:t>
            </a:r>
            <a:r>
              <a:rPr lang="fr-CA" sz="1200" b="1" noProof="0" dirty="0">
                <a:solidFill>
                  <a:schemeClr val="tx1">
                    <a:lumMod val="75000"/>
                    <a:lumOff val="25000"/>
                  </a:schemeClr>
                </a:solidFill>
                <a:ea typeface="+mn-lt"/>
                <a:cs typeface="+mn-lt"/>
              </a:rPr>
              <a:t> logo</a:t>
            </a:r>
            <a:endParaRPr lang="fr-CA" sz="1400" b="1" noProof="0" dirty="0">
              <a:solidFill>
                <a:schemeClr val="tx1">
                  <a:lumMod val="75000"/>
                  <a:lumOff val="25000"/>
                </a:schemeClr>
              </a:solidFill>
            </a:endParaRPr>
          </a:p>
        </p:txBody>
      </p:sp>
      <p:sp>
        <p:nvSpPr>
          <p:cNvPr id="4" name="TextBox 3">
            <a:extLst>
              <a:ext uri="{FF2B5EF4-FFF2-40B4-BE49-F238E27FC236}">
                <a16:creationId xmlns:a16="http://schemas.microsoft.com/office/drawing/2014/main" id="{574BCCF5-DA2F-68DB-7A65-BCFF208FEEEB}"/>
              </a:ext>
            </a:extLst>
          </p:cNvPr>
          <p:cNvSpPr txBox="1"/>
          <p:nvPr/>
        </p:nvSpPr>
        <p:spPr>
          <a:xfrm>
            <a:off x="555327" y="4031279"/>
            <a:ext cx="5313258" cy="584775"/>
          </a:xfrm>
          <a:prstGeom prst="rect">
            <a:avLst/>
          </a:prstGeom>
          <a:noFill/>
        </p:spPr>
        <p:txBody>
          <a:bodyPr wrap="square">
            <a:spAutoFit/>
          </a:bodyPr>
          <a:lstStyle/>
          <a:p>
            <a:r>
              <a:rPr lang="fr-CA" sz="3200" b="1" noProof="0" dirty="0">
                <a:solidFill>
                  <a:srgbClr val="8F629E"/>
                </a:solidFill>
                <a:latin typeface="Arial"/>
                <a:ea typeface="Open Sans"/>
                <a:cs typeface="Open Sans"/>
              </a:rPr>
              <a:t>Séance d’orientation</a:t>
            </a:r>
            <a:endParaRPr lang="fr-CA" sz="2800" b="1" noProof="0" dirty="0">
              <a:solidFill>
                <a:srgbClr val="8F629E"/>
              </a:solidFill>
              <a:latin typeface="Arial"/>
              <a:ea typeface="Open Sans"/>
              <a:cs typeface="Open Sans"/>
            </a:endParaRPr>
          </a:p>
        </p:txBody>
      </p:sp>
      <p:cxnSp>
        <p:nvCxnSpPr>
          <p:cNvPr id="6" name="Straight Connector 5">
            <a:extLst>
              <a:ext uri="{FF2B5EF4-FFF2-40B4-BE49-F238E27FC236}">
                <a16:creationId xmlns:a16="http://schemas.microsoft.com/office/drawing/2014/main" id="{824FFD7B-C361-DDB7-901B-06603C6BBF1E}"/>
              </a:ext>
            </a:extLst>
          </p:cNvPr>
          <p:cNvCxnSpPr>
            <a:cxnSpLocks/>
          </p:cNvCxnSpPr>
          <p:nvPr/>
        </p:nvCxnSpPr>
        <p:spPr>
          <a:xfrm>
            <a:off x="555327" y="3777673"/>
            <a:ext cx="10389764" cy="0"/>
          </a:xfrm>
          <a:prstGeom prst="line">
            <a:avLst/>
          </a:prstGeom>
          <a:ln w="76200">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784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and white geometric shapes&#10;&#10;Description automatically generated">
            <a:extLst>
              <a:ext uri="{FF2B5EF4-FFF2-40B4-BE49-F238E27FC236}">
                <a16:creationId xmlns:a16="http://schemas.microsoft.com/office/drawing/2014/main" id="{F88210F9-829D-9737-4F12-15602670BD1C}"/>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7" name="Picture 6" descr="A purple and white geometric shapes&#10;&#10;Description automatically generated">
            <a:extLst>
              <a:ext uri="{FF2B5EF4-FFF2-40B4-BE49-F238E27FC236}">
                <a16:creationId xmlns:a16="http://schemas.microsoft.com/office/drawing/2014/main" id="{CD6011F9-ABDE-4E48-3DFC-79429A69F81E}"/>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fr-CA" noProof="0" dirty="0">
                <a:latin typeface="Arial Black"/>
              </a:rPr>
              <a:t>Transformer les résultats en actions</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947964" y="1718621"/>
            <a:ext cx="8879732" cy="4351338"/>
          </a:xfrm>
        </p:spPr>
        <p:txBody>
          <a:bodyPr vert="horz" lIns="91440" tIns="45720" rIns="91440" bIns="45720" rtlCol="0" anchor="t">
            <a:normAutofit fontScale="92500" lnSpcReduction="20000"/>
          </a:bodyPr>
          <a:lstStyle/>
          <a:p>
            <a:pPr>
              <a:lnSpc>
                <a:spcPct val="100000"/>
              </a:lnSpc>
            </a:pPr>
            <a:r>
              <a:rPr lang="fr-CA" sz="2000" noProof="0" dirty="0">
                <a:solidFill>
                  <a:schemeClr val="tx1">
                    <a:lumMod val="75000"/>
                    <a:lumOff val="25000"/>
                  </a:schemeClr>
                </a:solidFill>
                <a:latin typeface="Arial"/>
                <a:cs typeface="Arial"/>
              </a:rPr>
              <a:t>Lors de la séance-bilan, les indicateurs seront priorisés en fonction des cotes collectives attribuées par les personnes participantes et des échanges de groupe.</a:t>
            </a:r>
            <a:br>
              <a:rPr lang="fr-CA" sz="2000" noProof="0" dirty="0">
                <a:solidFill>
                  <a:schemeClr val="tx1">
                    <a:lumMod val="75000"/>
                    <a:lumOff val="25000"/>
                  </a:schemeClr>
                </a:solidFill>
                <a:latin typeface="Arial"/>
                <a:cs typeface="Arial"/>
              </a:rPr>
            </a:br>
            <a:endParaRPr lang="fr-CA" sz="2000" noProof="0" dirty="0">
              <a:solidFill>
                <a:schemeClr val="tx1">
                  <a:lumMod val="75000"/>
                  <a:lumOff val="25000"/>
                </a:schemeClr>
              </a:solidFill>
              <a:latin typeface="Arial"/>
              <a:cs typeface="Arial"/>
            </a:endParaRPr>
          </a:p>
          <a:p>
            <a:pPr>
              <a:lnSpc>
                <a:spcPct val="100000"/>
              </a:lnSpc>
            </a:pPr>
            <a:r>
              <a:rPr lang="fr-CA" sz="2000" noProof="0" dirty="0">
                <a:highlight>
                  <a:srgbClr val="FFC000"/>
                </a:highlight>
              </a:rPr>
              <a:t>[Décrire la façon dont le plan d’action sera élaboré.</a:t>
            </a:r>
            <a:br>
              <a:rPr lang="fr-CA" sz="2000" noProof="0" dirty="0">
                <a:highlight>
                  <a:srgbClr val="FFC000"/>
                </a:highlight>
              </a:rPr>
            </a:br>
            <a:r>
              <a:rPr lang="fr-CA" sz="2000" noProof="0" dirty="0">
                <a:highlight>
                  <a:srgbClr val="FFC000"/>
                </a:highlight>
              </a:rPr>
              <a:t>Par exemple : le groupe de travail proposera une série de mesures à mettre en œuvre à partir des discussions et des cotes.]</a:t>
            </a:r>
          </a:p>
          <a:p>
            <a:pPr lvl="1">
              <a:lnSpc>
                <a:spcPct val="100000"/>
              </a:lnSpc>
              <a:buFont typeface="Courier New" panose="02070309020205020404" pitchFamily="49" charset="0"/>
              <a:buChar char="o"/>
            </a:pPr>
            <a:r>
              <a:rPr lang="fr-CA" sz="2000" noProof="0" dirty="0">
                <a:solidFill>
                  <a:schemeClr val="tx1">
                    <a:lumMod val="75000"/>
                    <a:lumOff val="25000"/>
                  </a:schemeClr>
                </a:solidFill>
                <a:latin typeface="Arial"/>
                <a:cs typeface="Arial"/>
              </a:rPr>
              <a:t>Ces mesures peuvent inclure des objectifs à court, moyen et long termes.</a:t>
            </a:r>
          </a:p>
          <a:p>
            <a:pPr lvl="1">
              <a:lnSpc>
                <a:spcPct val="100000"/>
              </a:lnSpc>
              <a:buFont typeface="Courier New" panose="020B0604020202020204" pitchFamily="34" charset="0"/>
              <a:buChar char="o"/>
            </a:pPr>
            <a:r>
              <a:rPr lang="fr-CA" sz="2000" b="1" noProof="0" dirty="0">
                <a:solidFill>
                  <a:schemeClr val="tx1">
                    <a:lumMod val="75000"/>
                    <a:lumOff val="25000"/>
                  </a:schemeClr>
                </a:solidFill>
                <a:highlight>
                  <a:srgbClr val="FFC000"/>
                </a:highlight>
                <a:latin typeface="Arial"/>
                <a:cs typeface="Arial"/>
              </a:rPr>
              <a:t>[Indiquer toute initiative en cours avec laquelle les actions devront s’harmoniser.]</a:t>
            </a:r>
            <a:br>
              <a:rPr lang="fr-CA" sz="2000" noProof="0" dirty="0">
                <a:solidFill>
                  <a:schemeClr val="tx1">
                    <a:lumMod val="75000"/>
                    <a:lumOff val="25000"/>
                  </a:schemeClr>
                </a:solidFill>
                <a:highlight>
                  <a:srgbClr val="F7A900"/>
                </a:highlight>
                <a:latin typeface="Arial"/>
                <a:cs typeface="Arial"/>
              </a:rPr>
            </a:br>
            <a:endParaRPr lang="fr-CA" sz="2000" noProof="0" dirty="0">
              <a:solidFill>
                <a:schemeClr val="tx1">
                  <a:lumMod val="75000"/>
                  <a:lumOff val="25000"/>
                </a:schemeClr>
              </a:solidFill>
              <a:highlight>
                <a:srgbClr val="F7A900"/>
              </a:highlight>
              <a:latin typeface="Arial"/>
              <a:cs typeface="Arial"/>
            </a:endParaRPr>
          </a:p>
          <a:p>
            <a:pPr>
              <a:lnSpc>
                <a:spcPct val="100000"/>
              </a:lnSpc>
            </a:pPr>
            <a:r>
              <a:rPr lang="fr-CA" sz="2000" b="1" noProof="0" dirty="0">
                <a:solidFill>
                  <a:schemeClr val="tx1">
                    <a:lumMod val="75000"/>
                    <a:lumOff val="25000"/>
                  </a:schemeClr>
                </a:solidFill>
                <a:highlight>
                  <a:srgbClr val="FFC000"/>
                </a:highlight>
                <a:latin typeface="Arial"/>
                <a:cs typeface="Arial"/>
              </a:rPr>
              <a:t>[Décrire les prochaines étapes pour les personnes participantes à l’</a:t>
            </a:r>
            <a:r>
              <a:rPr lang="fr-CA" sz="2000" b="1" noProof="0" dirty="0" err="1">
                <a:solidFill>
                  <a:schemeClr val="tx1">
                    <a:lumMod val="75000"/>
                    <a:lumOff val="25000"/>
                  </a:schemeClr>
                </a:solidFill>
                <a:highlight>
                  <a:srgbClr val="FFC000"/>
                </a:highlight>
                <a:latin typeface="Arial"/>
                <a:cs typeface="Arial"/>
              </a:rPr>
              <a:t>évaluation.Par</a:t>
            </a:r>
            <a:r>
              <a:rPr lang="fr-CA" sz="2000" b="1" noProof="0" dirty="0">
                <a:solidFill>
                  <a:schemeClr val="tx1">
                    <a:lumMod val="75000"/>
                    <a:lumOff val="25000"/>
                  </a:schemeClr>
                </a:solidFill>
                <a:highlight>
                  <a:srgbClr val="FFC000"/>
                </a:highlight>
                <a:latin typeface="Arial"/>
                <a:cs typeface="Arial"/>
              </a:rPr>
              <a:t> exemple : les mesures proposées seront communiquées aux personnes participantes pour examen, discussion et détermination des prochaines étapes.]</a:t>
            </a:r>
            <a:endParaRPr lang="fr-CA" sz="2000" b="1" noProof="0" dirty="0">
              <a:solidFill>
                <a:schemeClr val="tx1">
                  <a:lumMod val="75000"/>
                  <a:lumOff val="25000"/>
                </a:schemeClr>
              </a:solidFill>
              <a:highlight>
                <a:srgbClr val="FFC000"/>
              </a:highlight>
            </a:endParaRPr>
          </a:p>
        </p:txBody>
      </p:sp>
      <p:cxnSp>
        <p:nvCxnSpPr>
          <p:cNvPr id="4" name="Straight Connector 3">
            <a:extLst>
              <a:ext uri="{FF2B5EF4-FFF2-40B4-BE49-F238E27FC236}">
                <a16:creationId xmlns:a16="http://schemas.microsoft.com/office/drawing/2014/main" id="{AF06A5CA-50D7-0146-B9B3-CE05547D7FFC}"/>
              </a:ext>
            </a:extLst>
          </p:cNvPr>
          <p:cNvCxnSpPr>
            <a:cxnSpLocks/>
          </p:cNvCxnSpPr>
          <p:nvPr/>
        </p:nvCxnSpPr>
        <p:spPr>
          <a:xfrm>
            <a:off x="0" y="1151205"/>
            <a:ext cx="10058400"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77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together&#10;&#10;AI-generated content may be incorrect.">
            <a:extLst>
              <a:ext uri="{FF2B5EF4-FFF2-40B4-BE49-F238E27FC236}">
                <a16:creationId xmlns:a16="http://schemas.microsoft.com/office/drawing/2014/main" id="{9E5C83DE-D67B-A510-A0FF-324C4C197E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7286"/>
            <a:ext cx="6263318" cy="3523116"/>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en-US" dirty="0">
                <a:latin typeface="Arial Black"/>
              </a:rPr>
              <a:t>Rappel…</a:t>
            </a:r>
            <a:endParaRPr lang="fr-CA" noProof="0" dirty="0"/>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6688670" y="2359394"/>
            <a:ext cx="4841132" cy="3194236"/>
          </a:xfrm>
        </p:spPr>
        <p:txBody>
          <a:bodyPr vert="horz" lIns="91440" tIns="45720" rIns="91440" bIns="45720" rtlCol="0" anchor="t">
            <a:normAutofit/>
          </a:bodyPr>
          <a:lstStyle/>
          <a:p>
            <a:pPr marL="457200" indent="-457200">
              <a:lnSpc>
                <a:spcPct val="100000"/>
              </a:lnSpc>
            </a:pPr>
            <a:r>
              <a:rPr lang="fr-FR" sz="2200" dirty="0">
                <a:solidFill>
                  <a:schemeClr val="tx1">
                    <a:lumMod val="75000"/>
                    <a:lumOff val="25000"/>
                  </a:schemeClr>
                </a:solidFill>
                <a:latin typeface="Arial"/>
                <a:cs typeface="Arial"/>
              </a:rPr>
              <a:t>La stigmatisation peut se retrouver dans presque tous les aspects d’un organisme et prend du temps à être abordée de manière significative.</a:t>
            </a:r>
          </a:p>
          <a:p>
            <a:pPr marL="457200" indent="-457200">
              <a:lnSpc>
                <a:spcPct val="100000"/>
              </a:lnSpc>
            </a:pPr>
            <a:r>
              <a:rPr lang="fr-FR" sz="2200" dirty="0">
                <a:solidFill>
                  <a:schemeClr val="tx1">
                    <a:lumMod val="75000"/>
                    <a:lumOff val="25000"/>
                  </a:schemeClr>
                </a:solidFill>
                <a:latin typeface="Arial"/>
                <a:cs typeface="Arial"/>
              </a:rPr>
              <a:t>De petits changements progressifs peuvent avoir un grand impact à long terme !</a:t>
            </a:r>
          </a:p>
        </p:txBody>
      </p:sp>
      <p:cxnSp>
        <p:nvCxnSpPr>
          <p:cNvPr id="4" name="Straight Connector 3">
            <a:extLst>
              <a:ext uri="{FF2B5EF4-FFF2-40B4-BE49-F238E27FC236}">
                <a16:creationId xmlns:a16="http://schemas.microsoft.com/office/drawing/2014/main" id="{AB7A8121-DC64-E070-24DF-9C8EBDAAFB50}"/>
              </a:ext>
            </a:extLst>
          </p:cNvPr>
          <p:cNvCxnSpPr>
            <a:cxnSpLocks/>
          </p:cNvCxnSpPr>
          <p:nvPr/>
        </p:nvCxnSpPr>
        <p:spPr>
          <a:xfrm>
            <a:off x="0" y="1151205"/>
            <a:ext cx="3520440"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32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BEA55D-F473-D555-9ABE-DA09CBD1FE1D}"/>
              </a:ext>
            </a:extLst>
          </p:cNvPr>
          <p:cNvSpPr/>
          <p:nvPr/>
        </p:nvSpPr>
        <p:spPr>
          <a:xfrm>
            <a:off x="230909" y="221673"/>
            <a:ext cx="11767127" cy="6420287"/>
          </a:xfrm>
          <a:prstGeom prst="rect">
            <a:avLst/>
          </a:prstGeom>
          <a:solidFill>
            <a:srgbClr val="8F629E">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fr-CA" noProof="0" dirty="0"/>
              <a:t>Résumé</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721795" y="2506662"/>
            <a:ext cx="10515600" cy="4351338"/>
          </a:xfrm>
        </p:spPr>
        <p:txBody>
          <a:bodyPr vert="horz" lIns="91440" tIns="45720" rIns="91440" bIns="45720" rtlCol="0" anchor="t">
            <a:normAutofit/>
          </a:bodyPr>
          <a:lstStyle/>
          <a:p>
            <a:r>
              <a:rPr lang="fr-CA" sz="2400" noProof="0" dirty="0">
                <a:solidFill>
                  <a:schemeClr val="tx1">
                    <a:lumMod val="75000"/>
                    <a:lumOff val="25000"/>
                  </a:schemeClr>
                </a:solidFill>
                <a:latin typeface="Arial"/>
                <a:cs typeface="Arial"/>
              </a:rPr>
              <a:t>Remplir l’évaluation d’ici le </a:t>
            </a:r>
            <a:r>
              <a:rPr lang="fr-CA" sz="2400" b="1" noProof="0" dirty="0">
                <a:solidFill>
                  <a:schemeClr val="tx1">
                    <a:lumMod val="75000"/>
                    <a:lumOff val="25000"/>
                  </a:schemeClr>
                </a:solidFill>
                <a:highlight>
                  <a:srgbClr val="FFC000"/>
                </a:highlight>
                <a:latin typeface="Arial"/>
                <a:cs typeface="Arial"/>
              </a:rPr>
              <a:t>[date]</a:t>
            </a:r>
          </a:p>
          <a:p>
            <a:r>
              <a:rPr lang="fr-CA" sz="2400" noProof="0" dirty="0">
                <a:solidFill>
                  <a:schemeClr val="tx1">
                    <a:lumMod val="75000"/>
                    <a:lumOff val="25000"/>
                  </a:schemeClr>
                </a:solidFill>
                <a:latin typeface="Arial"/>
                <a:cs typeface="Arial"/>
              </a:rPr>
              <a:t>La séance-bilan du</a:t>
            </a:r>
            <a:r>
              <a:rPr lang="fr-CA" sz="2400" b="1" noProof="0" dirty="0">
                <a:solidFill>
                  <a:schemeClr val="tx1">
                    <a:lumMod val="75000"/>
                    <a:lumOff val="25000"/>
                  </a:schemeClr>
                </a:solidFill>
                <a:latin typeface="Arial"/>
                <a:cs typeface="Arial"/>
              </a:rPr>
              <a:t> </a:t>
            </a:r>
            <a:r>
              <a:rPr lang="fr-CA" sz="2400" b="1" noProof="0" dirty="0">
                <a:solidFill>
                  <a:schemeClr val="tx1">
                    <a:lumMod val="75000"/>
                    <a:lumOff val="25000"/>
                  </a:schemeClr>
                </a:solidFill>
                <a:highlight>
                  <a:srgbClr val="FFC000"/>
                </a:highlight>
                <a:latin typeface="Arial"/>
                <a:cs typeface="Arial"/>
              </a:rPr>
              <a:t>[date]</a:t>
            </a:r>
            <a:r>
              <a:rPr lang="fr-CA" sz="2400" b="1" noProof="0" dirty="0">
                <a:solidFill>
                  <a:schemeClr val="tx1">
                    <a:lumMod val="75000"/>
                    <a:lumOff val="25000"/>
                  </a:schemeClr>
                </a:solidFill>
                <a:latin typeface="Arial"/>
                <a:cs typeface="Arial"/>
              </a:rPr>
              <a:t> </a:t>
            </a:r>
            <a:r>
              <a:rPr lang="fr-CA" sz="2400" noProof="0" dirty="0">
                <a:solidFill>
                  <a:schemeClr val="tx1">
                    <a:lumMod val="75000"/>
                    <a:lumOff val="25000"/>
                  </a:schemeClr>
                </a:solidFill>
                <a:latin typeface="Arial"/>
                <a:cs typeface="Arial"/>
              </a:rPr>
              <a:t>servira à discuter des réponses du groupe</a:t>
            </a:r>
          </a:p>
          <a:p>
            <a:r>
              <a:rPr lang="fr-CA" sz="2400" noProof="0" dirty="0">
                <a:solidFill>
                  <a:schemeClr val="tx1">
                    <a:lumMod val="75000"/>
                    <a:lumOff val="25000"/>
                  </a:schemeClr>
                </a:solidFill>
                <a:latin typeface="Arial"/>
                <a:cs typeface="Arial"/>
              </a:rPr>
              <a:t>Pour toute question, écrivez à </a:t>
            </a:r>
            <a:r>
              <a:rPr lang="fr-CA" sz="2400" b="1" noProof="0" dirty="0">
                <a:solidFill>
                  <a:schemeClr val="tx1">
                    <a:lumMod val="75000"/>
                    <a:lumOff val="25000"/>
                  </a:schemeClr>
                </a:solidFill>
                <a:highlight>
                  <a:srgbClr val="FFC000"/>
                </a:highlight>
                <a:latin typeface="Arial"/>
                <a:cs typeface="Arial"/>
              </a:rPr>
              <a:t>[nom]</a:t>
            </a:r>
            <a:r>
              <a:rPr lang="fr-CA" sz="2400" b="1" noProof="0" dirty="0">
                <a:solidFill>
                  <a:schemeClr val="tx1">
                    <a:lumMod val="75000"/>
                    <a:lumOff val="25000"/>
                  </a:schemeClr>
                </a:solidFill>
                <a:latin typeface="Arial"/>
                <a:cs typeface="Arial"/>
              </a:rPr>
              <a:t> </a:t>
            </a:r>
            <a:r>
              <a:rPr lang="fr-CA" sz="2400" noProof="0" dirty="0">
                <a:solidFill>
                  <a:schemeClr val="tx1">
                    <a:lumMod val="75000"/>
                    <a:lumOff val="25000"/>
                  </a:schemeClr>
                </a:solidFill>
                <a:latin typeface="Arial"/>
                <a:cs typeface="Arial"/>
              </a:rPr>
              <a:t>à l’adresse </a:t>
            </a:r>
            <a:r>
              <a:rPr lang="fr-CA" sz="2400" b="1" noProof="0" dirty="0">
                <a:solidFill>
                  <a:schemeClr val="tx1">
                    <a:lumMod val="75000"/>
                    <a:lumOff val="25000"/>
                  </a:schemeClr>
                </a:solidFill>
                <a:highlight>
                  <a:srgbClr val="FFC000"/>
                </a:highlight>
                <a:latin typeface="Arial"/>
                <a:cs typeface="Arial"/>
              </a:rPr>
              <a:t>[courriel]</a:t>
            </a:r>
            <a:br>
              <a:rPr lang="fr-CA" sz="2400" b="1" noProof="0" dirty="0">
                <a:solidFill>
                  <a:schemeClr val="tx1">
                    <a:lumMod val="75000"/>
                    <a:lumOff val="25000"/>
                  </a:schemeClr>
                </a:solidFill>
                <a:highlight>
                  <a:srgbClr val="F7A900"/>
                </a:highlight>
                <a:latin typeface="Arial"/>
                <a:cs typeface="Arial"/>
              </a:rPr>
            </a:br>
            <a:endParaRPr lang="fr-CA" sz="2400" noProof="0" dirty="0">
              <a:solidFill>
                <a:schemeClr val="tx1">
                  <a:lumMod val="75000"/>
                  <a:lumOff val="25000"/>
                </a:schemeClr>
              </a:solidFill>
              <a:latin typeface="Arial"/>
              <a:cs typeface="Arial"/>
            </a:endParaRPr>
          </a:p>
        </p:txBody>
      </p:sp>
      <p:cxnSp>
        <p:nvCxnSpPr>
          <p:cNvPr id="4" name="Straight Connector 3">
            <a:extLst>
              <a:ext uri="{FF2B5EF4-FFF2-40B4-BE49-F238E27FC236}">
                <a16:creationId xmlns:a16="http://schemas.microsoft.com/office/drawing/2014/main" id="{64B2018B-9C07-BD19-E7B9-9ED635467866}"/>
              </a:ext>
            </a:extLst>
          </p:cNvPr>
          <p:cNvCxnSpPr>
            <a:cxnSpLocks/>
          </p:cNvCxnSpPr>
          <p:nvPr/>
        </p:nvCxnSpPr>
        <p:spPr>
          <a:xfrm>
            <a:off x="0" y="1151205"/>
            <a:ext cx="3443591"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20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and purple background&#10;&#10;AI-generated content may be incorrect.">
            <a:extLst>
              <a:ext uri="{FF2B5EF4-FFF2-40B4-BE49-F238E27FC236}">
                <a16:creationId xmlns:a16="http://schemas.microsoft.com/office/drawing/2014/main" id="{E68DEEC2-390D-1FFF-1DC3-5EAE38734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4" y="254349"/>
            <a:ext cx="11646039" cy="6357466"/>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a:xfrm>
            <a:off x="838200" y="1715943"/>
            <a:ext cx="10515600" cy="3172835"/>
          </a:xfrm>
        </p:spPr>
        <p:txBody>
          <a:bodyPr>
            <a:normAutofit/>
          </a:bodyPr>
          <a:lstStyle/>
          <a:p>
            <a:pPr algn="ctr"/>
            <a:r>
              <a:rPr lang="fr-CA" noProof="0" dirty="0">
                <a:latin typeface="Arial Black"/>
              </a:rPr>
              <a:t>Merci!</a:t>
            </a:r>
            <a:br>
              <a:rPr lang="fr-CA" noProof="0" dirty="0">
                <a:latin typeface="Arial Black"/>
              </a:rPr>
            </a:br>
            <a:r>
              <a:rPr lang="fr-CA" noProof="0" dirty="0">
                <a:latin typeface="Arial Black"/>
              </a:rPr>
              <a:t>________________</a:t>
            </a:r>
            <a:br>
              <a:rPr lang="fr-CA" noProof="0" dirty="0">
                <a:latin typeface="Arial Black"/>
              </a:rPr>
            </a:br>
            <a:br>
              <a:rPr lang="fr-CA" noProof="0" dirty="0">
                <a:latin typeface="Arial Black"/>
              </a:rPr>
            </a:br>
            <a:r>
              <a:rPr lang="fr-CA" noProof="0" dirty="0">
                <a:latin typeface="Arial Black"/>
              </a:rPr>
              <a:t>Questions?</a:t>
            </a:r>
          </a:p>
        </p:txBody>
      </p:sp>
    </p:spTree>
    <p:extLst>
      <p:ext uri="{BB962C8B-B14F-4D97-AF65-F5344CB8AC3E}">
        <p14:creationId xmlns:p14="http://schemas.microsoft.com/office/powerpoint/2010/main" val="133877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1742C5-7C94-E850-CD72-2BB246118FDF}"/>
              </a:ext>
            </a:extLst>
          </p:cNvPr>
          <p:cNvSpPr/>
          <p:nvPr/>
        </p:nvSpPr>
        <p:spPr>
          <a:xfrm>
            <a:off x="230909" y="221673"/>
            <a:ext cx="11767127" cy="6420287"/>
          </a:xfrm>
          <a:prstGeom prst="rect">
            <a:avLst/>
          </a:prstGeom>
          <a:solidFill>
            <a:srgbClr val="8F629E">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a:xfrm>
            <a:off x="838200" y="365126"/>
            <a:ext cx="10515600" cy="891020"/>
          </a:xfrm>
        </p:spPr>
        <p:txBody>
          <a:bodyPr>
            <a:normAutofit/>
          </a:bodyPr>
          <a:lstStyle/>
          <a:p>
            <a:r>
              <a:rPr lang="fr-CA" noProof="0" dirty="0"/>
              <a:t>Reconnaissance du territoire</a:t>
            </a:r>
            <a:endParaRPr lang="fr-CA" sz="3600" noProof="0" dirty="0">
              <a:solidFill>
                <a:srgbClr val="8F629E"/>
              </a:solidFill>
            </a:endParaRP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838200" y="2086882"/>
            <a:ext cx="8871280" cy="4351338"/>
          </a:xfrm>
        </p:spPr>
        <p:txBody>
          <a:bodyPr vert="horz" lIns="91440" tIns="45720" rIns="91440" bIns="45720" rtlCol="0" anchor="t">
            <a:normAutofit/>
          </a:bodyPr>
          <a:lstStyle/>
          <a:p>
            <a:pPr marL="0" indent="0">
              <a:buNone/>
            </a:pPr>
            <a:r>
              <a:rPr lang="fr-CA" b="1" noProof="0" dirty="0">
                <a:highlight>
                  <a:srgbClr val="FFC000"/>
                </a:highlight>
              </a:rPr>
              <a:t>Insérez votre reconnaissance du territoire, si cette pratique est en usage au sein de votre organisme.</a:t>
            </a:r>
            <a:endParaRPr lang="fr-CA" b="1" noProof="0" dirty="0">
              <a:highlight>
                <a:srgbClr val="FFC000"/>
              </a:highlight>
              <a:latin typeface="Arial"/>
              <a:ea typeface="Open Sans"/>
              <a:cs typeface="Arial"/>
            </a:endParaRPr>
          </a:p>
        </p:txBody>
      </p:sp>
      <p:cxnSp>
        <p:nvCxnSpPr>
          <p:cNvPr id="6" name="Straight Connector 5">
            <a:extLst>
              <a:ext uri="{FF2B5EF4-FFF2-40B4-BE49-F238E27FC236}">
                <a16:creationId xmlns:a16="http://schemas.microsoft.com/office/drawing/2014/main" id="{201FA714-B379-0BAD-6A64-E75690398529}"/>
              </a:ext>
            </a:extLst>
          </p:cNvPr>
          <p:cNvCxnSpPr>
            <a:cxnSpLocks/>
          </p:cNvCxnSpPr>
          <p:nvPr/>
        </p:nvCxnSpPr>
        <p:spPr>
          <a:xfrm>
            <a:off x="0" y="1151205"/>
            <a:ext cx="8250865"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067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and purple background&#10;&#10;AI-generated content may be incorrect.">
            <a:extLst>
              <a:ext uri="{FF2B5EF4-FFF2-40B4-BE49-F238E27FC236}">
                <a16:creationId xmlns:a16="http://schemas.microsoft.com/office/drawing/2014/main" id="{E975F453-9970-77E3-0EEF-65E98F8AC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54" y="254349"/>
            <a:ext cx="11646039" cy="6357466"/>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fr-CA" noProof="0" dirty="0"/>
              <a:t>Présentations</a:t>
            </a:r>
            <a:endParaRPr lang="fr-CA" noProof="0" dirty="0">
              <a:latin typeface="Arial Black"/>
            </a:endParaRP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2400130" y="2048062"/>
            <a:ext cx="7391739" cy="4351338"/>
          </a:xfrm>
        </p:spPr>
        <p:txBody>
          <a:bodyPr vert="horz" lIns="91440" tIns="45720" rIns="91440" bIns="45720" rtlCol="0" anchor="t">
            <a:normAutofit/>
          </a:bodyPr>
          <a:lstStyle/>
          <a:p>
            <a:pPr marL="457200" indent="-457200"/>
            <a:r>
              <a:rPr lang="fr-CA" sz="2400" noProof="0" dirty="0">
                <a:solidFill>
                  <a:schemeClr val="tx1">
                    <a:lumMod val="75000"/>
                    <a:lumOff val="25000"/>
                  </a:schemeClr>
                </a:solidFill>
                <a:highlight>
                  <a:srgbClr val="FFC000"/>
                </a:highlight>
              </a:rPr>
              <a:t>Nom</a:t>
            </a:r>
          </a:p>
          <a:p>
            <a:pPr marL="457200" indent="-457200"/>
            <a:r>
              <a:rPr lang="fr-CA" sz="2400" noProof="0" dirty="0">
                <a:solidFill>
                  <a:schemeClr val="tx1">
                    <a:lumMod val="75000"/>
                    <a:lumOff val="25000"/>
                  </a:schemeClr>
                </a:solidFill>
                <a:highlight>
                  <a:srgbClr val="FFC000"/>
                </a:highlight>
              </a:rPr>
              <a:t>Pronoms (facultatif)</a:t>
            </a:r>
          </a:p>
          <a:p>
            <a:pPr marL="457200" indent="-457200"/>
            <a:r>
              <a:rPr lang="fr-CA" sz="2400" noProof="0" dirty="0">
                <a:solidFill>
                  <a:schemeClr val="tx1">
                    <a:lumMod val="75000"/>
                    <a:lumOff val="25000"/>
                  </a:schemeClr>
                </a:solidFill>
                <a:highlight>
                  <a:srgbClr val="FFC000"/>
                </a:highlight>
              </a:rPr>
              <a:t>Rôle au sein de [nom de l’organisme]</a:t>
            </a:r>
          </a:p>
          <a:p>
            <a:pPr marL="457200" indent="-457200"/>
            <a:r>
              <a:rPr lang="fr-CA" sz="2400" noProof="0" dirty="0">
                <a:solidFill>
                  <a:schemeClr val="tx1">
                    <a:lumMod val="75000"/>
                    <a:lumOff val="25000"/>
                  </a:schemeClr>
                </a:solidFill>
                <a:highlight>
                  <a:srgbClr val="FFC000"/>
                </a:highlight>
              </a:rPr>
              <a:t>Ce que vous espérez retirer de ce processus</a:t>
            </a:r>
          </a:p>
          <a:p>
            <a:pPr marL="457200" indent="-457200"/>
            <a:r>
              <a:rPr lang="fr-CA" sz="2400" noProof="0" dirty="0">
                <a:solidFill>
                  <a:schemeClr val="tx1">
                    <a:lumMod val="75000"/>
                    <a:lumOff val="25000"/>
                  </a:schemeClr>
                </a:solidFill>
                <a:highlight>
                  <a:srgbClr val="FFC000"/>
                </a:highlight>
              </a:rPr>
              <a:t>Fait amusant</a:t>
            </a:r>
          </a:p>
        </p:txBody>
      </p:sp>
      <p:cxnSp>
        <p:nvCxnSpPr>
          <p:cNvPr id="4" name="Straight Connector 3">
            <a:extLst>
              <a:ext uri="{FF2B5EF4-FFF2-40B4-BE49-F238E27FC236}">
                <a16:creationId xmlns:a16="http://schemas.microsoft.com/office/drawing/2014/main" id="{EFEB014A-4D35-CA5E-5AF4-8ACEB6C686E1}"/>
              </a:ext>
            </a:extLst>
          </p:cNvPr>
          <p:cNvCxnSpPr>
            <a:cxnSpLocks/>
          </p:cNvCxnSpPr>
          <p:nvPr/>
        </p:nvCxnSpPr>
        <p:spPr>
          <a:xfrm>
            <a:off x="0" y="1151205"/>
            <a:ext cx="4416357"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10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9B6ABB-B3E9-5576-3665-0E9604AE2B1F}"/>
              </a:ext>
            </a:extLst>
          </p:cNvPr>
          <p:cNvSpPr/>
          <p:nvPr/>
        </p:nvSpPr>
        <p:spPr>
          <a:xfrm>
            <a:off x="212436" y="218856"/>
            <a:ext cx="11767127" cy="6420287"/>
          </a:xfrm>
          <a:prstGeom prst="rect">
            <a:avLst/>
          </a:prstGeom>
          <a:solidFill>
            <a:srgbClr val="8F629E">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fr-CA" noProof="0" dirty="0"/>
              <a:t>Ordre du jour</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2657763" y="1777928"/>
            <a:ext cx="8830603" cy="4409065"/>
          </a:xfrm>
        </p:spPr>
        <p:txBody>
          <a:bodyPr vert="horz" lIns="91440" tIns="45720" rIns="91440" bIns="45720" rtlCol="0" anchor="t">
            <a:normAutofit lnSpcReduction="10000"/>
          </a:bodyPr>
          <a:lstStyle/>
          <a:p>
            <a:pPr marL="514350" indent="-514350">
              <a:lnSpc>
                <a:spcPct val="150000"/>
              </a:lnSpc>
              <a:buAutoNum type="arabicPeriod"/>
            </a:pPr>
            <a:r>
              <a:rPr lang="fr-CA" sz="2400" noProof="0" dirty="0">
                <a:solidFill>
                  <a:schemeClr val="tx1">
                    <a:lumMod val="75000"/>
                    <a:lumOff val="25000"/>
                  </a:schemeClr>
                </a:solidFill>
                <a:latin typeface="Arial"/>
                <a:cs typeface="Arial"/>
              </a:rPr>
              <a:t>Résultats attendus</a:t>
            </a:r>
          </a:p>
          <a:p>
            <a:pPr marL="514350" indent="-514350">
              <a:lnSpc>
                <a:spcPct val="150000"/>
              </a:lnSpc>
              <a:buAutoNum type="arabicPeriod"/>
            </a:pPr>
            <a:r>
              <a:rPr lang="fr-CA" sz="2400" noProof="0" dirty="0">
                <a:solidFill>
                  <a:schemeClr val="tx1">
                    <a:lumMod val="75000"/>
                    <a:lumOff val="25000"/>
                  </a:schemeClr>
                </a:solidFill>
                <a:latin typeface="Arial"/>
                <a:cs typeface="Arial"/>
              </a:rPr>
              <a:t>Contexte : la stigmatisation liée aux ITSS dans les organismes</a:t>
            </a:r>
          </a:p>
          <a:p>
            <a:pPr marL="514350" indent="-514350">
              <a:lnSpc>
                <a:spcPct val="150000"/>
              </a:lnSpc>
              <a:buAutoNum type="arabicPeriod"/>
            </a:pPr>
            <a:r>
              <a:rPr lang="fr-CA" sz="2400" noProof="0" dirty="0">
                <a:solidFill>
                  <a:schemeClr val="tx1">
                    <a:lumMod val="75000"/>
                    <a:lumOff val="25000"/>
                  </a:schemeClr>
                </a:solidFill>
                <a:latin typeface="Arial"/>
                <a:cs typeface="Arial"/>
              </a:rPr>
              <a:t>L’Outil d’évaluation de la stigmatisation organisationnelle</a:t>
            </a:r>
          </a:p>
          <a:p>
            <a:pPr marL="514350" indent="-514350">
              <a:lnSpc>
                <a:spcPct val="150000"/>
              </a:lnSpc>
              <a:buAutoNum type="arabicPeriod"/>
            </a:pPr>
            <a:r>
              <a:rPr lang="fr-CA" sz="2400" noProof="0" dirty="0">
                <a:solidFill>
                  <a:schemeClr val="tx1">
                    <a:lumMod val="75000"/>
                    <a:lumOff val="25000"/>
                  </a:schemeClr>
                </a:solidFill>
                <a:latin typeface="Arial"/>
                <a:cs typeface="Arial"/>
              </a:rPr>
              <a:t>Remplir l’évaluation</a:t>
            </a:r>
          </a:p>
          <a:p>
            <a:pPr marL="514350" indent="-514350">
              <a:lnSpc>
                <a:spcPct val="150000"/>
              </a:lnSpc>
              <a:buAutoNum type="arabicPeriod"/>
            </a:pPr>
            <a:r>
              <a:rPr lang="fr-CA" sz="2400" noProof="0" dirty="0">
                <a:solidFill>
                  <a:schemeClr val="tx1">
                    <a:lumMod val="75000"/>
                    <a:lumOff val="25000"/>
                  </a:schemeClr>
                </a:solidFill>
                <a:latin typeface="Arial"/>
                <a:cs typeface="Arial"/>
              </a:rPr>
              <a:t>Prochaines étapes / planification des actions</a:t>
            </a:r>
          </a:p>
          <a:p>
            <a:pPr marL="514350" indent="-514350">
              <a:lnSpc>
                <a:spcPct val="150000"/>
              </a:lnSpc>
              <a:buAutoNum type="arabicPeriod"/>
            </a:pPr>
            <a:r>
              <a:rPr lang="fr-CA" sz="2400" noProof="0" dirty="0">
                <a:solidFill>
                  <a:schemeClr val="tx1">
                    <a:lumMod val="75000"/>
                    <a:lumOff val="25000"/>
                  </a:schemeClr>
                </a:solidFill>
                <a:latin typeface="Arial"/>
                <a:cs typeface="Arial"/>
              </a:rPr>
              <a:t>Questions</a:t>
            </a:r>
            <a:endParaRPr lang="fr-CA" sz="2400" noProof="0" dirty="0">
              <a:solidFill>
                <a:schemeClr val="tx1">
                  <a:lumMod val="75000"/>
                  <a:lumOff val="25000"/>
                </a:schemeClr>
              </a:solidFill>
              <a:latin typeface="Arial"/>
              <a:ea typeface="Verdana"/>
              <a:cs typeface="Arial"/>
            </a:endParaRPr>
          </a:p>
        </p:txBody>
      </p:sp>
      <p:cxnSp>
        <p:nvCxnSpPr>
          <p:cNvPr id="4" name="Straight Connector 3">
            <a:extLst>
              <a:ext uri="{FF2B5EF4-FFF2-40B4-BE49-F238E27FC236}">
                <a16:creationId xmlns:a16="http://schemas.microsoft.com/office/drawing/2014/main" id="{824F63BA-DCA0-ACA9-8C94-6B462A452C1B}"/>
              </a:ext>
            </a:extLst>
          </p:cNvPr>
          <p:cNvCxnSpPr>
            <a:cxnSpLocks/>
          </p:cNvCxnSpPr>
          <p:nvPr/>
        </p:nvCxnSpPr>
        <p:spPr>
          <a:xfrm>
            <a:off x="0" y="1151205"/>
            <a:ext cx="4284921"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032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around a round table&#10;&#10;AI-generated content may be incorrect.">
            <a:extLst>
              <a:ext uri="{FF2B5EF4-FFF2-40B4-BE49-F238E27FC236}">
                <a16:creationId xmlns:a16="http://schemas.microsoft.com/office/drawing/2014/main" id="{ED999319-0C67-FE8E-4173-06C9659F8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039" y="1605064"/>
            <a:ext cx="5447954" cy="4206480"/>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fr-CA" noProof="0" dirty="0"/>
              <a:t>Résultats attendus</a:t>
            </a:r>
          </a:p>
        </p:txBody>
      </p:sp>
      <p:sp>
        <p:nvSpPr>
          <p:cNvPr id="4" name="Content Placeholder 2">
            <a:extLst>
              <a:ext uri="{FF2B5EF4-FFF2-40B4-BE49-F238E27FC236}">
                <a16:creationId xmlns:a16="http://schemas.microsoft.com/office/drawing/2014/main" id="{470335D5-B2FF-D186-7413-39E823410E64}"/>
              </a:ext>
            </a:extLst>
          </p:cNvPr>
          <p:cNvSpPr>
            <a:spLocks noGrp="1"/>
          </p:cNvSpPr>
          <p:nvPr>
            <p:ph idx="1"/>
          </p:nvPr>
        </p:nvSpPr>
        <p:spPr>
          <a:xfrm>
            <a:off x="838200" y="1937286"/>
            <a:ext cx="5584839" cy="4351338"/>
          </a:xfrm>
        </p:spPr>
        <p:txBody>
          <a:bodyPr vert="horz" lIns="91440" tIns="45720" rIns="91440" bIns="45720" rtlCol="0" anchor="t">
            <a:normAutofit/>
          </a:bodyPr>
          <a:lstStyle/>
          <a:p>
            <a:pPr marL="514350" indent="-514350">
              <a:buAutoNum type="arabicPeriod"/>
            </a:pPr>
            <a:r>
              <a:rPr lang="fr-CA" sz="2000" noProof="0" dirty="0">
                <a:solidFill>
                  <a:schemeClr val="tx1">
                    <a:lumMod val="75000"/>
                    <a:lumOff val="25000"/>
                  </a:schemeClr>
                </a:solidFill>
                <a:highlight>
                  <a:srgbClr val="FFC000"/>
                </a:highlight>
                <a:latin typeface="Arial"/>
                <a:cs typeface="Arial"/>
              </a:rPr>
              <a:t>Résultat attendu 1</a:t>
            </a:r>
          </a:p>
          <a:p>
            <a:pPr marL="514350" indent="-514350">
              <a:buAutoNum type="arabicPeriod"/>
            </a:pPr>
            <a:endParaRPr lang="fr-CA" sz="2000" noProof="0" dirty="0">
              <a:solidFill>
                <a:schemeClr val="tx1">
                  <a:lumMod val="75000"/>
                  <a:lumOff val="25000"/>
                </a:schemeClr>
              </a:solidFill>
              <a:highlight>
                <a:srgbClr val="FFC000"/>
              </a:highlight>
              <a:latin typeface="Arial"/>
              <a:cs typeface="Arial"/>
            </a:endParaRPr>
          </a:p>
          <a:p>
            <a:pPr marL="514350" indent="-514350">
              <a:buAutoNum type="arabicPeriod"/>
            </a:pPr>
            <a:r>
              <a:rPr lang="fr-CA" sz="2000" noProof="0" dirty="0">
                <a:solidFill>
                  <a:schemeClr val="tx1">
                    <a:lumMod val="75000"/>
                    <a:lumOff val="25000"/>
                  </a:schemeClr>
                </a:solidFill>
                <a:highlight>
                  <a:srgbClr val="FFC000"/>
                </a:highlight>
                <a:latin typeface="Arial"/>
                <a:cs typeface="Arial"/>
              </a:rPr>
              <a:t>Résultat attendu 2</a:t>
            </a:r>
          </a:p>
          <a:p>
            <a:pPr marL="514350" indent="-514350">
              <a:buAutoNum type="arabicPeriod"/>
            </a:pPr>
            <a:endParaRPr lang="fr-CA" sz="2000" noProof="0" dirty="0">
              <a:solidFill>
                <a:schemeClr val="tx1">
                  <a:lumMod val="75000"/>
                  <a:lumOff val="25000"/>
                </a:schemeClr>
              </a:solidFill>
              <a:highlight>
                <a:srgbClr val="FFC000"/>
              </a:highlight>
              <a:latin typeface="Arial"/>
              <a:cs typeface="Arial"/>
            </a:endParaRPr>
          </a:p>
          <a:p>
            <a:pPr marL="514350" indent="-514350">
              <a:buAutoNum type="arabicPeriod"/>
            </a:pPr>
            <a:r>
              <a:rPr lang="fr-CA" sz="2000" noProof="0" dirty="0">
                <a:solidFill>
                  <a:schemeClr val="tx1">
                    <a:lumMod val="75000"/>
                    <a:lumOff val="25000"/>
                  </a:schemeClr>
                </a:solidFill>
                <a:highlight>
                  <a:srgbClr val="FFC000"/>
                </a:highlight>
                <a:latin typeface="Arial"/>
                <a:cs typeface="Arial"/>
              </a:rPr>
              <a:t>Résultat attendu 3</a:t>
            </a:r>
          </a:p>
          <a:p>
            <a:pPr marL="514350" indent="-514350">
              <a:buAutoNum type="arabicPeriod"/>
            </a:pPr>
            <a:endParaRPr lang="fr-CA" sz="2000" noProof="0" dirty="0">
              <a:solidFill>
                <a:schemeClr val="tx1">
                  <a:lumMod val="75000"/>
                  <a:lumOff val="25000"/>
                </a:schemeClr>
              </a:solidFill>
              <a:highlight>
                <a:srgbClr val="FFC000"/>
              </a:highlight>
              <a:latin typeface="Arial"/>
              <a:cs typeface="Arial"/>
            </a:endParaRPr>
          </a:p>
          <a:p>
            <a:pPr marL="0" indent="0">
              <a:buNone/>
            </a:pPr>
            <a:endParaRPr lang="fr-CA" sz="2000" noProof="0" dirty="0">
              <a:solidFill>
                <a:schemeClr val="tx1">
                  <a:lumMod val="75000"/>
                  <a:lumOff val="25000"/>
                </a:schemeClr>
              </a:solidFill>
              <a:highlight>
                <a:srgbClr val="FFC000"/>
              </a:highlight>
              <a:latin typeface="Arial"/>
              <a:cs typeface="Arial"/>
            </a:endParaRPr>
          </a:p>
          <a:p>
            <a:pPr marL="0" indent="0">
              <a:buNone/>
            </a:pPr>
            <a:r>
              <a:rPr lang="fr-CA" sz="2000" i="1" noProof="0" dirty="0">
                <a:solidFill>
                  <a:schemeClr val="tx1">
                    <a:lumMod val="75000"/>
                    <a:lumOff val="25000"/>
                  </a:schemeClr>
                </a:solidFill>
                <a:highlight>
                  <a:srgbClr val="FFC000"/>
                </a:highlight>
                <a:latin typeface="Arial"/>
                <a:cs typeface="Arial"/>
              </a:rPr>
              <a:t>(voir des exemples de résultats attendus dans les notes d’allocution)</a:t>
            </a:r>
            <a:endParaRPr lang="fr-CA" sz="2000" i="1" noProof="0" dirty="0">
              <a:solidFill>
                <a:schemeClr val="tx1">
                  <a:lumMod val="75000"/>
                  <a:lumOff val="25000"/>
                </a:schemeClr>
              </a:solidFill>
              <a:highlight>
                <a:srgbClr val="F7A900"/>
              </a:highlight>
            </a:endParaRPr>
          </a:p>
        </p:txBody>
      </p:sp>
      <p:cxnSp>
        <p:nvCxnSpPr>
          <p:cNvPr id="3" name="Straight Connector 2">
            <a:extLst>
              <a:ext uri="{FF2B5EF4-FFF2-40B4-BE49-F238E27FC236}">
                <a16:creationId xmlns:a16="http://schemas.microsoft.com/office/drawing/2014/main" id="{BC9DEA5F-8084-C1E6-99DF-398F7CF842F7}"/>
              </a:ext>
            </a:extLst>
          </p:cNvPr>
          <p:cNvCxnSpPr>
            <a:cxnSpLocks/>
          </p:cNvCxnSpPr>
          <p:nvPr/>
        </p:nvCxnSpPr>
        <p:spPr>
          <a:xfrm>
            <a:off x="0" y="1151205"/>
            <a:ext cx="5730949"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72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urple and white geometric shapes&#10;&#10;Description automatically generated">
            <a:extLst>
              <a:ext uri="{FF2B5EF4-FFF2-40B4-BE49-F238E27FC236}">
                <a16:creationId xmlns:a16="http://schemas.microsoft.com/office/drawing/2014/main" id="{F1B582D5-C4BF-2E52-2F28-8ED92A1BD916}"/>
              </a:ext>
            </a:extLst>
          </p:cNvPr>
          <p:cNvPicPr>
            <a:picLocks noChangeAspect="1"/>
          </p:cNvPicPr>
          <p:nvPr/>
        </p:nvPicPr>
        <p:blipFill>
          <a:blip r:embed="rId3">
            <a:alphaModFix amt="30000"/>
          </a:blip>
          <a:srcRect l="-418" t="-202" r="51955" b="293"/>
          <a:stretch/>
        </p:blipFill>
        <p:spPr>
          <a:xfrm>
            <a:off x="10350151" y="-100282"/>
            <a:ext cx="1841277" cy="2853219"/>
          </a:xfrm>
          <a:prstGeom prst="rect">
            <a:avLst/>
          </a:prstGeom>
        </p:spPr>
      </p:pic>
      <p:pic>
        <p:nvPicPr>
          <p:cNvPr id="8" name="Picture 7" descr="A purple and white geometric shapes&#10;&#10;Description automatically generated">
            <a:extLst>
              <a:ext uri="{FF2B5EF4-FFF2-40B4-BE49-F238E27FC236}">
                <a16:creationId xmlns:a16="http://schemas.microsoft.com/office/drawing/2014/main" id="{B6EE09B7-BFD9-F481-BD25-B91F48B5F1A1}"/>
              </a:ext>
            </a:extLst>
          </p:cNvPr>
          <p:cNvPicPr>
            <a:picLocks noChangeAspect="1"/>
          </p:cNvPicPr>
          <p:nvPr/>
        </p:nvPicPr>
        <p:blipFill>
          <a:blip r:embed="rId3">
            <a:alphaModFix amt="30000"/>
          </a:blip>
          <a:srcRect l="50045" t="-2457" r="-1328" b="21520"/>
          <a:stretch/>
        </p:blipFill>
        <p:spPr>
          <a:xfrm>
            <a:off x="572" y="4442791"/>
            <a:ext cx="2029380" cy="2407560"/>
          </a:xfrm>
          <a:prstGeom prst="rect">
            <a:avLst/>
          </a:prstGeom>
        </p:spPr>
      </p:pic>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lstStyle/>
          <a:p>
            <a:r>
              <a:rPr lang="fr-CA" noProof="0" dirty="0"/>
              <a:t>La stigmatisation liée aux ITSS</a:t>
            </a:r>
          </a:p>
        </p:txBody>
      </p:sp>
      <p:sp>
        <p:nvSpPr>
          <p:cNvPr id="3" name="Content Placeholder 2">
            <a:extLst>
              <a:ext uri="{FF2B5EF4-FFF2-40B4-BE49-F238E27FC236}">
                <a16:creationId xmlns:a16="http://schemas.microsoft.com/office/drawing/2014/main" id="{96BD94D3-F2FE-47B4-39CA-A32E15FCAF9C}"/>
              </a:ext>
            </a:extLst>
          </p:cNvPr>
          <p:cNvSpPr>
            <a:spLocks noGrp="1"/>
          </p:cNvSpPr>
          <p:nvPr>
            <p:ph idx="1"/>
          </p:nvPr>
        </p:nvSpPr>
        <p:spPr>
          <a:xfrm>
            <a:off x="1629788" y="1825625"/>
            <a:ext cx="8932424" cy="4351338"/>
          </a:xfrm>
        </p:spPr>
        <p:txBody>
          <a:bodyPr vert="horz" lIns="91440" tIns="45720" rIns="91440" bIns="45720" rtlCol="0" anchor="t">
            <a:normAutofit fontScale="92500"/>
          </a:bodyPr>
          <a:lstStyle/>
          <a:p>
            <a:pPr>
              <a:lnSpc>
                <a:spcPct val="120000"/>
              </a:lnSpc>
            </a:pPr>
            <a:r>
              <a:rPr lang="fr-CA" sz="2400" noProof="0" dirty="0">
                <a:solidFill>
                  <a:schemeClr val="tx1">
                    <a:lumMod val="75000"/>
                    <a:lumOff val="25000"/>
                  </a:schemeClr>
                </a:solidFill>
                <a:latin typeface="Arial"/>
                <a:cs typeface="Arial"/>
              </a:rPr>
              <a:t>Les personnes peuvent vivre de la stigmatisation parce que :</a:t>
            </a:r>
          </a:p>
          <a:p>
            <a:pPr lvl="1">
              <a:lnSpc>
                <a:spcPct val="120000"/>
              </a:lnSpc>
            </a:pPr>
            <a:r>
              <a:rPr lang="fr-CA" sz="2000" noProof="0" dirty="0">
                <a:solidFill>
                  <a:schemeClr val="tx1">
                    <a:lumMod val="75000"/>
                    <a:lumOff val="25000"/>
                  </a:schemeClr>
                </a:solidFill>
                <a:latin typeface="Arial"/>
                <a:cs typeface="Arial"/>
              </a:rPr>
              <a:t>elles vivent avec le VIH, l’hépatite C ou une ITSS;</a:t>
            </a:r>
          </a:p>
          <a:p>
            <a:pPr lvl="1">
              <a:lnSpc>
                <a:spcPct val="120000"/>
              </a:lnSpc>
            </a:pPr>
            <a:r>
              <a:rPr lang="fr-CA" sz="2000" noProof="0" dirty="0">
                <a:solidFill>
                  <a:schemeClr val="tx1">
                    <a:lumMod val="75000"/>
                    <a:lumOff val="25000"/>
                  </a:schemeClr>
                </a:solidFill>
                <a:latin typeface="Arial"/>
                <a:cs typeface="Arial"/>
              </a:rPr>
              <a:t>elles font partie d’une communauté qui connaît des taux disproportionnés d’infections transmissibles sexuellement et par le sang (ITSS).</a:t>
            </a:r>
          </a:p>
          <a:p>
            <a:pPr>
              <a:lnSpc>
                <a:spcPct val="120000"/>
              </a:lnSpc>
            </a:pPr>
            <a:r>
              <a:rPr lang="fr-CA" sz="2400" noProof="0" dirty="0">
                <a:solidFill>
                  <a:schemeClr val="tx1">
                    <a:lumMod val="75000"/>
                    <a:lumOff val="25000"/>
                  </a:schemeClr>
                </a:solidFill>
                <a:latin typeface="Arial"/>
                <a:cs typeface="Arial"/>
              </a:rPr>
              <a:t>La stigmatisation constitue un obstacle majeur à l’accès au dépistage, au traitement et aux services de prévention des ITSS.</a:t>
            </a:r>
          </a:p>
          <a:p>
            <a:pPr>
              <a:lnSpc>
                <a:spcPct val="120000"/>
              </a:lnSpc>
            </a:pPr>
            <a:r>
              <a:rPr lang="fr-CA" sz="2400" noProof="0" dirty="0">
                <a:solidFill>
                  <a:schemeClr val="tx1">
                    <a:lumMod val="75000"/>
                    <a:lumOff val="25000"/>
                  </a:schemeClr>
                </a:solidFill>
                <a:latin typeface="Arial"/>
                <a:cs typeface="Arial"/>
              </a:rPr>
              <a:t>La stigmatisation et la discrimination liées au statut ITSS et aux identités intersectionnelles ont des répercussions importantes sur l’accès aux services de santé et aux services sociaux, ainsi que sur le bien-être global.</a:t>
            </a:r>
            <a:endParaRPr lang="fr-CA" sz="2400" noProof="0" dirty="0">
              <a:solidFill>
                <a:schemeClr val="tx1">
                  <a:lumMod val="75000"/>
                  <a:lumOff val="25000"/>
                </a:schemeClr>
              </a:solidFill>
            </a:endParaRPr>
          </a:p>
        </p:txBody>
      </p:sp>
      <p:cxnSp>
        <p:nvCxnSpPr>
          <p:cNvPr id="4" name="Straight Connector 3">
            <a:extLst>
              <a:ext uri="{FF2B5EF4-FFF2-40B4-BE49-F238E27FC236}">
                <a16:creationId xmlns:a16="http://schemas.microsoft.com/office/drawing/2014/main" id="{61306869-DC77-484D-12ED-70D691523A21}"/>
              </a:ext>
            </a:extLst>
          </p:cNvPr>
          <p:cNvCxnSpPr>
            <a:cxnSpLocks/>
          </p:cNvCxnSpPr>
          <p:nvPr/>
        </p:nvCxnSpPr>
        <p:spPr>
          <a:xfrm>
            <a:off x="0" y="1151205"/>
            <a:ext cx="8793126"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87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9115-87D4-F0C8-C7E2-5E3B9D4B24CE}"/>
              </a:ext>
            </a:extLst>
          </p:cNvPr>
          <p:cNvSpPr>
            <a:spLocks noGrp="1"/>
          </p:cNvSpPr>
          <p:nvPr>
            <p:ph type="title"/>
          </p:nvPr>
        </p:nvSpPr>
        <p:spPr/>
        <p:txBody>
          <a:bodyPr/>
          <a:lstStyle/>
          <a:p>
            <a:r>
              <a:rPr lang="fr-CA" noProof="0" dirty="0"/>
              <a:t>Expériences vécues de la stigmatisation</a:t>
            </a:r>
          </a:p>
        </p:txBody>
      </p:sp>
      <p:sp>
        <p:nvSpPr>
          <p:cNvPr id="25" name="TextBox 24">
            <a:extLst>
              <a:ext uri="{FF2B5EF4-FFF2-40B4-BE49-F238E27FC236}">
                <a16:creationId xmlns:a16="http://schemas.microsoft.com/office/drawing/2014/main" id="{8206202F-934D-2E62-9350-6C87BD3A1CA7}"/>
              </a:ext>
            </a:extLst>
          </p:cNvPr>
          <p:cNvSpPr txBox="1"/>
          <p:nvPr/>
        </p:nvSpPr>
        <p:spPr>
          <a:xfrm>
            <a:off x="847558" y="1315454"/>
            <a:ext cx="104968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928AA2"/>
                </a:solidFill>
                <a:latin typeface="Arial"/>
              </a:rPr>
              <a:t>Citations issues de groupes de discussion menés par l’ACSP en 2022</a:t>
            </a:r>
            <a:endParaRPr lang="fr-CA" noProof="0" dirty="0">
              <a:solidFill>
                <a:srgbClr val="928AA2"/>
              </a:solidFill>
            </a:endParaRPr>
          </a:p>
        </p:txBody>
      </p:sp>
      <p:sp>
        <p:nvSpPr>
          <p:cNvPr id="5" name="Speech Bubble: Rectangle with Corners Rounded 4">
            <a:extLst>
              <a:ext uri="{FF2B5EF4-FFF2-40B4-BE49-F238E27FC236}">
                <a16:creationId xmlns:a16="http://schemas.microsoft.com/office/drawing/2014/main" id="{223C73F9-ABB1-3F7F-25D5-00CD603842E3}"/>
              </a:ext>
            </a:extLst>
          </p:cNvPr>
          <p:cNvSpPr/>
          <p:nvPr/>
        </p:nvSpPr>
        <p:spPr>
          <a:xfrm>
            <a:off x="4905390" y="2093004"/>
            <a:ext cx="3298371" cy="1785257"/>
          </a:xfrm>
          <a:prstGeom prst="wedgeRoundRectCallout">
            <a:avLst>
              <a:gd name="adj1" fmla="val -2929"/>
              <a:gd name="adj2" fmla="val 75305"/>
              <a:gd name="adj3" fmla="val 16667"/>
            </a:avLst>
          </a:prstGeom>
          <a:solidFill>
            <a:schemeClr val="bg1"/>
          </a:solidFill>
          <a:ln w="6350">
            <a:solidFill>
              <a:srgbClr val="8F62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1" name="Content Placeholder 2">
            <a:extLst>
              <a:ext uri="{FF2B5EF4-FFF2-40B4-BE49-F238E27FC236}">
                <a16:creationId xmlns:a16="http://schemas.microsoft.com/office/drawing/2014/main" id="{B9AD325E-9BBC-5E4A-7C71-B51C9BB81035}"/>
              </a:ext>
            </a:extLst>
          </p:cNvPr>
          <p:cNvSpPr>
            <a:spLocks noGrp="1"/>
          </p:cNvSpPr>
          <p:nvPr>
            <p:ph idx="1"/>
          </p:nvPr>
        </p:nvSpPr>
        <p:spPr>
          <a:xfrm>
            <a:off x="5153026" y="2264478"/>
            <a:ext cx="2873830" cy="1793196"/>
          </a:xfrm>
        </p:spPr>
        <p:txBody>
          <a:bodyPr vert="horz" lIns="91440" tIns="45720" rIns="91440" bIns="45720" rtlCol="0" anchor="t">
            <a:noAutofit/>
          </a:bodyPr>
          <a:lstStyle/>
          <a:p>
            <a:pPr marL="0" indent="0">
              <a:buNone/>
            </a:pPr>
            <a:r>
              <a:rPr lang="fr-CA" sz="1600" i="1" noProof="0" dirty="0">
                <a:solidFill>
                  <a:schemeClr val="tx1">
                    <a:lumMod val="75000"/>
                    <a:lumOff val="25000"/>
                  </a:schemeClr>
                </a:solidFill>
                <a:latin typeface="Arial"/>
                <a:cs typeface="Arial"/>
              </a:rPr>
              <a:t>"And </a:t>
            </a:r>
            <a:r>
              <a:rPr lang="fr-CA" sz="1600" i="1" noProof="0" dirty="0" err="1">
                <a:solidFill>
                  <a:schemeClr val="tx1">
                    <a:lumMod val="75000"/>
                    <a:lumOff val="25000"/>
                  </a:schemeClr>
                </a:solidFill>
                <a:latin typeface="Arial"/>
                <a:cs typeface="Arial"/>
              </a:rPr>
              <a:t>then</a:t>
            </a:r>
            <a:r>
              <a:rPr lang="fr-CA" sz="1600" i="1" noProof="0" dirty="0">
                <a:solidFill>
                  <a:schemeClr val="tx1">
                    <a:lumMod val="75000"/>
                    <a:lumOff val="25000"/>
                  </a:schemeClr>
                </a:solidFill>
                <a:latin typeface="Arial"/>
                <a:cs typeface="Arial"/>
              </a:rPr>
              <a:t> the nurse…came in to </a:t>
            </a:r>
            <a:r>
              <a:rPr lang="fr-CA" sz="1600" i="1" noProof="0" dirty="0" err="1">
                <a:solidFill>
                  <a:schemeClr val="tx1">
                    <a:lumMod val="75000"/>
                    <a:lumOff val="25000"/>
                  </a:schemeClr>
                </a:solidFill>
                <a:latin typeface="Arial"/>
                <a:cs typeface="Arial"/>
              </a:rPr>
              <a:t>where</a:t>
            </a:r>
            <a:r>
              <a:rPr lang="fr-CA" sz="1600" i="1" noProof="0" dirty="0">
                <a:solidFill>
                  <a:schemeClr val="tx1">
                    <a:lumMod val="75000"/>
                    <a:lumOff val="25000"/>
                  </a:schemeClr>
                </a:solidFill>
                <a:latin typeface="Arial"/>
                <a:cs typeface="Arial"/>
              </a:rPr>
              <a:t> I </a:t>
            </a:r>
            <a:r>
              <a:rPr lang="fr-CA" sz="1600" i="1" noProof="0" dirty="0" err="1">
                <a:solidFill>
                  <a:schemeClr val="tx1">
                    <a:lumMod val="75000"/>
                    <a:lumOff val="25000"/>
                  </a:schemeClr>
                </a:solidFill>
                <a:latin typeface="Arial"/>
                <a:cs typeface="Arial"/>
              </a:rPr>
              <a:t>was</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laying</a:t>
            </a:r>
            <a:r>
              <a:rPr lang="fr-CA" sz="1600" i="1" noProof="0" dirty="0">
                <a:solidFill>
                  <a:schemeClr val="tx1">
                    <a:lumMod val="75000"/>
                    <a:lumOff val="25000"/>
                  </a:schemeClr>
                </a:solidFill>
                <a:latin typeface="Arial"/>
                <a:cs typeface="Arial"/>
              </a:rPr>
              <a:t> on the </a:t>
            </a:r>
            <a:r>
              <a:rPr lang="fr-CA" sz="1600" i="1" noProof="0" dirty="0" err="1">
                <a:solidFill>
                  <a:schemeClr val="tx1">
                    <a:lumMod val="75000"/>
                    <a:lumOff val="25000"/>
                  </a:schemeClr>
                </a:solidFill>
                <a:latin typeface="Arial"/>
                <a:cs typeface="Arial"/>
              </a:rPr>
              <a:t>bed</a:t>
            </a:r>
            <a:r>
              <a:rPr lang="fr-CA" sz="1600" i="1" noProof="0" dirty="0">
                <a:solidFill>
                  <a:schemeClr val="tx1">
                    <a:lumMod val="75000"/>
                    <a:lumOff val="25000"/>
                  </a:schemeClr>
                </a:solidFill>
                <a:latin typeface="Arial"/>
                <a:cs typeface="Arial"/>
              </a:rPr>
              <a:t> and </a:t>
            </a:r>
            <a:r>
              <a:rPr lang="fr-CA" sz="1600" i="1" noProof="0" dirty="0" err="1">
                <a:solidFill>
                  <a:schemeClr val="tx1">
                    <a:lumMod val="75000"/>
                    <a:lumOff val="25000"/>
                  </a:schemeClr>
                </a:solidFill>
                <a:latin typeface="Arial"/>
                <a:cs typeface="Arial"/>
              </a:rPr>
              <a:t>he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said</a:t>
            </a:r>
            <a:r>
              <a:rPr lang="fr-CA" sz="1600" i="1" noProof="0" dirty="0">
                <a:solidFill>
                  <a:schemeClr val="tx1">
                    <a:lumMod val="75000"/>
                    <a:lumOff val="25000"/>
                  </a:schemeClr>
                </a:solidFill>
                <a:latin typeface="Arial"/>
                <a:cs typeface="Arial"/>
              </a:rPr>
              <a:t>, ‘If </a:t>
            </a:r>
            <a:r>
              <a:rPr lang="fr-CA" sz="1600" i="1" noProof="0" dirty="0" err="1">
                <a:solidFill>
                  <a:schemeClr val="tx1">
                    <a:lumMod val="75000"/>
                    <a:lumOff val="25000"/>
                  </a:schemeClr>
                </a:solidFill>
                <a:latin typeface="Arial"/>
                <a:cs typeface="Arial"/>
              </a:rPr>
              <a:t>you're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looking</a:t>
            </a:r>
            <a:r>
              <a:rPr lang="fr-CA" sz="1600" i="1" noProof="0" dirty="0">
                <a:solidFill>
                  <a:schemeClr val="tx1">
                    <a:lumMod val="75000"/>
                    <a:lumOff val="25000"/>
                  </a:schemeClr>
                </a:solidFill>
                <a:latin typeface="Arial"/>
                <a:cs typeface="Arial"/>
              </a:rPr>
              <a:t> for </a:t>
            </a:r>
            <a:r>
              <a:rPr lang="fr-CA" sz="1600" i="1" noProof="0" dirty="0" err="1">
                <a:solidFill>
                  <a:schemeClr val="tx1">
                    <a:lumMod val="75000"/>
                    <a:lumOff val="25000"/>
                  </a:schemeClr>
                </a:solidFill>
                <a:latin typeface="Arial"/>
                <a:cs typeface="Arial"/>
              </a:rPr>
              <a:t>narcotics</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you're</a:t>
            </a:r>
            <a:r>
              <a:rPr lang="fr-CA" sz="1600" i="1" noProof="0" dirty="0">
                <a:solidFill>
                  <a:schemeClr val="tx1">
                    <a:lumMod val="75000"/>
                    <a:lumOff val="25000"/>
                  </a:schemeClr>
                </a:solidFill>
                <a:latin typeface="Arial"/>
                <a:cs typeface="Arial"/>
              </a:rPr>
              <a:t> not </a:t>
            </a:r>
            <a:r>
              <a:rPr lang="fr-CA" sz="1600" i="1" noProof="0" dirty="0" err="1">
                <a:solidFill>
                  <a:schemeClr val="tx1">
                    <a:lumMod val="75000"/>
                    <a:lumOff val="25000"/>
                  </a:schemeClr>
                </a:solidFill>
                <a:latin typeface="Arial"/>
                <a:cs typeface="Arial"/>
              </a:rPr>
              <a:t>going</a:t>
            </a:r>
            <a:r>
              <a:rPr lang="fr-CA" sz="1600" i="1" noProof="0" dirty="0">
                <a:solidFill>
                  <a:schemeClr val="tx1">
                    <a:lumMod val="75000"/>
                    <a:lumOff val="25000"/>
                  </a:schemeClr>
                </a:solidFill>
                <a:latin typeface="Arial"/>
                <a:cs typeface="Arial"/>
              </a:rPr>
              <a:t> to </a:t>
            </a:r>
            <a:r>
              <a:rPr lang="fr-CA" sz="1600" i="1" noProof="0" dirty="0" err="1">
                <a:solidFill>
                  <a:schemeClr val="tx1">
                    <a:lumMod val="75000"/>
                    <a:lumOff val="25000"/>
                  </a:schemeClr>
                </a:solidFill>
                <a:latin typeface="Arial"/>
                <a:cs typeface="Arial"/>
              </a:rPr>
              <a:t>get</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it</a:t>
            </a:r>
            <a:r>
              <a:rPr lang="fr-CA" sz="1600" i="1" noProof="0" dirty="0">
                <a:solidFill>
                  <a:schemeClr val="tx1">
                    <a:lumMod val="75000"/>
                    <a:lumOff val="25000"/>
                  </a:schemeClr>
                </a:solidFill>
                <a:latin typeface="Arial"/>
                <a:cs typeface="Arial"/>
              </a:rPr>
              <a:t>. So </a:t>
            </a:r>
            <a:r>
              <a:rPr lang="fr-CA" sz="1600" i="1" noProof="0" dirty="0" err="1">
                <a:solidFill>
                  <a:schemeClr val="tx1">
                    <a:lumMod val="75000"/>
                    <a:lumOff val="25000"/>
                  </a:schemeClr>
                </a:solidFill>
                <a:latin typeface="Arial"/>
                <a:cs typeface="Arial"/>
              </a:rPr>
              <a:t>you</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might</a:t>
            </a:r>
            <a:r>
              <a:rPr lang="fr-CA" sz="1600" i="1" noProof="0" dirty="0">
                <a:solidFill>
                  <a:schemeClr val="tx1">
                    <a:lumMod val="75000"/>
                    <a:lumOff val="25000"/>
                  </a:schemeClr>
                </a:solidFill>
                <a:latin typeface="Arial"/>
                <a:cs typeface="Arial"/>
              </a:rPr>
              <a:t> as </a:t>
            </a:r>
            <a:r>
              <a:rPr lang="fr-CA" sz="1600" i="1" noProof="0" dirty="0" err="1">
                <a:solidFill>
                  <a:schemeClr val="tx1">
                    <a:lumMod val="75000"/>
                    <a:lumOff val="25000"/>
                  </a:schemeClr>
                </a:solidFill>
                <a:latin typeface="Arial"/>
                <a:cs typeface="Arial"/>
              </a:rPr>
              <a:t>well</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just</a:t>
            </a:r>
            <a:r>
              <a:rPr lang="fr-CA" sz="1600" i="1" noProof="0" dirty="0">
                <a:solidFill>
                  <a:schemeClr val="tx1">
                    <a:lumMod val="75000"/>
                    <a:lumOff val="25000"/>
                  </a:schemeClr>
                </a:solidFill>
                <a:latin typeface="Arial"/>
                <a:cs typeface="Arial"/>
              </a:rPr>
              <a:t> go home.’”</a:t>
            </a:r>
          </a:p>
        </p:txBody>
      </p:sp>
      <p:sp>
        <p:nvSpPr>
          <p:cNvPr id="8" name="Speech Bubble: Rectangle 7">
            <a:extLst>
              <a:ext uri="{FF2B5EF4-FFF2-40B4-BE49-F238E27FC236}">
                <a16:creationId xmlns:a16="http://schemas.microsoft.com/office/drawing/2014/main" id="{F7ADE0BA-A897-1FB7-8CF6-475879EDC08F}"/>
              </a:ext>
            </a:extLst>
          </p:cNvPr>
          <p:cNvSpPr/>
          <p:nvPr/>
        </p:nvSpPr>
        <p:spPr>
          <a:xfrm>
            <a:off x="1762125" y="4529836"/>
            <a:ext cx="4034619" cy="1923484"/>
          </a:xfrm>
          <a:prstGeom prst="wedgeRectCallout">
            <a:avLst>
              <a:gd name="adj1" fmla="val 4060"/>
              <a:gd name="adj2" fmla="val -73679"/>
            </a:avLst>
          </a:prstGeom>
          <a:solidFill>
            <a:schemeClr val="bg1"/>
          </a:solidFill>
          <a:ln w="6350">
            <a:solidFill>
              <a:srgbClr val="8F62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3" name="Content Placeholder 2">
            <a:extLst>
              <a:ext uri="{FF2B5EF4-FFF2-40B4-BE49-F238E27FC236}">
                <a16:creationId xmlns:a16="http://schemas.microsoft.com/office/drawing/2014/main" id="{FEA991C5-2558-7CFE-7053-EF7DF4DD8C16}"/>
              </a:ext>
            </a:extLst>
          </p:cNvPr>
          <p:cNvSpPr txBox="1">
            <a:spLocks/>
          </p:cNvSpPr>
          <p:nvPr/>
        </p:nvSpPr>
        <p:spPr>
          <a:xfrm>
            <a:off x="1869404" y="4749362"/>
            <a:ext cx="3820058" cy="1586368"/>
          </a:xfrm>
          <a:prstGeom prst="rect">
            <a:avLst/>
          </a:prstGeom>
          <a:ln w="63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600" i="1" noProof="0" dirty="0">
                <a:solidFill>
                  <a:schemeClr val="tx1">
                    <a:lumMod val="75000"/>
                    <a:lumOff val="25000"/>
                  </a:schemeClr>
                </a:solidFill>
                <a:latin typeface="Arial"/>
                <a:cs typeface="Arial"/>
              </a:rPr>
              <a:t>“And on the </a:t>
            </a:r>
            <a:r>
              <a:rPr lang="fr-CA" sz="1600" i="1" noProof="0" dirty="0" err="1">
                <a:solidFill>
                  <a:schemeClr val="tx1">
                    <a:lumMod val="75000"/>
                    <a:lumOff val="25000"/>
                  </a:schemeClr>
                </a:solidFill>
                <a:latin typeface="Arial"/>
                <a:cs typeface="Arial"/>
              </a:rPr>
              <a:t>form</a:t>
            </a:r>
            <a:r>
              <a:rPr lang="fr-CA" sz="1600" i="1" noProof="0" dirty="0">
                <a:solidFill>
                  <a:schemeClr val="tx1">
                    <a:lumMod val="75000"/>
                    <a:lumOff val="25000"/>
                  </a:schemeClr>
                </a:solidFill>
                <a:latin typeface="Arial"/>
                <a:cs typeface="Arial"/>
              </a:rPr>
              <a:t>, checking the HIV box, I </a:t>
            </a:r>
            <a:r>
              <a:rPr lang="fr-CA" sz="1600" i="1" noProof="0" dirty="0" err="1">
                <a:solidFill>
                  <a:schemeClr val="tx1">
                    <a:lumMod val="75000"/>
                    <a:lumOff val="25000"/>
                  </a:schemeClr>
                </a:solidFill>
                <a:latin typeface="Arial"/>
                <a:cs typeface="Arial"/>
              </a:rPr>
              <a:t>learned</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never</a:t>
            </a:r>
            <a:r>
              <a:rPr lang="fr-CA" sz="1600" i="1" noProof="0" dirty="0">
                <a:solidFill>
                  <a:schemeClr val="tx1">
                    <a:lumMod val="75000"/>
                    <a:lumOff val="25000"/>
                  </a:schemeClr>
                </a:solidFill>
                <a:latin typeface="Arial"/>
                <a:cs typeface="Arial"/>
              </a:rPr>
              <a:t> to </a:t>
            </a:r>
            <a:r>
              <a:rPr lang="fr-CA" sz="1600" i="1" noProof="0" dirty="0" err="1">
                <a:solidFill>
                  <a:schemeClr val="tx1">
                    <a:lumMod val="75000"/>
                    <a:lumOff val="25000"/>
                  </a:schemeClr>
                </a:solidFill>
                <a:latin typeface="Arial"/>
                <a:cs typeface="Arial"/>
              </a:rPr>
              <a:t>be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honest</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again</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Every</a:t>
            </a:r>
            <a:r>
              <a:rPr lang="fr-CA" sz="1600" i="1" noProof="0" dirty="0">
                <a:solidFill>
                  <a:schemeClr val="tx1">
                    <a:lumMod val="75000"/>
                    <a:lumOff val="25000"/>
                  </a:schemeClr>
                </a:solidFill>
                <a:latin typeface="Arial"/>
                <a:cs typeface="Arial"/>
              </a:rPr>
              <a:t> single </a:t>
            </a:r>
            <a:r>
              <a:rPr lang="fr-CA" sz="1600" i="1" noProof="0" dirty="0" err="1">
                <a:solidFill>
                  <a:schemeClr val="tx1">
                    <a:lumMod val="75000"/>
                    <a:lumOff val="25000"/>
                  </a:schemeClr>
                </a:solidFill>
                <a:latin typeface="Arial"/>
                <a:cs typeface="Arial"/>
              </a:rPr>
              <a:t>person</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that</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would</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get</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my</a:t>
            </a:r>
            <a:r>
              <a:rPr lang="fr-CA" sz="1600" i="1" noProof="0" dirty="0">
                <a:solidFill>
                  <a:schemeClr val="tx1">
                    <a:lumMod val="75000"/>
                    <a:lumOff val="25000"/>
                  </a:schemeClr>
                </a:solidFill>
                <a:latin typeface="Arial"/>
                <a:cs typeface="Arial"/>
              </a:rPr>
              <a:t> file, </a:t>
            </a:r>
            <a:r>
              <a:rPr lang="fr-CA" sz="1600" i="1" noProof="0" dirty="0" err="1">
                <a:solidFill>
                  <a:schemeClr val="tx1">
                    <a:lumMod val="75000"/>
                    <a:lumOff val="25000"/>
                  </a:schemeClr>
                </a:solidFill>
                <a:latin typeface="Arial"/>
                <a:cs typeface="Arial"/>
              </a:rPr>
              <a:t>they'd</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be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trying</a:t>
            </a:r>
            <a:r>
              <a:rPr lang="fr-CA" sz="1600" i="1" noProof="0" dirty="0">
                <a:solidFill>
                  <a:schemeClr val="tx1">
                    <a:lumMod val="75000"/>
                    <a:lumOff val="25000"/>
                  </a:schemeClr>
                </a:solidFill>
                <a:latin typeface="Arial"/>
                <a:cs typeface="Arial"/>
              </a:rPr>
              <a:t> to </a:t>
            </a:r>
            <a:r>
              <a:rPr lang="fr-CA" sz="1600" i="1" noProof="0" dirty="0" err="1">
                <a:solidFill>
                  <a:schemeClr val="tx1">
                    <a:lumMod val="75000"/>
                    <a:lumOff val="25000"/>
                  </a:schemeClr>
                </a:solidFill>
                <a:latin typeface="Arial"/>
                <a:cs typeface="Arial"/>
              </a:rPr>
              <a:t>pass</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it</a:t>
            </a:r>
            <a:r>
              <a:rPr lang="fr-CA" sz="1600" i="1" noProof="0" dirty="0">
                <a:solidFill>
                  <a:schemeClr val="tx1">
                    <a:lumMod val="75000"/>
                    <a:lumOff val="25000"/>
                  </a:schemeClr>
                </a:solidFill>
                <a:latin typeface="Arial"/>
                <a:cs typeface="Arial"/>
              </a:rPr>
              <a:t> off to </a:t>
            </a:r>
            <a:r>
              <a:rPr lang="fr-CA" sz="1600" i="1" noProof="0" dirty="0" err="1">
                <a:solidFill>
                  <a:schemeClr val="tx1">
                    <a:lumMod val="75000"/>
                    <a:lumOff val="25000"/>
                  </a:schemeClr>
                </a:solidFill>
                <a:latin typeface="Arial"/>
                <a:cs typeface="Arial"/>
              </a:rPr>
              <a:t>somebody</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else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Every</a:t>
            </a:r>
            <a:r>
              <a:rPr lang="fr-CA" sz="1600" i="1" noProof="0" dirty="0">
                <a:solidFill>
                  <a:schemeClr val="tx1">
                    <a:lumMod val="75000"/>
                    <a:lumOff val="25000"/>
                  </a:schemeClr>
                </a:solidFill>
                <a:latin typeface="Arial"/>
                <a:cs typeface="Arial"/>
              </a:rPr>
              <a:t> single one of </a:t>
            </a:r>
            <a:r>
              <a:rPr lang="fr-CA" sz="1600" i="1" noProof="0" dirty="0" err="1">
                <a:solidFill>
                  <a:schemeClr val="tx1">
                    <a:lumMod val="75000"/>
                    <a:lumOff val="25000"/>
                  </a:schemeClr>
                </a:solidFill>
                <a:latin typeface="Arial"/>
                <a:cs typeface="Arial"/>
              </a:rPr>
              <a:t>them</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had</a:t>
            </a:r>
            <a:r>
              <a:rPr lang="fr-CA" sz="1600" i="1" noProof="0" dirty="0">
                <a:solidFill>
                  <a:schemeClr val="tx1">
                    <a:lumMod val="75000"/>
                    <a:lumOff val="25000"/>
                  </a:schemeClr>
                </a:solidFill>
                <a:latin typeface="Arial"/>
                <a:cs typeface="Arial"/>
              </a:rPr>
              <a:t> a </a:t>
            </a:r>
            <a:r>
              <a:rPr lang="fr-CA" sz="1600" i="1" noProof="0" dirty="0" err="1">
                <a:solidFill>
                  <a:schemeClr val="tx1">
                    <a:lumMod val="75000"/>
                    <a:lumOff val="25000"/>
                  </a:schemeClr>
                </a:solidFill>
                <a:latin typeface="Arial"/>
                <a:cs typeface="Arial"/>
              </a:rPr>
              <a:t>hangnail</a:t>
            </a:r>
            <a:r>
              <a:rPr lang="fr-CA" sz="1600" i="1" noProof="0" dirty="0">
                <a:solidFill>
                  <a:schemeClr val="tx1">
                    <a:lumMod val="75000"/>
                    <a:lumOff val="25000"/>
                  </a:schemeClr>
                </a:solidFill>
                <a:latin typeface="Arial"/>
                <a:cs typeface="Arial"/>
              </a:rPr>
              <a:t> and </a:t>
            </a:r>
            <a:r>
              <a:rPr lang="fr-CA" sz="1600" i="1" noProof="0" dirty="0" err="1">
                <a:solidFill>
                  <a:schemeClr val="tx1">
                    <a:lumMod val="75000"/>
                    <a:lumOff val="25000"/>
                  </a:schemeClr>
                </a:solidFill>
                <a:latin typeface="Arial"/>
                <a:cs typeface="Arial"/>
              </a:rPr>
              <a:t>had</a:t>
            </a:r>
            <a:r>
              <a:rPr lang="fr-CA" sz="1600" i="1" noProof="0" dirty="0">
                <a:solidFill>
                  <a:schemeClr val="tx1">
                    <a:lumMod val="75000"/>
                    <a:lumOff val="25000"/>
                  </a:schemeClr>
                </a:solidFill>
                <a:latin typeface="Arial"/>
                <a:cs typeface="Arial"/>
              </a:rPr>
              <a:t> to wear </a:t>
            </a:r>
            <a:r>
              <a:rPr lang="fr-CA" sz="1600" i="1" noProof="0" dirty="0" err="1">
                <a:solidFill>
                  <a:schemeClr val="tx1">
                    <a:lumMod val="75000"/>
                    <a:lumOff val="25000"/>
                  </a:schemeClr>
                </a:solidFill>
                <a:latin typeface="Arial"/>
                <a:cs typeface="Arial"/>
              </a:rPr>
              <a:t>gloves</a:t>
            </a:r>
            <a:r>
              <a:rPr lang="fr-CA" sz="1600" i="1" noProof="0" dirty="0">
                <a:solidFill>
                  <a:schemeClr val="tx1">
                    <a:lumMod val="75000"/>
                    <a:lumOff val="25000"/>
                  </a:schemeClr>
                </a:solidFill>
                <a:latin typeface="Arial"/>
                <a:cs typeface="Arial"/>
              </a:rPr>
              <a:t>. It </a:t>
            </a:r>
            <a:r>
              <a:rPr lang="fr-CA" sz="1600" i="1" noProof="0" dirty="0" err="1">
                <a:solidFill>
                  <a:schemeClr val="tx1">
                    <a:lumMod val="75000"/>
                    <a:lumOff val="25000"/>
                  </a:schemeClr>
                </a:solidFill>
                <a:latin typeface="Arial"/>
                <a:cs typeface="Arial"/>
              </a:rPr>
              <a:t>got</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ridiculous</a:t>
            </a:r>
            <a:r>
              <a:rPr lang="fr-CA" sz="1600" i="1" noProof="0" dirty="0">
                <a:solidFill>
                  <a:schemeClr val="tx1">
                    <a:lumMod val="75000"/>
                    <a:lumOff val="25000"/>
                  </a:schemeClr>
                </a:solidFill>
                <a:latin typeface="Arial"/>
                <a:cs typeface="Arial"/>
              </a:rPr>
              <a:t>."</a:t>
            </a:r>
            <a:endParaRPr lang="fr-CA" sz="1600" i="1" noProof="0" dirty="0">
              <a:solidFill>
                <a:schemeClr val="tx1">
                  <a:lumMod val="75000"/>
                  <a:lumOff val="25000"/>
                </a:schemeClr>
              </a:solidFill>
            </a:endParaRPr>
          </a:p>
        </p:txBody>
      </p:sp>
      <p:sp>
        <p:nvSpPr>
          <p:cNvPr id="9" name="Speech Bubble: Oval 8">
            <a:extLst>
              <a:ext uri="{FF2B5EF4-FFF2-40B4-BE49-F238E27FC236}">
                <a16:creationId xmlns:a16="http://schemas.microsoft.com/office/drawing/2014/main" id="{31031F19-4298-CDED-3389-A43BC1F47383}"/>
              </a:ext>
            </a:extLst>
          </p:cNvPr>
          <p:cNvSpPr/>
          <p:nvPr/>
        </p:nvSpPr>
        <p:spPr>
          <a:xfrm>
            <a:off x="704850" y="1926425"/>
            <a:ext cx="3596370" cy="1833567"/>
          </a:xfrm>
          <a:prstGeom prst="wedgeEllipseCallout">
            <a:avLst/>
          </a:prstGeom>
          <a:solidFill>
            <a:schemeClr val="bg1"/>
          </a:solidFill>
          <a:ln w="6350">
            <a:solidFill>
              <a:srgbClr val="8F62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5" name="Content Placeholder 2">
            <a:extLst>
              <a:ext uri="{FF2B5EF4-FFF2-40B4-BE49-F238E27FC236}">
                <a16:creationId xmlns:a16="http://schemas.microsoft.com/office/drawing/2014/main" id="{0E26E059-A41B-D025-EF1B-805587190C12}"/>
              </a:ext>
            </a:extLst>
          </p:cNvPr>
          <p:cNvSpPr txBox="1">
            <a:spLocks/>
          </p:cNvSpPr>
          <p:nvPr/>
        </p:nvSpPr>
        <p:spPr>
          <a:xfrm>
            <a:off x="1299494" y="2298158"/>
            <a:ext cx="2736142" cy="1459892"/>
          </a:xfrm>
          <a:prstGeom prst="rect">
            <a:avLst/>
          </a:prstGeom>
          <a:ln w="63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600" i="1" noProof="0" dirty="0">
                <a:solidFill>
                  <a:schemeClr val="tx1">
                    <a:lumMod val="75000"/>
                    <a:lumOff val="25000"/>
                  </a:schemeClr>
                </a:solidFill>
                <a:latin typeface="Arial"/>
                <a:cs typeface="Arial"/>
              </a:rPr>
              <a:t>“All sorts of </a:t>
            </a:r>
            <a:r>
              <a:rPr lang="fr-CA" sz="1600" i="1" noProof="0" dirty="0" err="1">
                <a:solidFill>
                  <a:schemeClr val="tx1">
                    <a:lumMod val="75000"/>
                    <a:lumOff val="25000"/>
                  </a:schemeClr>
                </a:solidFill>
                <a:latin typeface="Arial"/>
                <a:cs typeface="Arial"/>
              </a:rPr>
              <a:t>language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towards</a:t>
            </a:r>
            <a:r>
              <a:rPr lang="fr-CA" sz="1600" i="1" noProof="0" dirty="0">
                <a:solidFill>
                  <a:schemeClr val="tx1">
                    <a:lumMod val="75000"/>
                    <a:lumOff val="25000"/>
                  </a:schemeClr>
                </a:solidFill>
                <a:latin typeface="Arial"/>
                <a:cs typeface="Arial"/>
              </a:rPr>
              <a:t> people </a:t>
            </a:r>
            <a:r>
              <a:rPr lang="fr-CA" sz="1600" i="1" noProof="0" dirty="0" err="1">
                <a:solidFill>
                  <a:schemeClr val="tx1">
                    <a:lumMod val="75000"/>
                    <a:lumOff val="25000"/>
                  </a:schemeClr>
                </a:solidFill>
                <a:latin typeface="Arial"/>
                <a:cs typeface="Arial"/>
              </a:rPr>
              <a:t>who</a:t>
            </a:r>
            <a:r>
              <a:rPr lang="fr-CA" sz="1600" i="1" noProof="0" dirty="0">
                <a:solidFill>
                  <a:schemeClr val="tx1">
                    <a:lumMod val="75000"/>
                    <a:lumOff val="25000"/>
                  </a:schemeClr>
                </a:solidFill>
                <a:latin typeface="Arial"/>
                <a:cs typeface="Arial"/>
              </a:rPr>
              <a:t> use </a:t>
            </a:r>
            <a:r>
              <a:rPr lang="fr-CA" sz="1600" i="1" noProof="0" dirty="0" err="1">
                <a:solidFill>
                  <a:schemeClr val="tx1">
                    <a:lumMod val="75000"/>
                    <a:lumOff val="25000"/>
                  </a:schemeClr>
                </a:solidFill>
                <a:latin typeface="Arial"/>
                <a:cs typeface="Arial"/>
              </a:rPr>
              <a:t>drugs</a:t>
            </a:r>
            <a:r>
              <a:rPr lang="fr-CA" sz="1600" i="1" noProof="0" dirty="0">
                <a:solidFill>
                  <a:schemeClr val="tx1">
                    <a:lumMod val="75000"/>
                    <a:lumOff val="25000"/>
                  </a:schemeClr>
                </a:solidFill>
                <a:latin typeface="Arial"/>
                <a:cs typeface="Arial"/>
              </a:rPr>
              <a:t>. Assumption of folks to </a:t>
            </a:r>
            <a:r>
              <a:rPr lang="fr-CA" sz="1600" i="1" noProof="0" dirty="0" err="1">
                <a:solidFill>
                  <a:schemeClr val="tx1">
                    <a:lumMod val="75000"/>
                    <a:lumOff val="25000"/>
                  </a:schemeClr>
                </a:solidFill>
                <a:latin typeface="Arial"/>
                <a:cs typeface="Arial"/>
              </a:rPr>
              <a:t>be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dirty</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irresponsible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dangerous</a:t>
            </a:r>
            <a:r>
              <a:rPr lang="fr-CA" sz="1600" i="1" noProof="0" dirty="0">
                <a:solidFill>
                  <a:schemeClr val="tx1">
                    <a:lumMod val="75000"/>
                    <a:lumOff val="25000"/>
                  </a:schemeClr>
                </a:solidFill>
                <a:latin typeface="Arial"/>
                <a:cs typeface="Arial"/>
              </a:rPr>
              <a:t>, etc.”</a:t>
            </a:r>
            <a:endParaRPr lang="fr-CA" sz="1600" i="1" noProof="0" dirty="0">
              <a:solidFill>
                <a:schemeClr val="tx1">
                  <a:lumMod val="75000"/>
                  <a:lumOff val="25000"/>
                </a:schemeClr>
              </a:solidFill>
            </a:endParaRPr>
          </a:p>
        </p:txBody>
      </p:sp>
      <p:sp>
        <p:nvSpPr>
          <p:cNvPr id="7" name="Speech Bubble: Rectangle with Corners Rounded 6">
            <a:extLst>
              <a:ext uri="{FF2B5EF4-FFF2-40B4-BE49-F238E27FC236}">
                <a16:creationId xmlns:a16="http://schemas.microsoft.com/office/drawing/2014/main" id="{57B37DB9-AD6A-20F7-7C10-03228F34B05D}"/>
              </a:ext>
            </a:extLst>
          </p:cNvPr>
          <p:cNvSpPr/>
          <p:nvPr/>
        </p:nvSpPr>
        <p:spPr>
          <a:xfrm flipH="1">
            <a:off x="8663667" y="1926424"/>
            <a:ext cx="3298371" cy="1664236"/>
          </a:xfrm>
          <a:prstGeom prst="wedgeRoundRectCallout">
            <a:avLst>
              <a:gd name="adj1" fmla="val -4950"/>
              <a:gd name="adj2" fmla="val 68223"/>
              <a:gd name="adj3" fmla="val 16667"/>
            </a:avLst>
          </a:prstGeom>
          <a:solidFill>
            <a:schemeClr val="bg1"/>
          </a:solidFill>
          <a:ln w="6350">
            <a:solidFill>
              <a:srgbClr val="8F62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7" name="Content Placeholder 2">
            <a:extLst>
              <a:ext uri="{FF2B5EF4-FFF2-40B4-BE49-F238E27FC236}">
                <a16:creationId xmlns:a16="http://schemas.microsoft.com/office/drawing/2014/main" id="{D0636461-4098-0109-B292-5EB8BC2F1579}"/>
              </a:ext>
            </a:extLst>
          </p:cNvPr>
          <p:cNvSpPr txBox="1">
            <a:spLocks/>
          </p:cNvSpPr>
          <p:nvPr/>
        </p:nvSpPr>
        <p:spPr>
          <a:xfrm>
            <a:off x="8875937" y="2112933"/>
            <a:ext cx="2873830" cy="1244896"/>
          </a:xfrm>
          <a:prstGeom prst="rect">
            <a:avLst/>
          </a:prstGeom>
          <a:ln w="6350">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600" i="1" noProof="0" dirty="0">
                <a:solidFill>
                  <a:schemeClr val="tx1">
                    <a:lumMod val="75000"/>
                    <a:lumOff val="25000"/>
                  </a:schemeClr>
                </a:solidFill>
                <a:latin typeface="Arial"/>
                <a:cs typeface="Arial"/>
              </a:rPr>
              <a:t>"</a:t>
            </a:r>
            <a:r>
              <a:rPr lang="fr-CA" sz="1600" i="1" noProof="0" dirty="0" err="1">
                <a:solidFill>
                  <a:schemeClr val="tx1">
                    <a:lumMod val="75000"/>
                    <a:lumOff val="25000"/>
                  </a:schemeClr>
                </a:solidFill>
                <a:latin typeface="Arial"/>
                <a:cs typeface="Arial"/>
              </a:rPr>
              <a:t>We're</a:t>
            </a:r>
            <a:r>
              <a:rPr lang="fr-CA" sz="1600" i="1" noProof="0" dirty="0">
                <a:solidFill>
                  <a:schemeClr val="tx1">
                    <a:lumMod val="75000"/>
                    <a:lumOff val="25000"/>
                  </a:schemeClr>
                </a:solidFill>
                <a:latin typeface="Arial"/>
                <a:cs typeface="Arial"/>
              </a:rPr>
              <a:t> not </a:t>
            </a:r>
            <a:r>
              <a:rPr lang="fr-CA" sz="1600" i="1" noProof="0" dirty="0" err="1">
                <a:solidFill>
                  <a:schemeClr val="tx1">
                    <a:lumMod val="75000"/>
                    <a:lumOff val="25000"/>
                  </a:schemeClr>
                </a:solidFill>
                <a:latin typeface="Arial"/>
                <a:cs typeface="Arial"/>
              </a:rPr>
              <a:t>just</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what</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we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were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diagnosed</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with</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what</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we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were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born</a:t>
            </a:r>
            <a:r>
              <a:rPr lang="fr-CA" sz="1600" i="1" noProof="0" dirty="0">
                <a:solidFill>
                  <a:schemeClr val="tx1">
                    <a:lumMod val="75000"/>
                    <a:lumOff val="25000"/>
                  </a:schemeClr>
                </a:solidFill>
                <a:latin typeface="Arial"/>
                <a:cs typeface="Arial"/>
              </a:rPr>
              <a:t> or </a:t>
            </a:r>
            <a:r>
              <a:rPr lang="fr-CA" sz="1600" i="1" noProof="0" dirty="0" err="1">
                <a:solidFill>
                  <a:schemeClr val="tx1">
                    <a:lumMod val="75000"/>
                    <a:lumOff val="25000"/>
                  </a:schemeClr>
                </a:solidFill>
                <a:latin typeface="Arial"/>
                <a:cs typeface="Arial"/>
              </a:rPr>
              <a:t>our</a:t>
            </a:r>
            <a:r>
              <a:rPr lang="fr-CA" sz="1600" i="1" noProof="0" dirty="0">
                <a:solidFill>
                  <a:schemeClr val="tx1">
                    <a:lumMod val="75000"/>
                    <a:lumOff val="25000"/>
                  </a:schemeClr>
                </a:solidFill>
                <a:latin typeface="Arial"/>
                <a:cs typeface="Arial"/>
              </a:rPr>
              <a:t> race, </a:t>
            </a:r>
            <a:r>
              <a:rPr lang="fr-CA" sz="1600" i="1" noProof="0" dirty="0" err="1">
                <a:solidFill>
                  <a:schemeClr val="tx1">
                    <a:lumMod val="75000"/>
                    <a:lumOff val="25000"/>
                  </a:schemeClr>
                </a:solidFill>
                <a:latin typeface="Arial"/>
                <a:cs typeface="Arial"/>
              </a:rPr>
              <a:t>what</a:t>
            </a:r>
            <a:r>
              <a:rPr lang="fr-CA" sz="1600" i="1" noProof="0" dirty="0">
                <a:solidFill>
                  <a:schemeClr val="tx1">
                    <a:lumMod val="75000"/>
                    <a:lumOff val="25000"/>
                  </a:schemeClr>
                </a:solidFill>
                <a:latin typeface="Arial"/>
                <a:cs typeface="Arial"/>
              </a:rPr>
              <a:t> have </a:t>
            </a:r>
            <a:r>
              <a:rPr lang="fr-CA" sz="1600" i="1" noProof="0" dirty="0" err="1">
                <a:solidFill>
                  <a:schemeClr val="tx1">
                    <a:lumMod val="75000"/>
                    <a:lumOff val="25000"/>
                  </a:schemeClr>
                </a:solidFill>
                <a:latin typeface="Arial"/>
                <a:cs typeface="Arial"/>
              </a:rPr>
              <a:t>you</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We</a:t>
            </a:r>
            <a:r>
              <a:rPr lang="fr-CA" sz="1600" i="1" noProof="0" dirty="0">
                <a:solidFill>
                  <a:schemeClr val="tx1">
                    <a:lumMod val="75000"/>
                    <a:lumOff val="25000"/>
                  </a:schemeClr>
                </a:solidFill>
                <a:latin typeface="Arial"/>
                <a:cs typeface="Arial"/>
              </a:rPr>
              <a:t> are people first </a:t>
            </a:r>
            <a:r>
              <a:rPr lang="fr-CA" sz="1600" i="1" noProof="0" dirty="0" err="1">
                <a:solidFill>
                  <a:schemeClr val="tx1">
                    <a:lumMod val="75000"/>
                    <a:lumOff val="25000"/>
                  </a:schemeClr>
                </a:solidFill>
                <a:latin typeface="Arial"/>
                <a:cs typeface="Arial"/>
              </a:rPr>
              <a:t>before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we</a:t>
            </a:r>
            <a:r>
              <a:rPr lang="fr-CA" sz="1600" i="1" noProof="0" dirty="0">
                <a:solidFill>
                  <a:schemeClr val="tx1">
                    <a:lumMod val="75000"/>
                    <a:lumOff val="25000"/>
                  </a:schemeClr>
                </a:solidFill>
                <a:latin typeface="Arial"/>
                <a:cs typeface="Arial"/>
              </a:rPr>
              <a:t> are </a:t>
            </a:r>
            <a:r>
              <a:rPr lang="fr-CA" sz="1600" i="1" noProof="0" dirty="0" err="1">
                <a:solidFill>
                  <a:schemeClr val="tx1">
                    <a:lumMod val="75000"/>
                    <a:lumOff val="25000"/>
                  </a:schemeClr>
                </a:solidFill>
                <a:latin typeface="Arial"/>
                <a:cs typeface="Arial"/>
              </a:rPr>
              <a:t>these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things</a:t>
            </a:r>
            <a:r>
              <a:rPr lang="fr-CA" sz="1600" i="1" noProof="0" dirty="0">
                <a:solidFill>
                  <a:schemeClr val="tx1">
                    <a:lumMod val="75000"/>
                    <a:lumOff val="25000"/>
                  </a:schemeClr>
                </a:solidFill>
                <a:latin typeface="Arial"/>
                <a:cs typeface="Arial"/>
              </a:rPr>
              <a:t>.”</a:t>
            </a:r>
            <a:endParaRPr lang="fr-CA" sz="1600" i="1" noProof="0" dirty="0">
              <a:solidFill>
                <a:schemeClr val="tx1">
                  <a:lumMod val="75000"/>
                  <a:lumOff val="25000"/>
                </a:schemeClr>
              </a:solidFill>
            </a:endParaRPr>
          </a:p>
        </p:txBody>
      </p:sp>
      <p:sp>
        <p:nvSpPr>
          <p:cNvPr id="6" name="Speech Bubble: Oval 5">
            <a:extLst>
              <a:ext uri="{FF2B5EF4-FFF2-40B4-BE49-F238E27FC236}">
                <a16:creationId xmlns:a16="http://schemas.microsoft.com/office/drawing/2014/main" id="{0865537C-0197-13D1-3917-38FA44A1CD8F}"/>
              </a:ext>
            </a:extLst>
          </p:cNvPr>
          <p:cNvSpPr/>
          <p:nvPr/>
        </p:nvSpPr>
        <p:spPr>
          <a:xfrm flipH="1">
            <a:off x="6589941" y="4172449"/>
            <a:ext cx="3631745" cy="1811811"/>
          </a:xfrm>
          <a:prstGeom prst="wedgeEllipseCallout">
            <a:avLst>
              <a:gd name="adj1" fmla="val -25742"/>
              <a:gd name="adj2" fmla="val 65129"/>
            </a:avLst>
          </a:prstGeom>
          <a:solidFill>
            <a:schemeClr val="bg1"/>
          </a:solidFill>
          <a:ln w="6350">
            <a:solidFill>
              <a:srgbClr val="8F62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9" name="Content Placeholder 2">
            <a:extLst>
              <a:ext uri="{FF2B5EF4-FFF2-40B4-BE49-F238E27FC236}">
                <a16:creationId xmlns:a16="http://schemas.microsoft.com/office/drawing/2014/main" id="{5A6DE49F-97F5-C8A9-7C41-FE2D9977A7B4}"/>
              </a:ext>
            </a:extLst>
          </p:cNvPr>
          <p:cNvSpPr txBox="1">
            <a:spLocks/>
          </p:cNvSpPr>
          <p:nvPr/>
        </p:nvSpPr>
        <p:spPr>
          <a:xfrm>
            <a:off x="6985477" y="4549889"/>
            <a:ext cx="3164295" cy="1793196"/>
          </a:xfrm>
          <a:prstGeom prst="rect">
            <a:avLst/>
          </a:prstGeom>
          <a:ln w="6350">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600" i="1" noProof="0" dirty="0">
                <a:solidFill>
                  <a:schemeClr val="tx1">
                    <a:lumMod val="75000"/>
                    <a:lumOff val="25000"/>
                  </a:schemeClr>
                </a:solidFill>
                <a:latin typeface="Arial"/>
                <a:cs typeface="Arial"/>
              </a:rPr>
              <a:t>“ [A] </a:t>
            </a:r>
            <a:r>
              <a:rPr lang="fr-CA" sz="1600" i="1" noProof="0" dirty="0" err="1">
                <a:solidFill>
                  <a:schemeClr val="tx1">
                    <a:lumMod val="75000"/>
                    <a:lumOff val="25000"/>
                  </a:schemeClr>
                </a:solidFill>
                <a:latin typeface="Arial"/>
                <a:cs typeface="Arial"/>
              </a:rPr>
              <a:t>word</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itself</a:t>
            </a:r>
            <a:r>
              <a:rPr lang="fr-CA" sz="1600" i="1" noProof="0" dirty="0">
                <a:solidFill>
                  <a:schemeClr val="tx1">
                    <a:lumMod val="75000"/>
                    <a:lumOff val="25000"/>
                  </a:schemeClr>
                </a:solidFill>
                <a:latin typeface="Arial"/>
                <a:cs typeface="Arial"/>
              </a:rPr>
              <a:t> can </a:t>
            </a:r>
            <a:r>
              <a:rPr lang="fr-CA" sz="1600" i="1" noProof="0" dirty="0" err="1">
                <a:solidFill>
                  <a:schemeClr val="tx1">
                    <a:lumMod val="75000"/>
                    <a:lumOff val="25000"/>
                  </a:schemeClr>
                </a:solidFill>
                <a:latin typeface="Arial"/>
                <a:cs typeface="Arial"/>
              </a:rPr>
              <a:t>feel</a:t>
            </a:r>
            <a:r>
              <a:rPr lang="fr-CA" sz="1600" i="1" noProof="0" dirty="0">
                <a:solidFill>
                  <a:schemeClr val="tx1">
                    <a:lumMod val="75000"/>
                    <a:lumOff val="25000"/>
                  </a:schemeClr>
                </a:solidFill>
                <a:latin typeface="Arial"/>
                <a:cs typeface="Arial"/>
              </a:rPr>
              <a:t> like an </a:t>
            </a:r>
            <a:r>
              <a:rPr lang="fr-CA" sz="1600" i="1" noProof="0" dirty="0" err="1">
                <a:solidFill>
                  <a:schemeClr val="tx1">
                    <a:lumMod val="75000"/>
                    <a:lumOff val="25000"/>
                  </a:schemeClr>
                </a:solidFill>
                <a:latin typeface="Arial"/>
                <a:cs typeface="Arial"/>
              </a:rPr>
              <a:t>attack</a:t>
            </a:r>
            <a:r>
              <a:rPr lang="fr-CA" sz="1600" i="1" noProof="0" dirty="0">
                <a:solidFill>
                  <a:schemeClr val="tx1">
                    <a:lumMod val="75000"/>
                    <a:lumOff val="25000"/>
                  </a:schemeClr>
                </a:solidFill>
                <a:latin typeface="Arial"/>
                <a:cs typeface="Arial"/>
              </a:rPr>
              <a:t> on </a:t>
            </a:r>
            <a:r>
              <a:rPr lang="fr-CA" sz="1600" i="1" noProof="0" dirty="0" err="1">
                <a:solidFill>
                  <a:schemeClr val="tx1">
                    <a:lumMod val="75000"/>
                    <a:lumOff val="25000"/>
                  </a:schemeClr>
                </a:solidFill>
                <a:latin typeface="Arial"/>
                <a:cs typeface="Arial"/>
              </a:rPr>
              <a:t>our</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character</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whereas</a:t>
            </a:r>
            <a:r>
              <a:rPr lang="fr-CA" sz="1600" i="1" noProof="0" dirty="0">
                <a:solidFill>
                  <a:schemeClr val="tx1">
                    <a:lumMod val="75000"/>
                    <a:lumOff val="25000"/>
                  </a:schemeClr>
                </a:solidFill>
                <a:latin typeface="Arial"/>
                <a:cs typeface="Arial"/>
              </a:rPr>
              <a:t> like if </a:t>
            </a:r>
            <a:r>
              <a:rPr lang="fr-CA" sz="1600" i="1" noProof="0" dirty="0" err="1">
                <a:solidFill>
                  <a:schemeClr val="tx1">
                    <a:lumMod val="75000"/>
                    <a:lumOff val="25000"/>
                  </a:schemeClr>
                </a:solidFill>
                <a:latin typeface="Arial"/>
                <a:cs typeface="Arial"/>
              </a:rPr>
              <a:t>someone</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just</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changed</a:t>
            </a:r>
            <a:r>
              <a:rPr lang="fr-CA" sz="1600" i="1" noProof="0" dirty="0">
                <a:solidFill>
                  <a:schemeClr val="tx1">
                    <a:lumMod val="75000"/>
                    <a:lumOff val="25000"/>
                  </a:schemeClr>
                </a:solidFill>
                <a:latin typeface="Arial"/>
                <a:cs typeface="Arial"/>
              </a:rPr>
              <a:t> the </a:t>
            </a:r>
            <a:r>
              <a:rPr lang="fr-CA" sz="1600" i="1" noProof="0" dirty="0" err="1">
                <a:solidFill>
                  <a:schemeClr val="tx1">
                    <a:lumMod val="75000"/>
                    <a:lumOff val="25000"/>
                  </a:schemeClr>
                </a:solidFill>
                <a:latin typeface="Arial"/>
                <a:cs typeface="Arial"/>
              </a:rPr>
              <a:t>word</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it</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doesn’t</a:t>
            </a:r>
            <a:r>
              <a:rPr lang="fr-CA" sz="1600" i="1" noProof="0" dirty="0">
                <a:solidFill>
                  <a:schemeClr val="tx1">
                    <a:lumMod val="75000"/>
                    <a:lumOff val="25000"/>
                  </a:schemeClr>
                </a:solidFill>
                <a:latin typeface="Arial"/>
                <a:cs typeface="Arial"/>
              </a:rPr>
              <a:t> </a:t>
            </a:r>
            <a:r>
              <a:rPr lang="fr-CA" sz="1600" i="1" noProof="0" dirty="0" err="1">
                <a:solidFill>
                  <a:schemeClr val="tx1">
                    <a:lumMod val="75000"/>
                    <a:lumOff val="25000"/>
                  </a:schemeClr>
                </a:solidFill>
                <a:latin typeface="Arial"/>
                <a:cs typeface="Arial"/>
              </a:rPr>
              <a:t>feel</a:t>
            </a:r>
            <a:r>
              <a:rPr lang="fr-CA" sz="1600" i="1" noProof="0" dirty="0">
                <a:solidFill>
                  <a:schemeClr val="tx1">
                    <a:lumMod val="75000"/>
                    <a:lumOff val="25000"/>
                  </a:schemeClr>
                </a:solidFill>
                <a:latin typeface="Arial"/>
                <a:cs typeface="Arial"/>
              </a:rPr>
              <a:t> like </a:t>
            </a:r>
            <a:r>
              <a:rPr lang="fr-CA" sz="1600" i="1" noProof="0" dirty="0" err="1">
                <a:solidFill>
                  <a:schemeClr val="tx1">
                    <a:lumMod val="75000"/>
                    <a:lumOff val="25000"/>
                  </a:schemeClr>
                </a:solidFill>
                <a:latin typeface="Arial"/>
                <a:cs typeface="Arial"/>
              </a:rPr>
              <a:t>it</a:t>
            </a:r>
            <a:r>
              <a:rPr lang="fr-CA" sz="1600" i="1" noProof="0" dirty="0">
                <a:solidFill>
                  <a:schemeClr val="tx1">
                    <a:lumMod val="75000"/>
                    <a:lumOff val="25000"/>
                  </a:schemeClr>
                </a:solidFill>
                <a:latin typeface="Arial"/>
                <a:cs typeface="Arial"/>
              </a:rPr>
              <a:t>.”</a:t>
            </a:r>
          </a:p>
          <a:p>
            <a:pPr marL="0" indent="0">
              <a:buNone/>
            </a:pPr>
            <a:endParaRPr lang="fr-CA" sz="1600" i="1" noProof="0" dirty="0">
              <a:solidFill>
                <a:schemeClr val="tx1">
                  <a:lumMod val="75000"/>
                  <a:lumOff val="25000"/>
                </a:schemeClr>
              </a:solidFill>
            </a:endParaRPr>
          </a:p>
        </p:txBody>
      </p:sp>
      <p:cxnSp>
        <p:nvCxnSpPr>
          <p:cNvPr id="3" name="Straight Connector 2">
            <a:extLst>
              <a:ext uri="{FF2B5EF4-FFF2-40B4-BE49-F238E27FC236}">
                <a16:creationId xmlns:a16="http://schemas.microsoft.com/office/drawing/2014/main" id="{6021E469-CEB9-49AD-75E0-6F0AEAE566A8}"/>
              </a:ext>
            </a:extLst>
          </p:cNvPr>
          <p:cNvCxnSpPr>
            <a:cxnSpLocks/>
          </p:cNvCxnSpPr>
          <p:nvPr/>
        </p:nvCxnSpPr>
        <p:spPr>
          <a:xfrm>
            <a:off x="0" y="1151205"/>
            <a:ext cx="11036595"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610646"/>
      </p:ext>
    </p:extLst>
  </p:cSld>
  <p:clrMapOvr>
    <a:masterClrMapping/>
  </p:clrMapOvr>
  <p:extLst>
    <p:ext uri="{6950BFC3-D8DA-4A85-94F7-54DA5524770B}">
      <p188:commentRel xmlns:p188="http://schemas.microsoft.com/office/powerpoint/2018/8/main" xmlns=""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different colored circles&#10;&#10;Description automatically generated">
            <a:extLst>
              <a:ext uri="{FF2B5EF4-FFF2-40B4-BE49-F238E27FC236}">
                <a16:creationId xmlns:a16="http://schemas.microsoft.com/office/drawing/2014/main" id="{14A79CE4-CB19-B866-D06F-45AC3C58D50C}"/>
              </a:ext>
            </a:extLst>
          </p:cNvPr>
          <p:cNvPicPr>
            <a:picLocks noChangeAspect="1"/>
          </p:cNvPicPr>
          <p:nvPr/>
        </p:nvPicPr>
        <p:blipFill>
          <a:blip r:embed="rId3"/>
          <a:srcRect l="10548" t="6927" r="8925" b="3854"/>
          <a:stretch/>
        </p:blipFill>
        <p:spPr>
          <a:xfrm>
            <a:off x="6982448" y="1281666"/>
            <a:ext cx="4525373" cy="4847790"/>
          </a:xfrm>
          <a:prstGeom prst="rect">
            <a:avLst/>
          </a:prstGeom>
        </p:spPr>
      </p:pic>
      <p:sp>
        <p:nvSpPr>
          <p:cNvPr id="8" name="Content Placeholder 2">
            <a:extLst>
              <a:ext uri="{FF2B5EF4-FFF2-40B4-BE49-F238E27FC236}">
                <a16:creationId xmlns:a16="http://schemas.microsoft.com/office/drawing/2014/main" id="{9F609449-B0BB-588C-BB70-7C4733DC3200}"/>
              </a:ext>
            </a:extLst>
          </p:cNvPr>
          <p:cNvSpPr>
            <a:spLocks noGrp="1"/>
          </p:cNvSpPr>
          <p:nvPr>
            <p:ph idx="1"/>
          </p:nvPr>
        </p:nvSpPr>
        <p:spPr>
          <a:xfrm>
            <a:off x="838200" y="1388051"/>
            <a:ext cx="5780312" cy="4741405"/>
          </a:xfrm>
        </p:spPr>
        <p:txBody>
          <a:bodyPr vert="horz" lIns="91440" tIns="45720" rIns="91440" bIns="45720" rtlCol="0" anchor="t">
            <a:noAutofit/>
          </a:bodyPr>
          <a:lstStyle/>
          <a:p>
            <a:pPr>
              <a:spcBef>
                <a:spcPts val="0"/>
              </a:spcBef>
            </a:pPr>
            <a:r>
              <a:rPr lang="fr-CA" sz="1800" b="1" noProof="0" dirty="0">
                <a:solidFill>
                  <a:schemeClr val="tx1">
                    <a:lumMod val="75000"/>
                    <a:lumOff val="25000"/>
                  </a:schemeClr>
                </a:solidFill>
              </a:rPr>
              <a:t>Stigmatisation intériorisée : </a:t>
            </a:r>
            <a:r>
              <a:rPr lang="fr-CA" sz="1800" noProof="0" dirty="0">
                <a:solidFill>
                  <a:schemeClr val="tx1">
                    <a:lumMod val="75000"/>
                    <a:lumOff val="25000"/>
                  </a:schemeClr>
                </a:solidFill>
              </a:rPr>
              <a:t>acceptation, par une personne, de croyances, de points de vue et de sentiments négatifs à l’égard du groupe stigmatisé auquel elle appartient et d’elle-même.</a:t>
            </a:r>
          </a:p>
          <a:p>
            <a:pPr>
              <a:spcBef>
                <a:spcPts val="0"/>
              </a:spcBef>
            </a:pPr>
            <a:endParaRPr lang="fr-CA" sz="1800" noProof="0" dirty="0">
              <a:solidFill>
                <a:schemeClr val="tx1">
                  <a:lumMod val="75000"/>
                  <a:lumOff val="25000"/>
                </a:schemeClr>
              </a:solidFill>
            </a:endParaRPr>
          </a:p>
          <a:p>
            <a:pPr>
              <a:spcBef>
                <a:spcPts val="0"/>
              </a:spcBef>
            </a:pPr>
            <a:r>
              <a:rPr lang="fr-CA" sz="1800" b="1" noProof="0" dirty="0">
                <a:solidFill>
                  <a:schemeClr val="tx1">
                    <a:lumMod val="75000"/>
                    <a:lumOff val="25000"/>
                  </a:schemeClr>
                </a:solidFill>
              </a:rPr>
              <a:t>Stigmatisation perçue ou anticipée :</a:t>
            </a:r>
            <a:r>
              <a:rPr lang="fr-CA" sz="1800" noProof="0" dirty="0">
                <a:solidFill>
                  <a:schemeClr val="tx1">
                    <a:lumMod val="75000"/>
                    <a:lumOff val="25000"/>
                  </a:schemeClr>
                </a:solidFill>
              </a:rPr>
              <a:t> conscience des attitudes sociales négatives, peur de la discrimination et sentiments de honte.</a:t>
            </a:r>
          </a:p>
          <a:p>
            <a:pPr>
              <a:spcBef>
                <a:spcPts val="0"/>
              </a:spcBef>
            </a:pPr>
            <a:endParaRPr lang="fr-CA" sz="1800" noProof="0" dirty="0">
              <a:solidFill>
                <a:schemeClr val="tx1">
                  <a:lumMod val="75000"/>
                  <a:lumOff val="25000"/>
                </a:schemeClr>
              </a:solidFill>
            </a:endParaRPr>
          </a:p>
          <a:p>
            <a:pPr>
              <a:spcBef>
                <a:spcPts val="0"/>
              </a:spcBef>
            </a:pPr>
            <a:r>
              <a:rPr lang="fr-CA" sz="1800" b="1" noProof="0" dirty="0">
                <a:solidFill>
                  <a:schemeClr val="tx1">
                    <a:lumMod val="75000"/>
                    <a:lumOff val="25000"/>
                  </a:schemeClr>
                </a:solidFill>
              </a:rPr>
              <a:t>Stigmatisation effective : </a:t>
            </a:r>
            <a:r>
              <a:rPr lang="fr-CA" sz="1800" noProof="0" dirty="0">
                <a:solidFill>
                  <a:schemeClr val="tx1">
                    <a:lumMod val="75000"/>
                    <a:lumOff val="25000"/>
                  </a:schemeClr>
                </a:solidFill>
              </a:rPr>
              <a:t>actes de discrimination, tels que l’exclusion ou la violence physique ou émotionnelle.</a:t>
            </a:r>
          </a:p>
          <a:p>
            <a:pPr>
              <a:spcBef>
                <a:spcPts val="0"/>
              </a:spcBef>
            </a:pPr>
            <a:endParaRPr lang="fr-CA" sz="1800" noProof="0" dirty="0">
              <a:solidFill>
                <a:schemeClr val="tx1">
                  <a:lumMod val="75000"/>
                  <a:lumOff val="25000"/>
                </a:schemeClr>
              </a:solidFill>
            </a:endParaRPr>
          </a:p>
          <a:p>
            <a:pPr>
              <a:spcBef>
                <a:spcPts val="0"/>
              </a:spcBef>
            </a:pPr>
            <a:r>
              <a:rPr lang="fr-CA" sz="1800" b="1" noProof="0" dirty="0">
                <a:solidFill>
                  <a:schemeClr val="tx1">
                    <a:lumMod val="75000"/>
                    <a:lumOff val="25000"/>
                  </a:schemeClr>
                </a:solidFill>
              </a:rPr>
              <a:t>Stigmatisation structurelle : </a:t>
            </a:r>
            <a:r>
              <a:rPr lang="fr-CA" sz="1800" noProof="0" dirty="0">
                <a:solidFill>
                  <a:schemeClr val="tx1">
                    <a:lumMod val="75000"/>
                    <a:lumOff val="25000"/>
                  </a:schemeClr>
                </a:solidFill>
              </a:rPr>
              <a:t>politiques, pratiques, programmes et lois qui perpétuent les inégalités et la discrimination envers un groupe de personnes.</a:t>
            </a:r>
          </a:p>
          <a:p>
            <a:pPr>
              <a:spcBef>
                <a:spcPts val="0"/>
              </a:spcBef>
            </a:pPr>
            <a:endParaRPr lang="fr-CA" sz="1800" noProof="0" dirty="0">
              <a:solidFill>
                <a:schemeClr val="tx1">
                  <a:lumMod val="75000"/>
                  <a:lumOff val="25000"/>
                </a:schemeClr>
              </a:solidFill>
            </a:endParaRPr>
          </a:p>
          <a:p>
            <a:pPr>
              <a:spcBef>
                <a:spcPts val="0"/>
              </a:spcBef>
            </a:pPr>
            <a:r>
              <a:rPr lang="fr-CA" sz="1800" b="1" noProof="0" dirty="0">
                <a:solidFill>
                  <a:schemeClr val="tx1">
                    <a:lumMod val="75000"/>
                    <a:lumOff val="25000"/>
                  </a:schemeClr>
                </a:solidFill>
              </a:rPr>
              <a:t>Stigmatisation intersectionnelle : </a:t>
            </a:r>
            <a:r>
              <a:rPr lang="fr-CA" sz="1800" noProof="0" dirty="0">
                <a:solidFill>
                  <a:schemeClr val="tx1">
                    <a:lumMod val="75000"/>
                    <a:lumOff val="25000"/>
                  </a:schemeClr>
                </a:solidFill>
              </a:rPr>
              <a:t>effets conjoints du fait, pour une personne ou un groupe, de détenir plusieurs identités stigmatisées.</a:t>
            </a:r>
          </a:p>
        </p:txBody>
      </p:sp>
      <p:sp>
        <p:nvSpPr>
          <p:cNvPr id="2" name="Title 1">
            <a:extLst>
              <a:ext uri="{FF2B5EF4-FFF2-40B4-BE49-F238E27FC236}">
                <a16:creationId xmlns:a16="http://schemas.microsoft.com/office/drawing/2014/main" id="{F91C1F2E-4BDD-AB85-ABA9-C1E3683732F1}"/>
              </a:ext>
            </a:extLst>
          </p:cNvPr>
          <p:cNvSpPr>
            <a:spLocks noGrp="1"/>
          </p:cNvSpPr>
          <p:nvPr>
            <p:ph type="title"/>
          </p:nvPr>
        </p:nvSpPr>
        <p:spPr/>
        <p:txBody>
          <a:bodyPr>
            <a:normAutofit fontScale="90000"/>
          </a:bodyPr>
          <a:lstStyle/>
          <a:p>
            <a:r>
              <a:rPr lang="fr-CA" noProof="0" dirty="0"/>
              <a:t>La stigmatisation au sein des organismes</a:t>
            </a:r>
          </a:p>
        </p:txBody>
      </p:sp>
      <p:cxnSp>
        <p:nvCxnSpPr>
          <p:cNvPr id="3" name="Straight Connector 2">
            <a:extLst>
              <a:ext uri="{FF2B5EF4-FFF2-40B4-BE49-F238E27FC236}">
                <a16:creationId xmlns:a16="http://schemas.microsoft.com/office/drawing/2014/main" id="{0A41C948-4989-E652-05E5-304D774548C3}"/>
              </a:ext>
            </a:extLst>
          </p:cNvPr>
          <p:cNvCxnSpPr>
            <a:cxnSpLocks/>
          </p:cNvCxnSpPr>
          <p:nvPr/>
        </p:nvCxnSpPr>
        <p:spPr>
          <a:xfrm>
            <a:off x="0" y="1151205"/>
            <a:ext cx="10175358" cy="0"/>
          </a:xfrm>
          <a:prstGeom prst="line">
            <a:avLst/>
          </a:prstGeom>
          <a:ln w="28575">
            <a:solidFill>
              <a:srgbClr val="8F629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963619"/>
      </p:ext>
    </p:extLst>
  </p:cSld>
  <p:clrMapOvr>
    <a:masterClrMapping/>
  </p:clrMapOvr>
  <p:extLst>
    <p:ext uri="{6950BFC3-D8DA-4A85-94F7-54DA5524770B}">
      <p188:commentRel xmlns:p188="http://schemas.microsoft.com/office/powerpoint/2018/8/main" xmlns="" r:id="rId4"/>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3FF501ED5D44F8EA4AE9DE05B2B15" ma:contentTypeVersion="15" ma:contentTypeDescription="Create a new document." ma:contentTypeScope="" ma:versionID="06de6a405598181b93ec91c177ca0686">
  <xsd:schema xmlns:xsd="http://www.w3.org/2001/XMLSchema" xmlns:xs="http://www.w3.org/2001/XMLSchema" xmlns:p="http://schemas.microsoft.com/office/2006/metadata/properties" xmlns:ns2="72add6f0-a5e1-4af7-b2e3-2afc6fcde224" xmlns:ns3="9d6047af-e778-4cae-996c-0c45ab7e9891" targetNamespace="http://schemas.microsoft.com/office/2006/metadata/properties" ma:root="true" ma:fieldsID="de069021a05cb0f217b00cf1cae0fc84" ns2:_="" ns3:_="">
    <xsd:import namespace="72add6f0-a5e1-4af7-b2e3-2afc6fcde224"/>
    <xsd:import namespace="9d6047af-e778-4cae-996c-0c45ab7e98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dd6f0-a5e1-4af7-b2e3-2afc6fcde2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0e75488-eec4-480a-95d5-6951e27be5b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6047af-e778-4cae-996c-0c45ab7e98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0bf5b2e-a703-4ca6-8f70-91d036afb252}" ma:internalName="TaxCatchAll" ma:showField="CatchAllData" ma:web="9d6047af-e778-4cae-996c-0c45ab7e9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2add6f0-a5e1-4af7-b2e3-2afc6fcde224">
      <Terms xmlns="http://schemas.microsoft.com/office/infopath/2007/PartnerControls"/>
    </lcf76f155ced4ddcb4097134ff3c332f>
    <TaxCatchAll xmlns="9d6047af-e778-4cae-996c-0c45ab7e98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FAD6A3-0FFF-4EB1-8865-F6A29CFB2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add6f0-a5e1-4af7-b2e3-2afc6fcde224"/>
    <ds:schemaRef ds:uri="9d6047af-e778-4cae-996c-0c45ab7e9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3159E8-8899-400C-AA2B-0D0FDBF2966C}">
  <ds:schemaRef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9d6047af-e778-4cae-996c-0c45ab7e9891"/>
    <ds:schemaRef ds:uri="72add6f0-a5e1-4af7-b2e3-2afc6fcde224"/>
    <ds:schemaRef ds:uri="http://purl.org/dc/terms/"/>
  </ds:schemaRefs>
</ds:datastoreItem>
</file>

<file path=customXml/itemProps3.xml><?xml version="1.0" encoding="utf-8"?>
<ds:datastoreItem xmlns:ds="http://schemas.openxmlformats.org/officeDocument/2006/customXml" ds:itemID="{EE92F1B4-D09D-4C71-89A0-E6D4657DE5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428</TotalTime>
  <Words>4714</Words>
  <Application>Microsoft Office PowerPoint</Application>
  <PresentationFormat>Widescreen</PresentationFormat>
  <Paragraphs>292</Paragraphs>
  <Slides>23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Aptos Display</vt:lpstr>
      <vt:lpstr>Arial</vt:lpstr>
      <vt:lpstr>Arial Black</vt:lpstr>
      <vt:lpstr>Calibri</vt:lpstr>
      <vt:lpstr>Courier New</vt:lpstr>
      <vt:lpstr>Open Sans</vt:lpstr>
      <vt:lpstr>Verdana</vt:lpstr>
      <vt:lpstr>Wingdings</vt:lpstr>
      <vt:lpstr>office theme</vt:lpstr>
      <vt:lpstr>Utilisation de ce modèle</vt:lpstr>
      <vt:lpstr>PowerPoint Presentation</vt:lpstr>
      <vt:lpstr>Reconnaissance du territoire</vt:lpstr>
      <vt:lpstr>Présentations</vt:lpstr>
      <vt:lpstr>Ordre du jour</vt:lpstr>
      <vt:lpstr>Résultats attendus</vt:lpstr>
      <vt:lpstr>La stigmatisation liée aux ITSS</vt:lpstr>
      <vt:lpstr>Expériences vécues de la stigmatisation</vt:lpstr>
      <vt:lpstr>La stigmatisation au sein des organismes</vt:lpstr>
      <vt:lpstr>La stigmatisation au sein des organismes</vt:lpstr>
      <vt:lpstr>Aperçu du processus</vt:lpstr>
      <vt:lpstr>Aperçu des rôles</vt:lpstr>
      <vt:lpstr>Outil d’évaluation de la stigmatisation organisationnelle</vt:lpstr>
      <vt:lpstr>Remplir l’évaluation</vt:lpstr>
      <vt:lpstr>Sections de l’Outil</vt:lpstr>
      <vt:lpstr>PowerPoint Presentation</vt:lpstr>
      <vt:lpstr>Échelle De Notation</vt:lpstr>
      <vt:lpstr>Créer un espace plus sécuritaire pour le partage</vt:lpstr>
      <vt:lpstr>Créer un espace plus sécuritaire pour le partage – Le rôle de la direction</vt:lpstr>
      <vt:lpstr>Transformer les résultats en actions</vt:lpstr>
      <vt:lpstr>Rappel…</vt:lpstr>
      <vt:lpstr>Résumé</vt:lpstr>
      <vt:lpstr>Merci! ________________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Kelsey MacIntosh</cp:lastModifiedBy>
  <cp:revision>21</cp:revision>
  <dcterms:created xsi:type="dcterms:W3CDTF">2024-10-08T15:49:52Z</dcterms:created>
  <dcterms:modified xsi:type="dcterms:W3CDTF">2026-02-06T19:44:12Z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0x010100FC33FF501ED5D44F8EA4AE9DE05B2B15</vt:lpwstr>
  </property>
  <property fmtid="{D5CDD505-2E9C-101B-9397-08002B2CF9AE}" pid="3" name="MediaServiceImageTags">
    <vt:lpwstr/>
  </property>
</Properties>
</file>