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2A_8B7DEC8C.xml" ContentType="application/vnd.ms-powerpoint.comments+xml"/>
  <Override PartName="/ppt/comments/modernComment_418_85A1A663.xml" ContentType="application/vnd.ms-powerpoint.comments+xml"/>
  <Override PartName="/ppt/comments/modernComment_40C_17B9088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1066" r:id="rId5"/>
    <p:sldId id="1067" r:id="rId6"/>
    <p:sldId id="1068" r:id="rId7"/>
    <p:sldId id="1043" r:id="rId8"/>
    <p:sldId id="1063" r:id="rId9"/>
    <p:sldId id="1044" r:id="rId10"/>
    <p:sldId id="1055" r:id="rId11"/>
    <p:sldId id="1065" r:id="rId12"/>
    <p:sldId id="1048" r:id="rId13"/>
    <p:sldId id="1054" r:id="rId14"/>
    <p:sldId id="1038" r:id="rId15"/>
    <p:sldId id="1062" r:id="rId16"/>
    <p:sldId id="1036" r:id="rId17"/>
    <p:sldId id="1039" r:id="rId18"/>
    <p:sldId id="1040" r:id="rId19"/>
    <p:sldId id="1061" r:id="rId20"/>
    <p:sldId id="1045" r:id="rId21"/>
    <p:sldId id="1047" r:id="rId22"/>
    <p:sldId id="1057" r:id="rId23"/>
    <p:sldId id="1041" r:id="rId24"/>
    <p:sldId id="1060" r:id="rId25"/>
    <p:sldId id="1050" r:id="rId26"/>
    <p:sldId id="105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ing this Template" id="{AAD29D40-9D3E-4128-8947-D2DD6DC75641}">
          <p14:sldIdLst>
            <p14:sldId id="1066"/>
          </p14:sldIdLst>
        </p14:section>
        <p14:section name="Opening the Meeting" id="{7CDFFC6E-A7F4-4EE0-A5F0-9C889C16877D}">
          <p14:sldIdLst>
            <p14:sldId id="1067"/>
            <p14:sldId id="1068"/>
            <p14:sldId id="1043"/>
            <p14:sldId id="1063"/>
            <p14:sldId id="1044"/>
            <p14:sldId id="1055"/>
            <p14:sldId id="1065"/>
            <p14:sldId id="1048"/>
            <p14:sldId id="1054"/>
          </p14:sldIdLst>
        </p14:section>
        <p14:section name="Process to Complete the Assessment" id="{A576517E-D7B9-46F3-A834-D27EDBE4BEF8}">
          <p14:sldIdLst>
            <p14:sldId id="1038"/>
            <p14:sldId id="1062"/>
            <p14:sldId id="1036"/>
            <p14:sldId id="1039"/>
            <p14:sldId id="1040"/>
            <p14:sldId id="1061"/>
            <p14:sldId id="1045"/>
            <p14:sldId id="1047"/>
            <p14:sldId id="1057"/>
          </p14:sldIdLst>
        </p14:section>
        <p14:section name="Moving the Results into Action" id="{ADC52915-A478-4991-8522-A35AB92D71C8}">
          <p14:sldIdLst>
            <p14:sldId id="1041"/>
            <p14:sldId id="1060"/>
            <p14:sldId id="1050"/>
            <p14:sldId id="10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C5593A-106F-CD85-073B-94E6FE2A37F3}" name="Nathan Flaig" initials="NF" userId="S::nflaig@centreforsexuality.ca::a37a72df-9de7-4b48-bb49-f66d953caa9d" providerId="AD"/>
  <p188:author id="{227D1F3C-8FE2-E29D-9772-B753E5CD91F3}" name="Laura Bouchard" initials="LB" userId="S::lbouchard@cpha.ca::d830c7cd-7849-4429-b1d3-5a213afff115" providerId="AD"/>
  <p188:author id="{97CB0B8E-3AFA-734F-B8B6-789E5792D624}" name="Kelsey MacIntosh" initials="KM" userId="S::kmacintosh@cpha.ca::9019c46f-8996-415b-8450-bc77070375f9" providerId="AD"/>
  <p188:author id="{80739AB0-E095-6634-577F-4BA13C38F680}" name="melinda 74" initials="m7" userId="2e705ae34956c481" providerId="Windows Live"/>
  <p188:author id="{987C09DC-5927-C9D4-6550-0FC378DCAC97}" name="Megan Butler" initials="MB" userId="S::mbutler@cpha.ca::3a4742fc-13d9-461e-bb35-63f94209b8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29E"/>
    <a:srgbClr val="928AA2"/>
    <a:srgbClr val="F7A900"/>
    <a:srgbClr val="FFC000"/>
    <a:srgbClr val="E7E2EF"/>
    <a:srgbClr val="E9E5F1"/>
    <a:srgbClr val="928AA3"/>
    <a:srgbClr val="E8E3F0"/>
    <a:srgbClr val="F1EBF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6"/>
    <p:restoredTop sz="70194" autoAdjust="0"/>
  </p:normalViewPr>
  <p:slideViewPr>
    <p:cSldViewPr snapToGrid="0">
      <p:cViewPr varScale="1">
        <p:scale>
          <a:sx n="79" d="100"/>
          <a:sy n="79" d="100"/>
        </p:scale>
        <p:origin x="19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utler" userId="3a4742fc-13d9-461e-bb35-63f94209b870" providerId="ADAL" clId="{E6B9894F-1923-4B2E-A174-5C31F898F833}"/>
    <pc:docChg chg="undo custSel modSld">
      <pc:chgData name="Megan Butler" userId="3a4742fc-13d9-461e-bb35-63f94209b870" providerId="ADAL" clId="{E6B9894F-1923-4B2E-A174-5C31F898F833}" dt="2026-01-22T17:29:07.544" v="829" actId="20577"/>
      <pc:docMkLst>
        <pc:docMk/>
      </pc:docMkLst>
      <pc:sldChg chg="modSp mod modNotesTx">
        <pc:chgData name="Megan Butler" userId="3a4742fc-13d9-461e-bb35-63f94209b870" providerId="ADAL" clId="{E6B9894F-1923-4B2E-A174-5C31F898F833}" dt="2026-01-20T19:52:56.695" v="459" actId="20577"/>
        <pc:sldMkLst>
          <pc:docMk/>
          <pc:sldMk cId="398002318" sldId="1036"/>
        </pc:sldMkLst>
        <pc:spChg chg="mod">
          <ac:chgData name="Megan Butler" userId="3a4742fc-13d9-461e-bb35-63f94209b870" providerId="ADAL" clId="{E6B9894F-1923-4B2E-A174-5C31F898F833}" dt="2026-01-20T19:52:49.243" v="458" actId="20577"/>
          <ac:spMkLst>
            <pc:docMk/>
            <pc:sldMk cId="398002318" sldId="1036"/>
            <ac:spMk id="3" creationId="{96BD94D3-F2FE-47B4-39CA-A32E15FCAF9C}"/>
          </ac:spMkLst>
        </pc:spChg>
      </pc:sldChg>
      <pc:sldChg chg="modSp mod modNotes modNotesTx">
        <pc:chgData name="Megan Butler" userId="3a4742fc-13d9-461e-bb35-63f94209b870" providerId="ADAL" clId="{E6B9894F-1923-4B2E-A174-5C31F898F833}" dt="2026-01-21T15:02:19.368" v="716" actId="20577"/>
        <pc:sldMkLst>
          <pc:docMk/>
          <pc:sldMk cId="2767388298" sldId="1038"/>
        </pc:sldMkLst>
        <pc:spChg chg="mod">
          <ac:chgData name="Megan Butler" userId="3a4742fc-13d9-461e-bb35-63f94209b870" providerId="ADAL" clId="{E6B9894F-1923-4B2E-A174-5C31F898F833}" dt="2026-01-20T19:46:31.763" v="277" actId="2710"/>
          <ac:spMkLst>
            <pc:docMk/>
            <pc:sldMk cId="2767388298" sldId="1038"/>
            <ac:spMk id="14" creationId="{F1C2B0D6-F9DB-5B4D-BC88-DDFE675067A1}"/>
          </ac:spMkLst>
        </pc:spChg>
        <pc:spChg chg="mod">
          <ac:chgData name="Megan Butler" userId="3a4742fc-13d9-461e-bb35-63f94209b870" providerId="ADAL" clId="{E6B9894F-1923-4B2E-A174-5C31F898F833}" dt="2026-01-21T14:34:47.198" v="602"/>
          <ac:spMkLst>
            <pc:docMk/>
            <pc:sldMk cId="2767388298" sldId="1038"/>
            <ac:spMk id="15" creationId="{637E256B-A52C-A538-F545-69FE3AD853F2}"/>
          </ac:spMkLst>
        </pc:spChg>
        <pc:spChg chg="mod">
          <ac:chgData name="Megan Butler" userId="3a4742fc-13d9-461e-bb35-63f94209b870" providerId="ADAL" clId="{E6B9894F-1923-4B2E-A174-5C31F898F833}" dt="2026-01-21T14:34:47.198" v="602"/>
          <ac:spMkLst>
            <pc:docMk/>
            <pc:sldMk cId="2767388298" sldId="1038"/>
            <ac:spMk id="17" creationId="{AB94C8EB-C916-8465-E067-9A83B17222C0}"/>
          </ac:spMkLst>
        </pc:spChg>
      </pc:sldChg>
      <pc:sldChg chg="modSp mod modNotes modNotesTx">
        <pc:chgData name="Megan Butler" userId="3a4742fc-13d9-461e-bb35-63f94209b870" providerId="ADAL" clId="{E6B9894F-1923-4B2E-A174-5C31F898F833}" dt="2026-01-22T17:29:07.544" v="829" actId="20577"/>
        <pc:sldMkLst>
          <pc:docMk/>
          <pc:sldMk cId="45470830" sldId="1039"/>
        </pc:sldMkLst>
        <pc:spChg chg="mod">
          <ac:chgData name="Megan Butler" userId="3a4742fc-13d9-461e-bb35-63f94209b870" providerId="ADAL" clId="{E6B9894F-1923-4B2E-A174-5C31F898F833}" dt="2026-01-21T14:36:18.146" v="610" actId="20577"/>
          <ac:spMkLst>
            <pc:docMk/>
            <pc:sldMk cId="45470830" sldId="1039"/>
            <ac:spMk id="3" creationId="{96BD94D3-F2FE-47B4-39CA-A32E15FCAF9C}"/>
          </ac:spMkLst>
        </pc:spChg>
      </pc:sldChg>
      <pc:sldChg chg="modSp mod modNotesTx">
        <pc:chgData name="Megan Butler" userId="3a4742fc-13d9-461e-bb35-63f94209b870" providerId="ADAL" clId="{E6B9894F-1923-4B2E-A174-5C31F898F833}" dt="2026-01-21T15:04:56.602" v="759" actId="20577"/>
        <pc:sldMkLst>
          <pc:docMk/>
          <pc:sldMk cId="796426265" sldId="1040"/>
        </pc:sldMkLst>
        <pc:spChg chg="mod">
          <ac:chgData name="Megan Butler" userId="3a4742fc-13d9-461e-bb35-63f94209b870" providerId="ADAL" clId="{E6B9894F-1923-4B2E-A174-5C31F898F833}" dt="2026-01-21T15:04:56.602" v="759" actId="20577"/>
          <ac:spMkLst>
            <pc:docMk/>
            <pc:sldMk cId="796426265" sldId="1040"/>
            <ac:spMk id="3" creationId="{96BD94D3-F2FE-47B4-39CA-A32E15FCAF9C}"/>
          </ac:spMkLst>
        </pc:spChg>
      </pc:sldChg>
      <pc:sldChg chg="modSp mod modNotes modNotesTx">
        <pc:chgData name="Megan Butler" userId="3a4742fc-13d9-461e-bb35-63f94209b870" providerId="ADAL" clId="{E6B9894F-1923-4B2E-A174-5C31F898F833}" dt="2026-01-21T15:15:41.144" v="781" actId="20577"/>
        <pc:sldMkLst>
          <pc:docMk/>
          <pc:sldMk cId="2335775709" sldId="1041"/>
        </pc:sldMkLst>
        <pc:spChg chg="mod">
          <ac:chgData name="Megan Butler" userId="3a4742fc-13d9-461e-bb35-63f94209b870" providerId="ADAL" clId="{E6B9894F-1923-4B2E-A174-5C31F898F833}" dt="2026-01-21T15:13:39.819" v="777" actId="20577"/>
          <ac:spMkLst>
            <pc:docMk/>
            <pc:sldMk cId="2335775709" sldId="1041"/>
            <ac:spMk id="3" creationId="{96BD94D3-F2FE-47B4-39CA-A32E15FCAF9C}"/>
          </ac:spMkLst>
        </pc:spChg>
      </pc:sldChg>
      <pc:sldChg chg="modSp mod modNotesTx">
        <pc:chgData name="Megan Butler" userId="3a4742fc-13d9-461e-bb35-63f94209b870" providerId="ADAL" clId="{E6B9894F-1923-4B2E-A174-5C31F898F833}" dt="2026-01-20T19:36:37.703" v="13" actId="20577"/>
        <pc:sldMkLst>
          <pc:docMk/>
          <pc:sldMk cId="676105778" sldId="1043"/>
        </pc:sldMkLst>
        <pc:spChg chg="mod">
          <ac:chgData name="Megan Butler" userId="3a4742fc-13d9-461e-bb35-63f94209b870" providerId="ADAL" clId="{E6B9894F-1923-4B2E-A174-5C31F898F833}" dt="2026-01-20T19:36:07.462" v="1" actId="21"/>
          <ac:spMkLst>
            <pc:docMk/>
            <pc:sldMk cId="676105778" sldId="1043"/>
            <ac:spMk id="3" creationId="{96BD94D3-F2FE-47B4-39CA-A32E15FCAF9C}"/>
          </ac:spMkLst>
        </pc:spChg>
      </pc:sldChg>
      <pc:sldChg chg="modSp mod modNotesTx">
        <pc:chgData name="Megan Butler" userId="3a4742fc-13d9-461e-bb35-63f94209b870" providerId="ADAL" clId="{E6B9894F-1923-4B2E-A174-5C31F898F833}" dt="2026-01-21T14:45:24.199" v="621" actId="20577"/>
        <pc:sldMkLst>
          <pc:docMk/>
          <pc:sldMk cId="561729602" sldId="1044"/>
        </pc:sldMkLst>
        <pc:spChg chg="mod">
          <ac:chgData name="Megan Butler" userId="3a4742fc-13d9-461e-bb35-63f94209b870" providerId="ADAL" clId="{E6B9894F-1923-4B2E-A174-5C31F898F833}" dt="2026-01-20T19:38:13.238" v="97" actId="20577"/>
          <ac:spMkLst>
            <pc:docMk/>
            <pc:sldMk cId="561729602" sldId="1044"/>
            <ac:spMk id="4" creationId="{470335D5-B2FF-D186-7413-39E823410E64}"/>
          </ac:spMkLst>
        </pc:spChg>
      </pc:sldChg>
      <pc:sldChg chg="modNotes modNotesTx">
        <pc:chgData name="Megan Butler" userId="3a4742fc-13d9-461e-bb35-63f94209b870" providerId="ADAL" clId="{E6B9894F-1923-4B2E-A174-5C31F898F833}" dt="2026-01-21T14:34:47.198" v="602"/>
        <pc:sldMkLst>
          <pc:docMk/>
          <pc:sldMk cId="2814294050" sldId="1045"/>
        </pc:sldMkLst>
      </pc:sldChg>
      <pc:sldChg chg="modSp mod modNotes modNotesTx">
        <pc:chgData name="Megan Butler" userId="3a4742fc-13d9-461e-bb35-63f94209b870" providerId="ADAL" clId="{E6B9894F-1923-4B2E-A174-5C31F898F833}" dt="2026-01-21T15:11:39.550" v="776" actId="20577"/>
        <pc:sldMkLst>
          <pc:docMk/>
          <pc:sldMk cId="639452113" sldId="1047"/>
        </pc:sldMkLst>
        <pc:spChg chg="mod">
          <ac:chgData name="Megan Butler" userId="3a4742fc-13d9-461e-bb35-63f94209b870" providerId="ADAL" clId="{E6B9894F-1923-4B2E-A174-5C31F898F833}" dt="2026-01-21T14:34:47.198" v="602"/>
          <ac:spMkLst>
            <pc:docMk/>
            <pc:sldMk cId="639452113" sldId="1047"/>
            <ac:spMk id="3" creationId="{96BD94D3-F2FE-47B4-39CA-A32E15FCAF9C}"/>
          </ac:spMkLst>
        </pc:spChg>
        <pc:spChg chg="mod">
          <ac:chgData name="Megan Butler" userId="3a4742fc-13d9-461e-bb35-63f94209b870" providerId="ADAL" clId="{E6B9894F-1923-4B2E-A174-5C31F898F833}" dt="2026-01-20T19:56:25.176" v="527" actId="20577"/>
          <ac:spMkLst>
            <pc:docMk/>
            <pc:sldMk cId="639452113" sldId="1047"/>
            <ac:spMk id="6" creationId="{BB9B6F65-5DEE-A3EE-3711-D975DCC220D1}"/>
          </ac:spMkLst>
        </pc:spChg>
      </pc:sldChg>
      <pc:sldChg chg="modSp mod modNotesTx">
        <pc:chgData name="Megan Butler" userId="3a4742fc-13d9-461e-bb35-63f94209b870" providerId="ADAL" clId="{E6B9894F-1923-4B2E-A174-5C31F898F833}" dt="2026-01-20T19:44:01.551" v="233" actId="20577"/>
        <pc:sldMkLst>
          <pc:docMk/>
          <pc:sldMk cId="2241963619" sldId="1048"/>
        </pc:sldMkLst>
        <pc:spChg chg="mod">
          <ac:chgData name="Megan Butler" userId="3a4742fc-13d9-461e-bb35-63f94209b870" providerId="ADAL" clId="{E6B9894F-1923-4B2E-A174-5C31F898F833}" dt="2026-01-20T19:44:01.551" v="233" actId="20577"/>
          <ac:spMkLst>
            <pc:docMk/>
            <pc:sldMk cId="2241963619" sldId="1048"/>
            <ac:spMk id="8" creationId="{9F609449-B0BB-588C-BB70-7C4733DC3200}"/>
          </ac:spMkLst>
        </pc:spChg>
      </pc:sldChg>
      <pc:sldChg chg="modSp mod modNotesTx">
        <pc:chgData name="Megan Butler" userId="3a4742fc-13d9-461e-bb35-63f94209b870" providerId="ADAL" clId="{E6B9894F-1923-4B2E-A174-5C31F898F833}" dt="2026-01-21T15:16:47.744" v="828" actId="20577"/>
        <pc:sldMkLst>
          <pc:docMk/>
          <pc:sldMk cId="1080201655" sldId="1050"/>
        </pc:sldMkLst>
        <pc:spChg chg="mod">
          <ac:chgData name="Megan Butler" userId="3a4742fc-13d9-461e-bb35-63f94209b870" providerId="ADAL" clId="{E6B9894F-1923-4B2E-A174-5C31F898F833}" dt="2026-01-21T14:34:09.177" v="601"/>
          <ac:spMkLst>
            <pc:docMk/>
            <pc:sldMk cId="1080201655" sldId="1050"/>
            <ac:spMk id="3" creationId="{96BD94D3-F2FE-47B4-39CA-A32E15FCAF9C}"/>
          </ac:spMkLst>
        </pc:spChg>
      </pc:sldChg>
      <pc:sldChg chg="modNotesTx">
        <pc:chgData name="Megan Butler" userId="3a4742fc-13d9-461e-bb35-63f94209b870" providerId="ADAL" clId="{E6B9894F-1923-4B2E-A174-5C31F898F833}" dt="2026-01-21T14:58:17.432" v="689" actId="20577"/>
        <pc:sldMkLst>
          <pc:docMk/>
          <pc:sldMk cId="196103060" sldId="1054"/>
        </pc:sldMkLst>
      </pc:sldChg>
      <pc:sldChg chg="modSp mod modNotes modNotesTx">
        <pc:chgData name="Megan Butler" userId="3a4742fc-13d9-461e-bb35-63f94209b870" providerId="ADAL" clId="{E6B9894F-1923-4B2E-A174-5C31F898F833}" dt="2026-01-21T14:50:51.458" v="631" actId="20577"/>
        <pc:sldMkLst>
          <pc:docMk/>
          <pc:sldMk cId="2559873082" sldId="1055"/>
        </pc:sldMkLst>
        <pc:spChg chg="mod">
          <ac:chgData name="Megan Butler" userId="3a4742fc-13d9-461e-bb35-63f94209b870" providerId="ADAL" clId="{E6B9894F-1923-4B2E-A174-5C31F898F833}" dt="2026-01-21T14:45:47.504" v="623" actId="20577"/>
          <ac:spMkLst>
            <pc:docMk/>
            <pc:sldMk cId="2559873082" sldId="1055"/>
            <ac:spMk id="3" creationId="{96BD94D3-F2FE-47B4-39CA-A32E15FCAF9C}"/>
          </ac:spMkLst>
        </pc:spChg>
      </pc:sldChg>
      <pc:sldChg chg="modSp mod modNotes modNotesTx">
        <pc:chgData name="Megan Butler" userId="3a4742fc-13d9-461e-bb35-63f94209b870" providerId="ADAL" clId="{E6B9894F-1923-4B2E-A174-5C31F898F833}" dt="2026-01-21T14:34:47.198" v="602"/>
        <pc:sldMkLst>
          <pc:docMk/>
          <pc:sldMk cId="819971284" sldId="1057"/>
        </pc:sldMkLst>
        <pc:spChg chg="mod">
          <ac:chgData name="Megan Butler" userId="3a4742fc-13d9-461e-bb35-63f94209b870" providerId="ADAL" clId="{E6B9894F-1923-4B2E-A174-5C31F898F833}" dt="2026-01-21T14:34:47.198" v="602"/>
          <ac:spMkLst>
            <pc:docMk/>
            <pc:sldMk cId="819971284" sldId="1057"/>
            <ac:spMk id="3" creationId="{96BD94D3-F2FE-47B4-39CA-A32E15FCAF9C}"/>
          </ac:spMkLst>
        </pc:spChg>
        <pc:spChg chg="mod">
          <ac:chgData name="Megan Butler" userId="3a4742fc-13d9-461e-bb35-63f94209b870" providerId="ADAL" clId="{E6B9894F-1923-4B2E-A174-5C31F898F833}" dt="2026-01-20T19:57:05.345" v="553" actId="20577"/>
          <ac:spMkLst>
            <pc:docMk/>
            <pc:sldMk cId="819971284" sldId="1057"/>
            <ac:spMk id="9" creationId="{134E081B-AD54-7BC0-D985-EE3BBFC2B244}"/>
          </ac:spMkLst>
        </pc:spChg>
      </pc:sldChg>
      <pc:sldChg chg="modNotesTx">
        <pc:chgData name="Megan Butler" userId="3a4742fc-13d9-461e-bb35-63f94209b870" providerId="ADAL" clId="{E6B9894F-1923-4B2E-A174-5C31F898F833}" dt="2026-01-20T19:58:42.658" v="589" actId="20577"/>
        <pc:sldMkLst>
          <pc:docMk/>
          <pc:sldMk cId="3045328947" sldId="1060"/>
        </pc:sldMkLst>
      </pc:sldChg>
      <pc:sldChg chg="modNotesTx">
        <pc:chgData name="Megan Butler" userId="3a4742fc-13d9-461e-bb35-63f94209b870" providerId="ADAL" clId="{E6B9894F-1923-4B2E-A174-5C31F898F833}" dt="2026-01-21T15:06:13.911" v="768" actId="20577"/>
        <pc:sldMkLst>
          <pc:docMk/>
          <pc:sldMk cId="946298520" sldId="1061"/>
        </pc:sldMkLst>
      </pc:sldChg>
      <pc:sldChg chg="modSp mod modCm modNotes modNotesTx">
        <pc:chgData name="Megan Butler" userId="3a4742fc-13d9-461e-bb35-63f94209b870" providerId="ADAL" clId="{E6B9894F-1923-4B2E-A174-5C31F898F833}" dt="2026-01-21T15:02:08.741" v="712" actId="20577"/>
        <pc:sldMkLst>
          <pc:docMk/>
          <pc:sldMk cId="2773414640" sldId="1062"/>
        </pc:sldMkLst>
        <pc:spChg chg="mod">
          <ac:chgData name="Megan Butler" userId="3a4742fc-13d9-461e-bb35-63f94209b870" providerId="ADAL" clId="{E6B9894F-1923-4B2E-A174-5C31F898F833}" dt="2026-01-21T15:01:07.026" v="702" actId="20577"/>
          <ac:spMkLst>
            <pc:docMk/>
            <pc:sldMk cId="2773414640" sldId="1062"/>
            <ac:spMk id="3" creationId="{83986074-0A39-3789-033C-2B8008C4BFFC}"/>
          </ac:spMkLst>
        </pc:spChg>
      </pc:sldChg>
      <pc:sldChg chg="modSp mod">
        <pc:chgData name="Megan Butler" userId="3a4742fc-13d9-461e-bb35-63f94209b870" providerId="ADAL" clId="{E6B9894F-1923-4B2E-A174-5C31F898F833}" dt="2026-01-20T19:36:48.703" v="15" actId="20577"/>
        <pc:sldMkLst>
          <pc:docMk/>
          <pc:sldMk cId="1580328532" sldId="1063"/>
        </pc:sldMkLst>
        <pc:spChg chg="mod">
          <ac:chgData name="Megan Butler" userId="3a4742fc-13d9-461e-bb35-63f94209b870" providerId="ADAL" clId="{E6B9894F-1923-4B2E-A174-5C31F898F833}" dt="2026-01-20T19:36:48.703" v="15" actId="20577"/>
          <ac:spMkLst>
            <pc:docMk/>
            <pc:sldMk cId="1580328532" sldId="1063"/>
            <ac:spMk id="3" creationId="{96BD94D3-F2FE-47B4-39CA-A32E15FCAF9C}"/>
          </ac:spMkLst>
        </pc:spChg>
      </pc:sldChg>
      <pc:sldChg chg="modNotesTx">
        <pc:chgData name="Megan Butler" userId="3a4742fc-13d9-461e-bb35-63f94209b870" providerId="ADAL" clId="{E6B9894F-1923-4B2E-A174-5C31F898F833}" dt="2026-01-20T19:42:33.796" v="223" actId="20577"/>
        <pc:sldMkLst>
          <pc:docMk/>
          <pc:sldMk cId="1760610646" sldId="1065"/>
        </pc:sldMkLst>
      </pc:sldChg>
      <pc:sldChg chg="modSp mod modNotesTx">
        <pc:chgData name="Megan Butler" userId="3a4742fc-13d9-461e-bb35-63f94209b870" providerId="ADAL" clId="{E6B9894F-1923-4B2E-A174-5C31F898F833}" dt="2026-01-21T14:38:36.161" v="620" actId="20577"/>
        <pc:sldMkLst>
          <pc:docMk/>
          <pc:sldMk cId="2340285580" sldId="1066"/>
        </pc:sldMkLst>
        <pc:spChg chg="mod">
          <ac:chgData name="Megan Butler" userId="3a4742fc-13d9-461e-bb35-63f94209b870" providerId="ADAL" clId="{E6B9894F-1923-4B2E-A174-5C31F898F833}" dt="2026-01-21T14:38:36.161" v="620" actId="20577"/>
          <ac:spMkLst>
            <pc:docMk/>
            <pc:sldMk cId="2340285580" sldId="1066"/>
            <ac:spMk id="3" creationId="{96BD94D3-F2FE-47B4-39CA-A32E15FCAF9C}"/>
          </ac:spMkLst>
        </pc:spChg>
      </pc:sldChg>
      <pc:sldChg chg="modNotesTx">
        <pc:chgData name="Megan Butler" userId="3a4742fc-13d9-461e-bb35-63f94209b870" providerId="ADAL" clId="{E6B9894F-1923-4B2E-A174-5C31F898F833}" dt="2026-01-20T19:36:24.193" v="2" actId="20577"/>
        <pc:sldMkLst>
          <pc:docMk/>
          <pc:sldMk cId="433784051" sldId="1067"/>
        </pc:sldMkLst>
      </pc:sldChg>
      <pc:sldChg chg="modNotesTx">
        <pc:chgData name="Megan Butler" userId="3a4742fc-13d9-461e-bb35-63f94209b870" providerId="ADAL" clId="{E6B9894F-1923-4B2E-A174-5C31F898F833}" dt="2026-01-20T19:36:28.856" v="3" actId="20577"/>
        <pc:sldMkLst>
          <pc:docMk/>
          <pc:sldMk cId="640673293" sldId="1068"/>
        </pc:sldMkLst>
      </pc:sldChg>
    </pc:docChg>
  </pc:docChgLst>
  <pc:docChgLst>
    <pc:chgData name="Kelsey MacIntosh" userId="9019c46f-8996-415b-8450-bc77070375f9" providerId="ADAL" clId="{E1C1F35B-5D15-43D2-8FC0-A8373EBCF736}"/>
    <pc:docChg chg="custSel modSld">
      <pc:chgData name="Kelsey MacIntosh" userId="9019c46f-8996-415b-8450-bc77070375f9" providerId="ADAL" clId="{E1C1F35B-5D15-43D2-8FC0-A8373EBCF736}" dt="2026-02-06T19:42:10.135" v="4" actId="14861"/>
      <pc:docMkLst>
        <pc:docMk/>
      </pc:docMkLst>
      <pc:sldChg chg="addSp delSp modSp">
        <pc:chgData name="Kelsey MacIntosh" userId="9019c46f-8996-415b-8450-bc77070375f9" providerId="ADAL" clId="{E1C1F35B-5D15-43D2-8FC0-A8373EBCF736}" dt="2026-02-06T19:42:10.135" v="4" actId="14861"/>
        <pc:sldMkLst>
          <pc:docMk/>
          <pc:sldMk cId="398002318" sldId="1036"/>
        </pc:sldMkLst>
        <pc:picChg chg="del">
          <ac:chgData name="Kelsey MacIntosh" userId="9019c46f-8996-415b-8450-bc77070375f9" providerId="ADAL" clId="{E1C1F35B-5D15-43D2-8FC0-A8373EBCF736}" dt="2026-02-06T19:41:32.769" v="0" actId="478"/>
          <ac:picMkLst>
            <pc:docMk/>
            <pc:sldMk cId="398002318" sldId="1036"/>
            <ac:picMk id="4" creationId="{B5F55A0A-8A49-B52D-7717-15E5FDB83FA5}"/>
          </ac:picMkLst>
        </pc:picChg>
        <pc:picChg chg="add mod">
          <ac:chgData name="Kelsey MacIntosh" userId="9019c46f-8996-415b-8450-bc77070375f9" providerId="ADAL" clId="{E1C1F35B-5D15-43D2-8FC0-A8373EBCF736}" dt="2026-02-06T19:42:10.135" v="4" actId="14861"/>
          <ac:picMkLst>
            <pc:docMk/>
            <pc:sldMk cId="398002318" sldId="1036"/>
            <ac:picMk id="8" creationId="{DEFC7EB3-E7BD-4D54-AA46-10C16B5B6320}"/>
          </ac:picMkLst>
        </pc:picChg>
      </pc:sldChg>
    </pc:docChg>
  </pc:docChgLst>
</pc:chgInfo>
</file>

<file path=ppt/comments/modernComment_40C_17B9088E.xml><?xml version="1.0" encoding="utf-8"?>
<p188:cmLst xmlns:a="http://schemas.openxmlformats.org/drawingml/2006/main" xmlns:r="http://schemas.openxmlformats.org/officeDocument/2006/relationships" xmlns:p188="http://schemas.microsoft.com/office/powerpoint/2018/8/main">
  <p188:cm id="{2925D4E2-128D-4D97-991A-8EDB34B38364}" authorId="{987C09DC-5927-C9D4-6550-0FC378DCAC97}" created="2026-01-20T19:52:40.390">
    <pc:sldMkLst xmlns:pc="http://schemas.microsoft.com/office/powerpoint/2013/main/command">
      <pc:docMk/>
      <pc:sldMk cId="398002318" sldId="1036"/>
    </pc:sldMkLst>
    <p188:txBody>
      <a:bodyPr/>
      <a:lstStyle/>
      <a:p>
        <a:r>
          <a:rPr lang="en-US"/>
          <a:t>Update with 2026 image</a:t>
        </a:r>
      </a:p>
    </p188:txBody>
  </p188:cm>
</p188:cmLst>
</file>

<file path=ppt/comments/modernComment_418_85A1A663.xml><?xml version="1.0" encoding="utf-8"?>
<p188:cmLst xmlns:a="http://schemas.openxmlformats.org/drawingml/2006/main" xmlns:r="http://schemas.openxmlformats.org/officeDocument/2006/relationships" xmlns:p188="http://schemas.microsoft.com/office/powerpoint/2018/8/main">
  <p188:cm id="{8315B9D1-E921-4627-956C-C6CF97C19746}" authorId="{97CB0B8E-3AFA-734F-B8B6-789E5792D624}" created="2025-11-12T15:13:35.914">
    <ac:deMkLst xmlns:ac="http://schemas.microsoft.com/office/drawing/2013/main/command">
      <pc:docMk xmlns:pc="http://schemas.microsoft.com/office/powerpoint/2013/main/command"/>
      <pc:sldMk xmlns:pc="http://schemas.microsoft.com/office/powerpoint/2013/main/command" cId="2241963619" sldId="1048"/>
      <ac:picMk id="4" creationId="{14A79CE4-CB19-B866-D06F-45AC3C58D50C}"/>
    </ac:deMkLst>
    <p188:txBody>
      <a:bodyPr/>
      <a:lstStyle/>
      <a:p>
        <a:r>
          <a:rPr lang="en-US"/>
          <a:t>Update with new image</a:t>
        </a:r>
      </a:p>
    </p188:txBody>
  </p188:cm>
</p188:cmLst>
</file>

<file path=ppt/comments/modernComment_42A_8B7DEC8C.xml><?xml version="1.0" encoding="utf-8"?>
<p188:cmLst xmlns:a="http://schemas.openxmlformats.org/drawingml/2006/main" xmlns:r="http://schemas.openxmlformats.org/officeDocument/2006/relationships" xmlns:p188="http://schemas.microsoft.com/office/powerpoint/2018/8/main">
  <p188:cm id="{2EB7BC76-2226-481A-8679-283A4E65AE24}" authorId="{987C09DC-5927-C9D4-6550-0FC378DCAC97}" created="2026-01-20T19:47:27.791">
    <ac:txMkLst xmlns:ac="http://schemas.microsoft.com/office/drawing/2013/main/command">
      <pc:docMk xmlns:pc="http://schemas.microsoft.com/office/powerpoint/2013/main/command"/>
      <pc:sldMk xmlns:pc="http://schemas.microsoft.com/office/powerpoint/2013/main/command" cId="2340285580" sldId="1066"/>
      <ac:spMk id="2" creationId="{F91C1F2E-4BDD-AB85-ABA9-C1E3683732F1}"/>
      <ac:txMk cp="0" len="5">
        <ac:context len="20" hash="638940391"/>
      </ac:txMk>
    </ac:txMkLst>
    <p188:pos x="1554271" y="524223"/>
    <p188:txBody>
      <a:bodyPr/>
      <a:lstStyle/>
      <a:p>
        <a:r>
          <a:rPr lang="en-US"/>
          <a:t>Add C4S logo to master slides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E01DA-D934-47BF-9068-83064AB86FCE}" type="datetimeFigureOut">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3CCEB-0533-4A15-BE23-AD7E8BCABC66}" type="slidenum">
              <a:t>‹#›</a:t>
            </a:fld>
            <a:endParaRPr lang="en-US"/>
          </a:p>
        </p:txBody>
      </p:sp>
    </p:spTree>
    <p:extLst>
      <p:ext uri="{BB962C8B-B14F-4D97-AF65-F5344CB8AC3E}">
        <p14:creationId xmlns:p14="http://schemas.microsoft.com/office/powerpoint/2010/main" val="366997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a:t>
            </a:fld>
            <a:endParaRPr lang="en-US"/>
          </a:p>
        </p:txBody>
      </p:sp>
    </p:spTree>
    <p:extLst>
      <p:ext uri="{BB962C8B-B14F-4D97-AF65-F5344CB8AC3E}">
        <p14:creationId xmlns:p14="http://schemas.microsoft.com/office/powerpoint/2010/main" val="424094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US" dirty="0"/>
          </a:p>
          <a:p>
            <a:pPr marL="171450" indent="-171450">
              <a:buFont typeface="Arial"/>
              <a:buChar char="•"/>
            </a:pPr>
            <a:r>
              <a:rPr lang="en-US" dirty="0"/>
              <a:t>Stigma exists in all the systems that we work in, it's the water we swim in. Despite good intentions of those working within health and social service organizations, people are likely to anticipate and experience stigma when accessing sexual health, substance use and STBBI-related services because of the ways these topics and experiences are stigmatized in our wider society. </a:t>
            </a:r>
            <a:endParaRPr lang="en-US" dirty="0">
              <a:cs typeface="Calibri" panose="020F0502020204030204"/>
            </a:endParaRPr>
          </a:p>
          <a:p>
            <a:pPr marL="171450" indent="-171450">
              <a:buFont typeface="Arial"/>
              <a:buChar char="•"/>
            </a:pPr>
            <a:r>
              <a:rPr lang="en-US" dirty="0"/>
              <a:t>When thinking about stigma within organizations it's also important to think about how those working or volunteering with organizations can experience stigma first-hand based on their own stigmatized experiences and identities.</a:t>
            </a:r>
            <a:endParaRPr lang="en-US" dirty="0">
              <a:cs typeface="Calibri" panose="020F0502020204030204"/>
            </a:endParaRPr>
          </a:p>
          <a:p>
            <a:pPr marL="171450" indent="-171450">
              <a:buFont typeface="Arial"/>
              <a:buChar char="•"/>
            </a:pPr>
            <a:r>
              <a:rPr lang="en-US" dirty="0"/>
              <a:t>Those of us who are working in these health and social service systems also have an opportunity (even, responsibility) to drive change for the better.</a:t>
            </a:r>
            <a:br>
              <a:rPr lang="en-US" dirty="0">
                <a:cs typeface="+mn-lt"/>
              </a:rPr>
            </a:br>
            <a:endParaRPr lang="en-US" dirty="0">
              <a:cs typeface="Calibri"/>
            </a:endParaRPr>
          </a:p>
          <a:p>
            <a:pPr marL="171450" indent="-171450">
              <a:buFont typeface="Arial"/>
              <a:buChar char="•"/>
            </a:pPr>
            <a:r>
              <a:rPr lang="en-US" dirty="0">
                <a:cs typeface="Calibri"/>
              </a:rPr>
              <a:t>We know that stigma and discrimination within health and social service settings has serious impacts for people and communities:</a:t>
            </a:r>
            <a:endParaRPr lang="en-US" dirty="0">
              <a:ea typeface="Calibri"/>
              <a:cs typeface="Calibri"/>
            </a:endParaRPr>
          </a:p>
          <a:p>
            <a:pPr marL="514350" lvl="1" indent="-171450">
              <a:buFont typeface="Courier New"/>
              <a:buChar char="o"/>
            </a:pPr>
            <a:r>
              <a:rPr lang="en-US" dirty="0">
                <a:cs typeface="Calibri"/>
              </a:rPr>
              <a:t>complicating public health efforts (e.g., people might be ashamed to learn or disclose their status, to get treated)</a:t>
            </a:r>
            <a:endParaRPr lang="en-US" dirty="0">
              <a:ea typeface="Calibri"/>
              <a:cs typeface="Calibri"/>
            </a:endParaRPr>
          </a:p>
          <a:p>
            <a:pPr marL="514350" lvl="1" indent="-171450">
              <a:buFont typeface="Courier New"/>
              <a:buChar char="o"/>
            </a:pPr>
            <a:r>
              <a:rPr lang="en-US" dirty="0">
                <a:cs typeface="Calibri"/>
              </a:rPr>
              <a:t>creating barriers to care and prevention services</a:t>
            </a:r>
          </a:p>
          <a:p>
            <a:pPr marL="514350" lvl="1" indent="-171450">
              <a:buFont typeface="Courier New"/>
              <a:buChar char="o"/>
            </a:pPr>
            <a:r>
              <a:rPr lang="en-US" dirty="0">
                <a:cs typeface="Calibri"/>
              </a:rPr>
              <a:t>perpetuating health inequities (such as those already experienced by 2SLGBTQ+ populations, Indigenous peoples, ACB communities, newcomers, people with disabilities) </a:t>
            </a:r>
          </a:p>
          <a:p>
            <a:r>
              <a:rPr lang="en-US" dirty="0">
                <a:cs typeface="Calibri"/>
              </a:rPr>
              <a:t> </a:t>
            </a:r>
            <a:endParaRPr lang="en-US" dirty="0"/>
          </a:p>
          <a:p>
            <a:pPr marL="171450" indent="-171450">
              <a:buFont typeface="Arial"/>
              <a:buChar char="•"/>
            </a:pPr>
            <a:r>
              <a:rPr lang="en-US" dirty="0"/>
              <a:t>The goal of the Organizational Assessment Tool is </a:t>
            </a:r>
            <a:r>
              <a:rPr lang="en-US" u="sng" dirty="0"/>
              <a:t>not</a:t>
            </a:r>
            <a:r>
              <a:rPr lang="en-US" dirty="0"/>
              <a:t> to place blame on individuals/organizations but to acknowledge where stigma exists and provide an opportunity for discussion about ways to address it by sharing different perspectives from within the organization.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10</a:t>
            </a:fld>
            <a:endParaRPr lang="en-US"/>
          </a:p>
        </p:txBody>
      </p:sp>
    </p:spTree>
    <p:extLst>
      <p:ext uri="{BB962C8B-B14F-4D97-AF65-F5344CB8AC3E}">
        <p14:creationId xmlns:p14="http://schemas.microsoft.com/office/powerpoint/2010/main" val="317743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p>
          <a:p>
            <a:pPr marL="228600" indent="-228600">
              <a:buAutoNum type="arabicPeriod"/>
            </a:pPr>
            <a:r>
              <a:rPr lang="en-US" b="1" dirty="0">
                <a:cs typeface="Calibri"/>
              </a:rPr>
              <a:t>Planning</a:t>
            </a:r>
            <a:r>
              <a:rPr lang="en-US" b="1" dirty="0"/>
              <a:t> and preparation:</a:t>
            </a:r>
            <a:r>
              <a:rPr lang="en-US" dirty="0"/>
              <a:t> this includes today’s meeting to kick off the process and share key information with all participants</a:t>
            </a:r>
            <a:br>
              <a:rPr lang="en-US" dirty="0">
                <a:cs typeface="+mn-lt"/>
              </a:rPr>
            </a:br>
            <a:endParaRPr lang="en-US" dirty="0"/>
          </a:p>
          <a:p>
            <a:pPr marL="228600" indent="-228600">
              <a:buAutoNum type="arabicPeriod"/>
            </a:pPr>
            <a:r>
              <a:rPr lang="en-US" b="1" dirty="0"/>
              <a:t>Completing the assessment: </a:t>
            </a:r>
            <a:r>
              <a:rPr lang="en-US" dirty="0"/>
              <a:t>Assessment Participants will be asked to complete the Tool individually. This phase will end with a Debrief Meeting to discuss responses. </a:t>
            </a:r>
            <a:r>
              <a:rPr lang="en-US" i="1" dirty="0"/>
              <a:t>Clarify if participants will be asked to complete the Tool during this meeting, on their own time, or at the start of the Debrief Meeting. </a:t>
            </a:r>
            <a:br>
              <a:rPr lang="en-US" dirty="0">
                <a:cs typeface="+mn-lt"/>
              </a:rPr>
            </a:br>
            <a:endParaRPr lang="en-US" dirty="0"/>
          </a:p>
          <a:p>
            <a:pPr marL="228600" indent="-228600">
              <a:buAutoNum type="arabicPeriod"/>
            </a:pPr>
            <a:r>
              <a:rPr lang="en-US" b="1" dirty="0"/>
              <a:t>Developing an Action Plan: </a:t>
            </a:r>
            <a:r>
              <a:rPr lang="en-US" dirty="0"/>
              <a:t>a set of priority action items will be developed based on the group discussion and ratings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11</a:t>
            </a:fld>
            <a:endParaRPr lang="en-US"/>
          </a:p>
        </p:txBody>
      </p:sp>
    </p:spTree>
    <p:extLst>
      <p:ext uri="{BB962C8B-B14F-4D97-AF65-F5344CB8AC3E}">
        <p14:creationId xmlns:p14="http://schemas.microsoft.com/office/powerpoint/2010/main" val="200987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US" dirty="0"/>
          </a:p>
          <a:p>
            <a:pPr marL="171450" indent="-171450">
              <a:buFont typeface="Calibri"/>
              <a:buChar char="-"/>
            </a:pPr>
            <a:r>
              <a:rPr lang="en-US" b="1" dirty="0">
                <a:cs typeface="Calibri"/>
              </a:rPr>
              <a:t>Working Group:</a:t>
            </a:r>
          </a:p>
          <a:p>
            <a:pPr lvl="1" indent="-171450">
              <a:buFont typeface="Courier New"/>
              <a:buChar char="o"/>
            </a:pPr>
            <a:r>
              <a:rPr lang="en-US" dirty="0">
                <a:cs typeface="Calibri"/>
              </a:rPr>
              <a:t>Those tasked with coordinating the assessment process, including making some key decisions about the process, and organizing meetings.</a:t>
            </a:r>
          </a:p>
          <a:p>
            <a:pPr lvl="1" indent="-171450">
              <a:buFont typeface="Courier New"/>
              <a:buChar char="o"/>
            </a:pPr>
            <a:r>
              <a:rPr lang="en-US" dirty="0"/>
              <a:t>Identify who this includes for your organization (e.g., staff, leadership representatives, volunteers, board members, advisory committee representatives).</a:t>
            </a:r>
            <a:endParaRPr lang="en-US" dirty="0">
              <a:cs typeface="Calibri"/>
            </a:endParaRPr>
          </a:p>
          <a:p>
            <a:pPr lvl="1" indent="-171450">
              <a:buFont typeface="Courier New"/>
              <a:buChar char="o"/>
            </a:pPr>
            <a:r>
              <a:rPr lang="en-US" dirty="0"/>
              <a:t>Clarify the role of the Working Group in developing and implementing the Action Plan.</a:t>
            </a:r>
            <a:endParaRPr lang="en-US" dirty="0">
              <a:cs typeface="Calibri"/>
            </a:endParaRPr>
          </a:p>
          <a:p>
            <a:pPr lvl="1" indent="-171450">
              <a:buFont typeface="Courier New"/>
              <a:buChar char="o"/>
            </a:pPr>
            <a:endParaRPr lang="en-US" dirty="0">
              <a:cs typeface="Calibri"/>
            </a:endParaRPr>
          </a:p>
          <a:p>
            <a:pPr marL="171450" indent="-171450">
              <a:buFont typeface="Calibri"/>
              <a:buChar char="-"/>
            </a:pPr>
            <a:r>
              <a:rPr lang="en-US" b="1" dirty="0">
                <a:cs typeface="Calibri"/>
              </a:rPr>
              <a:t>Assessment Participants:</a:t>
            </a:r>
            <a:endParaRPr lang="en-US" dirty="0">
              <a:cs typeface="Calibri"/>
            </a:endParaRPr>
          </a:p>
          <a:p>
            <a:pPr lvl="1" indent="-171450">
              <a:buFont typeface="Courier New"/>
              <a:buChar char="o"/>
            </a:pPr>
            <a:r>
              <a:rPr lang="en-US" dirty="0"/>
              <a:t>Assessment Participants are those who are asked to complete the Tool (or specific sections) and participate in the Orientation and Debrief Meetings. </a:t>
            </a:r>
            <a:endParaRPr lang="en-US" dirty="0">
              <a:cs typeface="Calibri" panose="020F0502020204030204"/>
            </a:endParaRPr>
          </a:p>
          <a:p>
            <a:pPr lvl="1" indent="-171450">
              <a:buFont typeface="Courier New"/>
              <a:buChar char="o"/>
            </a:pPr>
            <a:r>
              <a:rPr lang="en-US" dirty="0"/>
              <a:t>Identify who this includes for your organization (e.g., staff in which roles and from which parts of the organization, leadership representatives, volunteers, board members, advisory committee members, service users, community partner representatives, etc.)</a:t>
            </a:r>
            <a:endParaRPr lang="en-US" dirty="0">
              <a:cs typeface="Calibri" panose="020F0502020204030204"/>
            </a:endParaRPr>
          </a:p>
          <a:p>
            <a:pPr lvl="1" indent="-171450">
              <a:buFont typeface="Courier New"/>
              <a:buChar char="o"/>
            </a:pPr>
            <a:r>
              <a:rPr lang="en-US" dirty="0"/>
              <a:t>Clarify the role of the Assessment Participants in developing and implementing the Action Plan.</a:t>
            </a:r>
            <a:endParaRPr lang="en-US" dirty="0">
              <a:cs typeface="Calibri" panose="020F0502020204030204"/>
            </a:endParaRPr>
          </a:p>
          <a:p>
            <a:pPr marL="171450" indent="-171450">
              <a:buFont typeface="Calibri"/>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12</a:t>
            </a:fld>
            <a:endParaRPr lang="en-US"/>
          </a:p>
        </p:txBody>
      </p:sp>
    </p:spTree>
    <p:extLst>
      <p:ext uri="{BB962C8B-B14F-4D97-AF65-F5344CB8AC3E}">
        <p14:creationId xmlns:p14="http://schemas.microsoft.com/office/powerpoint/2010/main" val="86213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p>
          <a:p>
            <a:pPr marL="171450" indent="-171450">
              <a:buFont typeface="Aptos"/>
              <a:buChar char="•"/>
            </a:pPr>
            <a:r>
              <a:rPr lang="en-US" dirty="0"/>
              <a:t>The Tool was developed by the Canadian Public Health Association in partnership with Centre for Sexuality based on consultation and partnership with many organizations and individuals bringing diverse insights from both lived and professional experience.</a:t>
            </a:r>
            <a:endParaRPr lang="en-US" dirty="0">
              <a:cs typeface="Calibri"/>
            </a:endParaRPr>
          </a:p>
          <a:p>
            <a:pPr marL="171450" indent="-171450">
              <a:buFont typeface="Aptos"/>
              <a:buChar char="•"/>
            </a:pPr>
            <a:r>
              <a:rPr lang="en-US" dirty="0">
                <a:cs typeface="Calibri"/>
              </a:rPr>
              <a:t>The Tool aims to help organizations identify and reduce stigma for individuals and communities accessing STBBI-related services.</a:t>
            </a:r>
            <a:br>
              <a:rPr lang="en-US" dirty="0">
                <a:cs typeface="+mn-lt"/>
              </a:rPr>
            </a:br>
            <a:endParaRPr lang="en-US" dirty="0">
              <a:cs typeface="Calibri"/>
            </a:endParaRPr>
          </a:p>
          <a:p>
            <a:pPr marL="171450" indent="-171450">
              <a:buFont typeface="Aptos"/>
              <a:buChar char="•"/>
            </a:pPr>
            <a:r>
              <a:rPr lang="en-US" dirty="0"/>
              <a:t>Guides reflection across five major areas:</a:t>
            </a:r>
            <a:endParaRPr lang="en-US" dirty="0">
              <a:cs typeface="Calibri"/>
            </a:endParaRPr>
          </a:p>
          <a:p>
            <a:pPr lvl="1" indent="-171450">
              <a:buFont typeface="Courier New"/>
              <a:buChar char="o"/>
            </a:pPr>
            <a:r>
              <a:rPr lang="en-US" dirty="0"/>
              <a:t>Policies and procedures</a:t>
            </a:r>
            <a:endParaRPr lang="en-US" dirty="0">
              <a:cs typeface="Calibri" panose="020F0502020204030204"/>
            </a:endParaRPr>
          </a:p>
          <a:p>
            <a:pPr lvl="1" indent="-171450">
              <a:buFont typeface="Courier New"/>
              <a:buChar char="o"/>
            </a:pPr>
            <a:r>
              <a:rPr lang="en-US" dirty="0"/>
              <a:t>People and culture</a:t>
            </a:r>
            <a:endParaRPr lang="en-US" dirty="0">
              <a:cs typeface="Calibri" panose="020F0502020204030204"/>
            </a:endParaRPr>
          </a:p>
          <a:p>
            <a:pPr lvl="1" indent="-171450">
              <a:buFont typeface="Courier New"/>
              <a:buChar char="o"/>
            </a:pPr>
            <a:r>
              <a:rPr lang="en-US" dirty="0"/>
              <a:t>Organizational spaces</a:t>
            </a:r>
            <a:endParaRPr lang="en-US" dirty="0">
              <a:cs typeface="Calibri" panose="020F0502020204030204"/>
            </a:endParaRPr>
          </a:p>
          <a:p>
            <a:pPr lvl="1" indent="-171450">
              <a:buFont typeface="Courier New"/>
              <a:buChar char="o"/>
            </a:pPr>
            <a:r>
              <a:rPr lang="en-US" dirty="0"/>
              <a:t>Programs and services</a:t>
            </a:r>
            <a:endParaRPr lang="en-US" dirty="0">
              <a:cs typeface="Calibri" panose="020F0502020204030204"/>
            </a:endParaRPr>
          </a:p>
          <a:p>
            <a:pPr lvl="1" indent="-171450">
              <a:buFont typeface="Courier New"/>
              <a:buChar char="o"/>
            </a:pPr>
            <a:r>
              <a:rPr lang="en-US" dirty="0"/>
              <a:t>Ongoing evaluation, improvement, and accountability </a:t>
            </a:r>
            <a:endParaRPr lang="en-US" dirty="0">
              <a:cs typeface="Calibri" panose="020F0502020204030204"/>
            </a:endParaRPr>
          </a:p>
          <a:p>
            <a:pPr lvl="1" indent="-171450">
              <a:buFont typeface="Courier New"/>
              <a:buChar char="o"/>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13</a:t>
            </a:fld>
            <a:endParaRPr lang="en-US"/>
          </a:p>
        </p:txBody>
      </p:sp>
    </p:spTree>
    <p:extLst>
      <p:ext uri="{BB962C8B-B14F-4D97-AF65-F5344CB8AC3E}">
        <p14:creationId xmlns:p14="http://schemas.microsoft.com/office/powerpoint/2010/main" val="93567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Notes</a:t>
            </a:r>
            <a:r>
              <a:rPr lang="en-CA" b="1" dirty="0"/>
              <a:t>:</a:t>
            </a:r>
            <a:endParaRPr lang="en-CA" dirty="0"/>
          </a:p>
          <a:p>
            <a:pPr marL="171450" indent="-171450">
              <a:buFont typeface="Calibri"/>
              <a:buChar char="-"/>
            </a:pPr>
            <a:r>
              <a:rPr lang="en-US" dirty="0">
                <a:cs typeface="Calibri"/>
              </a:rPr>
              <a:t>Provide Assessment Participants with details of how your organization will complete the assessment process including:</a:t>
            </a:r>
            <a:endParaRPr lang="en-US" dirty="0"/>
          </a:p>
          <a:p>
            <a:pPr marL="628650" lvl="1" indent="-171450">
              <a:buFont typeface="Courier New"/>
              <a:buChar char="o"/>
            </a:pPr>
            <a:r>
              <a:rPr lang="en-US" dirty="0"/>
              <a:t>The process that the organization will use to collect individuals’ responses (e.g., pen and paper, online survey, polls/discussion during the Debrief Meeting) </a:t>
            </a:r>
          </a:p>
          <a:p>
            <a:pPr marL="628650" lvl="1" indent="-171450">
              <a:buFont typeface="Courier New"/>
              <a:buChar char="o"/>
            </a:pPr>
            <a:r>
              <a:rPr lang="en-US" dirty="0"/>
              <a:t>An estimate of how long it will take to complete the Tool (1 hour) and when participants will complete it</a:t>
            </a:r>
          </a:p>
          <a:p>
            <a:pPr marL="628650" lvl="1" indent="-171450">
              <a:buFont typeface="Courier New"/>
              <a:buChar char="o"/>
            </a:pPr>
            <a:r>
              <a:rPr lang="en-US" dirty="0"/>
              <a:t>How the results will be discussed/debriefed (i.e., who is leading the conversation, how will decisions be made/consensus be reached)</a:t>
            </a:r>
          </a:p>
          <a:p>
            <a:pPr marL="628650" lvl="1" indent="-171450">
              <a:buFont typeface="Courier New"/>
              <a:buChar char="o"/>
            </a:pPr>
            <a:r>
              <a:rPr lang="en-US" dirty="0"/>
              <a:t>An estimate of the overall timeline for completing the action plan</a:t>
            </a:r>
            <a:endParaRPr lang="en-US" dirty="0">
              <a:cs typeface="Calibri"/>
            </a:endParaRPr>
          </a:p>
          <a:p>
            <a:pPr marL="628650" lvl="1" indent="-171450">
              <a:buFont typeface="Courier New"/>
              <a:buChar char="o"/>
            </a:pP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14</a:t>
            </a:fld>
            <a:endParaRPr lang="en-US"/>
          </a:p>
        </p:txBody>
      </p:sp>
    </p:spTree>
    <p:extLst>
      <p:ext uri="{BB962C8B-B14F-4D97-AF65-F5344CB8AC3E}">
        <p14:creationId xmlns:p14="http://schemas.microsoft.com/office/powerpoint/2010/main" val="212147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p>
          <a:p>
            <a:pPr marL="171450" indent="-171450">
              <a:buFont typeface="Aptos"/>
              <a:buChar char="•"/>
            </a:pPr>
            <a:r>
              <a:rPr lang="en-US" dirty="0"/>
              <a:t>This Tool aims to help organizations identify and reduce stigma for individuals and communities accessing STBBI-related services. In doing so, the Tool guides participants to reflect across five major areas of the organization:</a:t>
            </a:r>
            <a:endParaRPr lang="en-US" dirty="0">
              <a:cs typeface="Calibri"/>
            </a:endParaRPr>
          </a:p>
          <a:p>
            <a:pPr marL="628650" lvl="1" indent="-171450">
              <a:buFont typeface="Courier New"/>
              <a:buChar char="o"/>
            </a:pPr>
            <a:r>
              <a:rPr lang="en-US" b="1" dirty="0"/>
              <a:t>Policies and procedures</a:t>
            </a:r>
            <a:r>
              <a:rPr lang="en-US" dirty="0"/>
              <a:t> that can support a safer, more inclusive environment</a:t>
            </a:r>
            <a:endParaRPr lang="en-US" dirty="0">
              <a:cs typeface="Calibri"/>
            </a:endParaRPr>
          </a:p>
          <a:p>
            <a:pPr marL="628650" lvl="1" indent="-171450">
              <a:buFont typeface="Courier New"/>
              <a:buChar char="o"/>
            </a:pPr>
            <a:r>
              <a:rPr lang="en-US" b="1" dirty="0"/>
              <a:t>People and culture</a:t>
            </a:r>
            <a:r>
              <a:rPr lang="en-US" dirty="0"/>
              <a:t>, which touches on issues around human resources, partnerships and the broader organizational culture </a:t>
            </a:r>
            <a:endParaRPr lang="en-US" dirty="0">
              <a:cs typeface="Calibri"/>
            </a:endParaRPr>
          </a:p>
          <a:p>
            <a:pPr marL="628650" lvl="1" indent="-171450">
              <a:buFont typeface="Courier New"/>
              <a:buChar char="o"/>
            </a:pPr>
            <a:r>
              <a:rPr lang="en-US" b="1" dirty="0"/>
              <a:t>Organizational spaces</a:t>
            </a:r>
            <a:r>
              <a:rPr lang="en-US" dirty="0"/>
              <a:t>, which includes thinking about both the physical and digital spaces where your work takes place</a:t>
            </a:r>
            <a:endParaRPr lang="en-US" dirty="0">
              <a:cs typeface="Calibri"/>
            </a:endParaRPr>
          </a:p>
          <a:p>
            <a:pPr marL="628650" lvl="1" indent="-171450">
              <a:buFont typeface="Courier New"/>
              <a:buChar char="o"/>
            </a:pPr>
            <a:r>
              <a:rPr lang="en-US" b="1" dirty="0"/>
              <a:t>Programs and services</a:t>
            </a:r>
            <a:r>
              <a:rPr lang="en-US" dirty="0"/>
              <a:t>, which focuses on incorporating stigma awareness in how programs and services are delivered </a:t>
            </a:r>
            <a:endParaRPr lang="en-US" dirty="0">
              <a:cs typeface="Calibri"/>
            </a:endParaRPr>
          </a:p>
          <a:p>
            <a:pPr marL="628650" lvl="1" indent="-171450">
              <a:buFont typeface="Courier New"/>
              <a:buChar char="o"/>
            </a:pPr>
            <a:r>
              <a:rPr lang="en-US" b="1" dirty="0"/>
              <a:t>Ongoing evaluation, improvement, and accountability, </a:t>
            </a:r>
            <a:r>
              <a:rPr lang="en-US" dirty="0"/>
              <a:t>which touches on how we collect, use and hold ourselves accountable to feedback to improve how the organization serves the community and others who interact with us</a:t>
            </a:r>
            <a:endParaRPr lang="en-US" dirty="0">
              <a:cs typeface="Calibri"/>
            </a:endParaRPr>
          </a:p>
          <a:p>
            <a:pPr lvl="1"/>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15</a:t>
            </a:fld>
            <a:endParaRPr lang="en-US"/>
          </a:p>
        </p:txBody>
      </p:sp>
    </p:spTree>
    <p:extLst>
      <p:ext uri="{BB962C8B-B14F-4D97-AF65-F5344CB8AC3E}">
        <p14:creationId xmlns:p14="http://schemas.microsoft.com/office/powerpoint/2010/main" val="302412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p>
          <a:p>
            <a:pPr marL="171450" indent="-171450">
              <a:buFont typeface="Calibri"/>
              <a:buChar char="-"/>
            </a:pPr>
            <a:r>
              <a:rPr lang="en-US" dirty="0">
                <a:cs typeface="Calibri"/>
              </a:rPr>
              <a:t>This slide shows an example of one of the indicators in the Tool.</a:t>
            </a:r>
          </a:p>
          <a:p>
            <a:pPr marL="171450" indent="-171450">
              <a:buFont typeface="Calibri"/>
              <a:buChar char="-"/>
            </a:pPr>
            <a:r>
              <a:rPr lang="en-US" dirty="0">
                <a:cs typeface="Calibri"/>
              </a:rPr>
              <a:t>You will see the indicator written at the top, with a space for you to add your rating for this indicator. </a:t>
            </a:r>
          </a:p>
          <a:p>
            <a:pPr marL="171450" indent="-171450">
              <a:buFont typeface="Calibri"/>
              <a:buChar char="-"/>
            </a:pPr>
            <a:r>
              <a:rPr lang="en-US" dirty="0">
                <a:cs typeface="Calibri"/>
              </a:rPr>
              <a:t>Below, you'll notice a list of potential actions. These are examples of ways that this indicator might be addressed to help you understand what this indicator might look like in practice. These can help you to assign a rating, or to consider potential areas for actions or improvement.  </a:t>
            </a:r>
          </a:p>
          <a:p>
            <a:pPr marL="171450" indent="-171450">
              <a:buFont typeface="Calibri"/>
              <a:buChar char="-"/>
            </a:pPr>
            <a:r>
              <a:rPr lang="en-US" dirty="0">
                <a:cs typeface="Calibri"/>
              </a:rPr>
              <a:t>Finally, there is a space to add any notes or expand on the rating you provided.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16</a:t>
            </a:fld>
            <a:endParaRPr lang="en-US"/>
          </a:p>
        </p:txBody>
      </p:sp>
    </p:spTree>
    <p:extLst>
      <p:ext uri="{BB962C8B-B14F-4D97-AF65-F5344CB8AC3E}">
        <p14:creationId xmlns:p14="http://schemas.microsoft.com/office/powerpoint/2010/main" val="33082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p>
          <a:p>
            <a:pPr marL="171450" indent="-171450">
              <a:buFont typeface="Calibri"/>
              <a:buChar char="-"/>
            </a:pPr>
            <a:r>
              <a:rPr lang="en-US" dirty="0">
                <a:cs typeface="Calibri"/>
              </a:rPr>
              <a:t>Assessment Participants will assign a rating to each indicator using this scale</a:t>
            </a:r>
          </a:p>
          <a:p>
            <a:pPr marL="171450" indent="-171450">
              <a:buFont typeface="Calibri"/>
              <a:buChar char="-"/>
            </a:pPr>
            <a:r>
              <a:rPr lang="en-US" dirty="0">
                <a:cs typeface="Calibri"/>
              </a:rPr>
              <a:t>Note here that there is no specific "right" answer to any indicator, and that each should be rated based on individual perception.</a:t>
            </a:r>
          </a:p>
          <a:p>
            <a:pPr marL="628650" lvl="1" indent="-171450">
              <a:buFont typeface="Courier New"/>
              <a:buChar char="o"/>
            </a:pPr>
            <a:r>
              <a:rPr lang="en-US" dirty="0">
                <a:cs typeface="Calibri"/>
              </a:rPr>
              <a:t>There are options to choose 'Unsure' or 'Not applicable' if participants are not aware of how this indicator might be implemented in your organization, or if it is not applicable. </a:t>
            </a:r>
          </a:p>
        </p:txBody>
      </p:sp>
      <p:sp>
        <p:nvSpPr>
          <p:cNvPr id="4" name="Slide Number Placeholder 3"/>
          <p:cNvSpPr>
            <a:spLocks noGrp="1"/>
          </p:cNvSpPr>
          <p:nvPr>
            <p:ph type="sldNum" sz="quarter" idx="5"/>
          </p:nvPr>
        </p:nvSpPr>
        <p:spPr/>
        <p:txBody>
          <a:bodyPr/>
          <a:lstStyle/>
          <a:p>
            <a:fld id="{CC13CCEB-0533-4A15-BE23-AD7E8BCABC66}" type="slidenum">
              <a:rPr lang="en-US"/>
              <a:t>17</a:t>
            </a:fld>
            <a:endParaRPr lang="en-US"/>
          </a:p>
        </p:txBody>
      </p:sp>
    </p:spTree>
    <p:extLst>
      <p:ext uri="{BB962C8B-B14F-4D97-AF65-F5344CB8AC3E}">
        <p14:creationId xmlns:p14="http://schemas.microsoft.com/office/powerpoint/2010/main" val="93970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p>
          <a:p>
            <a:pPr marL="171450" indent="-171450">
              <a:buFont typeface="Calibri"/>
              <a:buChar char="-"/>
            </a:pPr>
            <a:r>
              <a:rPr lang="en-US" dirty="0"/>
              <a:t>Acknowledge that these discussions can bring up challenging or uncomfortable feelings, whether these are personal in nature (e.g., lived experiences of stigma) or critical and vulnerable reflections on your organization and its culture. </a:t>
            </a:r>
            <a:endParaRPr lang="en-US" dirty="0">
              <a:cs typeface="Calibri"/>
            </a:endParaRPr>
          </a:p>
          <a:p>
            <a:pPr marL="628650" lvl="1" indent="-171450">
              <a:buFont typeface="Courier New"/>
              <a:buChar char="o"/>
            </a:pPr>
            <a:r>
              <a:rPr lang="en-US" dirty="0"/>
              <a:t>Sometimes discomfort is necessary for learning and growth, but we want to ensure that everyone feels safe and supported to participate in these discussions.</a:t>
            </a:r>
            <a:endParaRPr lang="en-US" dirty="0">
              <a:cs typeface="Calibri"/>
            </a:endParaRPr>
          </a:p>
          <a:p>
            <a:pPr marL="628650" lvl="1" indent="-171450">
              <a:buFont typeface="Courier New"/>
              <a:buChar char="o"/>
            </a:pPr>
            <a:r>
              <a:rPr lang="en-US" dirty="0"/>
              <a:t>The ability to safely surface these reflections is a necessary opportunity for learning and a key element of a successful assessment process. For this to happen all participants need to feel safe and supported throughout their participation in the assessment. </a:t>
            </a:r>
            <a:br>
              <a:rPr lang="en-US" dirty="0">
                <a:cs typeface="+mn-lt"/>
              </a:rPr>
            </a:br>
            <a:endParaRPr lang="en-US" dirty="0">
              <a:cs typeface="Calibri" panose="020F0502020204030204"/>
            </a:endParaRPr>
          </a:p>
          <a:p>
            <a:pPr marL="171450" indent="-171450">
              <a:buFont typeface="Calibri"/>
              <a:buChar char="-"/>
            </a:pPr>
            <a:r>
              <a:rPr lang="en-US" dirty="0"/>
              <a:t>Group rights/responsibilities will be co-created at the beginning of the Debrief Meeting. </a:t>
            </a:r>
            <a:endParaRPr lang="en-US" dirty="0">
              <a:cs typeface="Calibri"/>
            </a:endParaRPr>
          </a:p>
          <a:p>
            <a:endParaRPr lang="en-US" dirty="0">
              <a:cs typeface="Calibri"/>
            </a:endParaRPr>
          </a:p>
          <a:p>
            <a:pPr marL="171450" indent="-171450">
              <a:buFont typeface="Calibri"/>
              <a:buChar char="-"/>
            </a:pPr>
            <a:r>
              <a:rPr lang="en-US" dirty="0"/>
              <a:t>Highlight the specific ways that privacy will be protected:</a:t>
            </a:r>
            <a:endParaRPr lang="en-US" dirty="0">
              <a:cs typeface="Calibri"/>
            </a:endParaRPr>
          </a:p>
          <a:p>
            <a:pPr marL="628650" lvl="1" indent="-171450">
              <a:buFont typeface="Courier New"/>
              <a:buChar char="o"/>
            </a:pPr>
            <a:r>
              <a:rPr lang="en-US" dirty="0"/>
              <a:t>Participants will be encouraged to share as much or as little as they are comfortable with;</a:t>
            </a:r>
            <a:endParaRPr lang="en-US" dirty="0">
              <a:cs typeface="Calibri"/>
            </a:endParaRPr>
          </a:p>
          <a:p>
            <a:pPr marL="628650" lvl="1" indent="-171450">
              <a:buFont typeface="Courier New"/>
              <a:buChar char="o"/>
            </a:pPr>
            <a:r>
              <a:rPr lang="en-US" dirty="0"/>
              <a:t>Some opportunities will be provided to engage anonymously (i.e. using polls, annotation) during the Debrief Meeting; </a:t>
            </a:r>
            <a:endParaRPr lang="en-US" dirty="0">
              <a:cs typeface="Calibri"/>
            </a:endParaRPr>
          </a:p>
          <a:p>
            <a:pPr marL="628650" lvl="1" indent="-171450">
              <a:buFont typeface="Courier New"/>
              <a:buChar char="o"/>
            </a:pPr>
            <a:r>
              <a:rPr lang="en-US" dirty="0"/>
              <a:t>Responses to the Tool will only be shared in aggregate form (averages) and no quotes from respondents will be shared that might identify the person.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18</a:t>
            </a:fld>
            <a:endParaRPr lang="en-US"/>
          </a:p>
        </p:txBody>
      </p:sp>
    </p:spTree>
    <p:extLst>
      <p:ext uri="{BB962C8B-B14F-4D97-AF65-F5344CB8AC3E}">
        <p14:creationId xmlns:p14="http://schemas.microsoft.com/office/powerpoint/2010/main" val="416300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i="1" dirty="0"/>
              <a:t>**You will need to consider the power dynamics that might exist within your group or organization that may challenge unhindered participation in the assessment process and how you want to position this during the Orientation Meeting.</a:t>
            </a:r>
            <a:r>
              <a:rPr lang="en-CA" i="1" dirty="0">
                <a:cs typeface="Calibri" panose="020F0502020204030204"/>
              </a:rPr>
              <a:t> </a:t>
            </a:r>
            <a:r>
              <a:rPr lang="en-US" i="1" dirty="0"/>
              <a:t>This will likely depend on who will be participating and the roles they hold in the organization (e.g., program staff participating alongside managers, service users participating alongside service providers).</a:t>
            </a:r>
            <a:endParaRPr lang="en-US" i="1" dirty="0">
              <a:ea typeface="Calibri"/>
              <a:cs typeface="Calibri"/>
            </a:endParaRPr>
          </a:p>
          <a:p>
            <a:endParaRPr lang="en-CA" b="1" dirty="0">
              <a:cs typeface="Calibri"/>
            </a:endParaRPr>
          </a:p>
          <a:p>
            <a:r>
              <a:rPr lang="en-CA" b="1" dirty="0">
                <a:cs typeface="Calibri"/>
              </a:rPr>
              <a:t>Notes:</a:t>
            </a:r>
            <a:endParaRPr lang="en-US" b="1" dirty="0">
              <a:cs typeface="Calibri"/>
            </a:endParaRPr>
          </a:p>
          <a:p>
            <a:pPr marL="171450" indent="-171450">
              <a:buFont typeface="Calibri"/>
              <a:buChar char="-"/>
            </a:pPr>
            <a:r>
              <a:rPr lang="en-CA" dirty="0">
                <a:cs typeface="Calibri"/>
              </a:rPr>
              <a:t>It is integral to have decision makers from our organization involved in the process, while also ensuring that staff have opportunities to contribute and direct the assessment process. </a:t>
            </a:r>
            <a:endParaRPr lang="en-CA" dirty="0">
              <a:cs typeface="+mn-lt"/>
            </a:endParaRPr>
          </a:p>
          <a:p>
            <a:pPr marL="171450" indent="-171450">
              <a:buFont typeface="Calibri"/>
              <a:buChar char="-"/>
            </a:pPr>
            <a:r>
              <a:rPr lang="en-CA" dirty="0">
                <a:cs typeface="Calibri"/>
              </a:rPr>
              <a:t>Describe how those holding positions of power over others will be included and any measures taken to help manage these power dynamics</a:t>
            </a:r>
            <a:endParaRPr lang="en-CA" dirty="0"/>
          </a:p>
          <a:p>
            <a:pPr marL="171450" indent="-171450">
              <a:buFont typeface="Calibri"/>
              <a:buChar char="-"/>
            </a:pPr>
            <a:r>
              <a:rPr lang="en-US" dirty="0"/>
              <a:t>Examples of ways to mitigate these dynamics include: </a:t>
            </a:r>
            <a:endParaRPr lang="en-CA" dirty="0">
              <a:cs typeface="Calibri" panose="020F0502020204030204"/>
            </a:endParaRPr>
          </a:p>
          <a:p>
            <a:pPr lvl="1" indent="-171450">
              <a:buFont typeface="Courier New"/>
              <a:buChar char="o"/>
            </a:pPr>
            <a:r>
              <a:rPr lang="en-US" dirty="0"/>
              <a:t>Ensuring the Working Group includes members from different areas/levels of the organization</a:t>
            </a:r>
            <a:endParaRPr lang="en-US" dirty="0">
              <a:cs typeface="Calibri"/>
            </a:endParaRPr>
          </a:p>
          <a:p>
            <a:pPr lvl="1" indent="-171450">
              <a:buFont typeface="Courier New"/>
              <a:buChar char="o"/>
            </a:pPr>
            <a:r>
              <a:rPr lang="en-US" dirty="0"/>
              <a:t>Limiting leadership participation in the Debrief Meeting or providing a summary of the discussion rather than having them attend.</a:t>
            </a:r>
            <a:endParaRPr lang="en-US" dirty="0">
              <a:cs typeface="Calibri"/>
            </a:endParaRPr>
          </a:p>
          <a:p>
            <a:pPr lvl="1" indent="-171450">
              <a:buFont typeface="Courier New"/>
              <a:buChar char="o"/>
            </a:pPr>
            <a:r>
              <a:rPr lang="en-US" dirty="0">
                <a:cs typeface="Calibri"/>
              </a:rPr>
              <a:t>Having more than one Debrief Meeting with different groups of participants </a:t>
            </a:r>
            <a:endParaRPr lang="en-US" dirty="0"/>
          </a:p>
          <a:p>
            <a:pPr lvl="1" indent="-171450">
              <a:buFont typeface="Courier New"/>
              <a:buChar char="o"/>
            </a:pPr>
            <a:r>
              <a:rPr lang="en-US" dirty="0"/>
              <a:t>Provide opportunities to share outside of meeting or provide feedback to the Working Group through anonymous or confidential channels</a:t>
            </a:r>
            <a:endParaRPr lang="en-US" dirty="0">
              <a:cs typeface="Calibri"/>
            </a:endParaRPr>
          </a:p>
          <a:p>
            <a:endParaRPr lang="en-CA"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19</a:t>
            </a:fld>
            <a:endParaRPr lang="en-US"/>
          </a:p>
        </p:txBody>
      </p:sp>
    </p:spTree>
    <p:extLst>
      <p:ext uri="{BB962C8B-B14F-4D97-AF65-F5344CB8AC3E}">
        <p14:creationId xmlns:p14="http://schemas.microsoft.com/office/powerpoint/2010/main" val="355599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ea typeface="Calibri" panose="020F0502020204030204"/>
              <a:cs typeface="Calibri" panose="020F0502020204030204"/>
            </a:endParaRPr>
          </a:p>
          <a:p>
            <a:pPr marL="171450" indent="-171450">
              <a:buFont typeface="Calibri,Sans-Serif"/>
              <a:buChar char="-"/>
            </a:pPr>
            <a:r>
              <a:rPr lang="en-US" dirty="0"/>
              <a:t>Welcome participants and open the meeting as you would customarily (e.g., land acknowledgements, introductions as needed)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2</a:t>
            </a:fld>
            <a:endParaRPr lang="en-US"/>
          </a:p>
        </p:txBody>
      </p:sp>
    </p:spTree>
    <p:extLst>
      <p:ext uri="{BB962C8B-B14F-4D97-AF65-F5344CB8AC3E}">
        <p14:creationId xmlns:p14="http://schemas.microsoft.com/office/powerpoint/2010/main" val="80074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CA" b="1" dirty="0"/>
              <a:t>Notes:</a:t>
            </a:r>
            <a:endParaRPr lang="en-CA" dirty="0"/>
          </a:p>
          <a:p>
            <a:pPr marL="171450" indent="-171450">
              <a:buFont typeface="Calibri"/>
              <a:buChar char="-"/>
            </a:pPr>
            <a:r>
              <a:rPr lang="en-US" dirty="0"/>
              <a:t>Inform participants about how the discussions taking place in the Debrief Meeting will be moved into action. This might include:</a:t>
            </a:r>
            <a:endParaRPr lang="en-US" dirty="0">
              <a:cs typeface="Calibri"/>
            </a:endParaRPr>
          </a:p>
          <a:p>
            <a:pPr marL="685800" lvl="1" indent="-228600">
              <a:buFont typeface="Courier New"/>
              <a:buChar char="o"/>
            </a:pPr>
            <a:r>
              <a:rPr lang="en-US" dirty="0"/>
              <a:t>Introducing the Action Plan Template</a:t>
            </a:r>
            <a:endParaRPr lang="en-US" dirty="0">
              <a:ea typeface="Calibri"/>
              <a:cs typeface="Calibri"/>
            </a:endParaRPr>
          </a:p>
          <a:p>
            <a:pPr marL="685800" lvl="1" indent="-228600">
              <a:buFont typeface="Courier New"/>
              <a:buChar char="o"/>
            </a:pPr>
            <a:r>
              <a:rPr lang="en-US" dirty="0"/>
              <a:t>Who will work on the Action Plan (e.g., Working Group, Assessment Participants, and/or other staff, volunteers, service users/community members, board members etc.)</a:t>
            </a:r>
            <a:endParaRPr lang="en-US" dirty="0">
              <a:cs typeface="Calibri"/>
            </a:endParaRPr>
          </a:p>
          <a:p>
            <a:pPr marL="685800" lvl="1" indent="-228600">
              <a:buFont typeface="Courier New"/>
              <a:buChar char="o"/>
            </a:pPr>
            <a:r>
              <a:rPr lang="en-US" dirty="0"/>
              <a:t>When and how it will be developed</a:t>
            </a:r>
            <a:endParaRPr lang="en-US" dirty="0">
              <a:cs typeface="Calibri"/>
            </a:endParaRPr>
          </a:p>
          <a:p>
            <a:pPr marL="685800" lvl="1" indent="-228600">
              <a:buFont typeface="Courier New"/>
              <a:buChar char="o"/>
            </a:pPr>
            <a:r>
              <a:rPr lang="en-US" dirty="0"/>
              <a:t>How it will be actioned and sustained over time</a:t>
            </a:r>
            <a:endParaRPr lang="en-US" dirty="0">
              <a:ea typeface="Calibri"/>
              <a:cs typeface="Calibri"/>
            </a:endParaRPr>
          </a:p>
          <a:p>
            <a:pPr marL="685800" lvl="1" indent="-228600">
              <a:buFont typeface="Courier New"/>
              <a:buChar char="o"/>
            </a:pPr>
            <a:r>
              <a:rPr lang="en-US" dirty="0"/>
              <a:t>Plans to involve and/or share the assessment findings with others </a:t>
            </a:r>
            <a:endParaRPr lang="en-US" dirty="0">
              <a:cs typeface="Calibri"/>
            </a:endParaRPr>
          </a:p>
          <a:p>
            <a:pPr marL="171450" indent="-171450">
              <a:lnSpc>
                <a:spcPct val="90000"/>
              </a:lnSpc>
              <a:spcBef>
                <a:spcPts val="1000"/>
              </a:spcBef>
              <a:buFont typeface="Calibri"/>
              <a:buChar char="-"/>
            </a:pPr>
            <a:endParaRPr lang="en-US" dirty="0">
              <a:cs typeface="Calibri"/>
            </a:endParaRPr>
          </a:p>
          <a:p>
            <a:pPr marL="171450" indent="-171450">
              <a:lnSpc>
                <a:spcPct val="90000"/>
              </a:lnSpc>
              <a:spcBef>
                <a:spcPts val="1000"/>
              </a:spcBef>
              <a:buFont typeface="Calibri"/>
              <a:buChar char="-"/>
            </a:pPr>
            <a:r>
              <a:rPr lang="en-US" dirty="0">
                <a:cs typeface="Calibri"/>
              </a:rPr>
              <a:t>Set clear expectations for completing the assessment, participating in the Debrief Meeting, and informing the Action Plan. </a:t>
            </a:r>
            <a:endParaRPr lang="en-US" dirty="0">
              <a:ea typeface="Calibri"/>
              <a:cs typeface="Calibri"/>
            </a:endParaRPr>
          </a:p>
          <a:p>
            <a:pPr lvl="1">
              <a:lnSpc>
                <a:spcPct val="90000"/>
              </a:lnSpc>
              <a:spcBef>
                <a:spcPts val="500"/>
              </a:spcBef>
              <a:buFont typeface="Courier New"/>
              <a:buChar char="o"/>
            </a:pP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20</a:t>
            </a:fld>
            <a:endParaRPr lang="en-US"/>
          </a:p>
        </p:txBody>
      </p:sp>
    </p:spTree>
    <p:extLst>
      <p:ext uri="{BB962C8B-B14F-4D97-AF65-F5344CB8AC3E}">
        <p14:creationId xmlns:p14="http://schemas.microsoft.com/office/powerpoint/2010/main" val="3248182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CA" b="1" dirty="0"/>
              <a:t>Notes:</a:t>
            </a:r>
            <a:endParaRPr lang="en-US" dirty="0"/>
          </a:p>
          <a:p>
            <a:pPr>
              <a:buFont typeface="Aptos"/>
              <a:buChar char="•"/>
            </a:pPr>
            <a:r>
              <a:rPr lang="en-US" dirty="0"/>
              <a:t>Remind participants that stigma has impacts at all areas/levels of the organization</a:t>
            </a:r>
            <a:endParaRPr lang="en-US" dirty="0">
              <a:ea typeface="Calibri"/>
              <a:cs typeface="Calibri"/>
            </a:endParaRPr>
          </a:p>
          <a:p>
            <a:pPr lvl="1">
              <a:buFont typeface="Courier New"/>
              <a:buChar char="○"/>
            </a:pPr>
            <a:r>
              <a:rPr lang="en-US" dirty="0"/>
              <a:t>The process might involve consideration of changes in human resources, operations, program/service delivery, partnerships etc. </a:t>
            </a:r>
            <a:br>
              <a:rPr lang="en-US" dirty="0">
                <a:cs typeface="+mn-lt"/>
              </a:rPr>
            </a:br>
            <a:endParaRPr lang="en-US" dirty="0">
              <a:cs typeface="Calibri"/>
            </a:endParaRPr>
          </a:p>
          <a:p>
            <a:pPr>
              <a:buFont typeface="Calibri"/>
              <a:buChar char="•"/>
            </a:pPr>
            <a:r>
              <a:rPr lang="en-US" dirty="0"/>
              <a:t>Highlight that this is not a short-term process – it is a marathon not a sprint</a:t>
            </a:r>
            <a:endParaRPr lang="en-US" dirty="0">
              <a:cs typeface="Calibri"/>
            </a:endParaRPr>
          </a:p>
          <a:p>
            <a:pPr lvl="1">
              <a:buFont typeface="Courier New"/>
              <a:buChar char="○"/>
            </a:pPr>
            <a:r>
              <a:rPr lang="en-US" dirty="0"/>
              <a:t>Let them know of plans/opportunities to revisit this work (e.g., annually) </a:t>
            </a:r>
            <a:endParaRPr lang="en-US" dirty="0">
              <a:cs typeface="Calibri"/>
            </a:endParaRPr>
          </a:p>
          <a:p>
            <a:pPr lvl="1">
              <a:buFont typeface="Courier New"/>
              <a:buChar char="○"/>
            </a:pPr>
            <a:r>
              <a:rPr lang="en-US" dirty="0"/>
              <a:t>Lots of changes might be identified but they will not all be immediate priorities – part of the process will be to set priorities and consider them against the resources and time available. No organization is expected to score 'perfectly'. </a:t>
            </a:r>
            <a:endParaRPr lang="en-US" dirty="0">
              <a:cs typeface="Calibri" panose="020F0502020204030204"/>
            </a:endParaRPr>
          </a:p>
          <a:p>
            <a:pPr>
              <a:buFont typeface="Calibri"/>
              <a:buChar char="•"/>
            </a:pPr>
            <a:endParaRPr lang="en-US" dirty="0">
              <a:cs typeface="Calibri" panose="020F0502020204030204"/>
            </a:endParaRPr>
          </a:p>
          <a:p>
            <a:pPr>
              <a:lnSpc>
                <a:spcPct val="90000"/>
              </a:lnSpc>
              <a:spcBef>
                <a:spcPts val="1000"/>
              </a:spcBef>
            </a:pPr>
            <a:endParaRPr lang="en-US" dirty="0">
              <a:cs typeface="Calibri" panose="020F0502020204030204"/>
            </a:endParaRPr>
          </a:p>
          <a:p>
            <a:pPr marL="171450" indent="-171450">
              <a:lnSpc>
                <a:spcPct val="90000"/>
              </a:lnSpc>
              <a:spcBef>
                <a:spcPts val="1000"/>
              </a:spcBef>
              <a:buFont typeface="Calibri"/>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21</a:t>
            </a:fld>
            <a:endParaRPr lang="en-US"/>
          </a:p>
        </p:txBody>
      </p:sp>
    </p:spTree>
    <p:extLst>
      <p:ext uri="{BB962C8B-B14F-4D97-AF65-F5344CB8AC3E}">
        <p14:creationId xmlns:p14="http://schemas.microsoft.com/office/powerpoint/2010/main" val="309859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pPr marL="171450" indent="-171450">
              <a:buFont typeface="Calibri"/>
              <a:buChar char="•"/>
            </a:pPr>
            <a:r>
              <a:rPr lang="en-US" dirty="0">
                <a:ea typeface="Calibri"/>
                <a:cs typeface="Calibri"/>
              </a:rPr>
              <a:t>Let participants know when there is time allotted for them to complete the Tool (e.g., right after this presentation, over the next week, at the start of the Debrief Meeting)</a:t>
            </a:r>
          </a:p>
          <a:p>
            <a:pPr marL="171450" indent="-171450">
              <a:buFont typeface="Calibri"/>
              <a:buChar char="•"/>
            </a:pPr>
            <a:r>
              <a:rPr lang="en-US" dirty="0"/>
              <a:t>State the deadline of when participants need to complete the Tool individually (and submit, if applicable) and advise participants of who to reach if they have questions.</a:t>
            </a:r>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22</a:t>
            </a:fld>
            <a:endParaRPr lang="en-US"/>
          </a:p>
        </p:txBody>
      </p:sp>
    </p:spTree>
    <p:extLst>
      <p:ext uri="{BB962C8B-B14F-4D97-AF65-F5344CB8AC3E}">
        <p14:creationId xmlns:p14="http://schemas.microsoft.com/office/powerpoint/2010/main" val="144377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CA" dirty="0"/>
          </a:p>
          <a:p>
            <a:pPr marL="171450" indent="-171450">
              <a:buFont typeface="Calibri,Sans-Serif"/>
              <a:buChar char="-"/>
            </a:pPr>
            <a:r>
              <a:rPr lang="en-US" dirty="0"/>
              <a:t>Welcome participants and open the meeting as you would customarily (e.g., land acknowledgements, introductions as needed) </a:t>
            </a:r>
          </a:p>
          <a:p>
            <a:r>
              <a:rPr lang="en-US" dirty="0"/>
              <a:t>-   It may be helpful to contextualize your land acknowledgement based on the topic/organizational assessment (e.g., highlighting that some populations disproportionately bear the burden of stigma, including Indigenous populations; engaging in an intentional process of assessment around stigma and your organization can lead to better services and health outcomes for populations you serve, including Indigenous communities, etc.) </a:t>
            </a: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3</a:t>
            </a:fld>
            <a:endParaRPr lang="en-US"/>
          </a:p>
        </p:txBody>
      </p:sp>
    </p:spTree>
    <p:extLst>
      <p:ext uri="{BB962C8B-B14F-4D97-AF65-F5344CB8AC3E}">
        <p14:creationId xmlns:p14="http://schemas.microsoft.com/office/powerpoint/2010/main" val="76052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highlight>
                  <a:srgbClr val="FFC000"/>
                </a:highlight>
                <a:latin typeface="Arial"/>
                <a:cs typeface="Arial"/>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highlight>
                  <a:srgbClr val="FFC000"/>
                </a:highlight>
                <a:latin typeface="Arial"/>
                <a:cs typeface="Arial"/>
              </a:rPr>
              <a:t>- Depending on who is involved and their existing relationships, you may wish to include a roundtable of introductions</a:t>
            </a: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4</a:t>
            </a:fld>
            <a:endParaRPr lang="en-US"/>
          </a:p>
        </p:txBody>
      </p:sp>
    </p:spTree>
    <p:extLst>
      <p:ext uri="{BB962C8B-B14F-4D97-AF65-F5344CB8AC3E}">
        <p14:creationId xmlns:p14="http://schemas.microsoft.com/office/powerpoint/2010/main" val="356536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5</a:t>
            </a:fld>
            <a:endParaRPr lang="en-US"/>
          </a:p>
        </p:txBody>
      </p:sp>
    </p:spTree>
    <p:extLst>
      <p:ext uri="{BB962C8B-B14F-4D97-AF65-F5344CB8AC3E}">
        <p14:creationId xmlns:p14="http://schemas.microsoft.com/office/powerpoint/2010/main" val="211026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r>
              <a:rPr lang="en-CA" b="1" dirty="0"/>
              <a:t>Notes:</a:t>
            </a:r>
            <a:endParaRPr lang="en-US" dirty="0"/>
          </a:p>
          <a:p>
            <a:pPr marL="0" indent="0">
              <a:buFont typeface="Calibri"/>
              <a:buNone/>
            </a:pPr>
            <a:r>
              <a:rPr lang="en-US" dirty="0">
                <a:cs typeface="Calibri"/>
              </a:rPr>
              <a:t>- Include your intended outcomes for the assessment process. Potential outcomes could be to:</a:t>
            </a:r>
          </a:p>
          <a:p>
            <a:pPr marL="457200" lvl="1" indent="-171450">
              <a:buFont typeface="Arial" panose="020B0604020202020204" pitchFamily="34" charset="0"/>
              <a:buChar char="•"/>
            </a:pPr>
            <a:r>
              <a:rPr lang="en-US" dirty="0"/>
              <a:t>Identify the policy, environmental and cultural factors that contribute to stigma and discrimination and affect individuals’ experience with [name or organization]</a:t>
            </a:r>
            <a:endParaRPr lang="en-US" dirty="0">
              <a:cs typeface="Calibri"/>
            </a:endParaRPr>
          </a:p>
          <a:p>
            <a:pPr marL="457200" lvl="1" indent="-171450">
              <a:buFont typeface="Arial" panose="020B0604020202020204" pitchFamily="34" charset="0"/>
              <a:buChar char="•"/>
            </a:pPr>
            <a:r>
              <a:rPr lang="en-US" dirty="0"/>
              <a:t>Foster open discussion and sharing perspectives from different points of view within the organization</a:t>
            </a:r>
            <a:endParaRPr lang="en-US" dirty="0">
              <a:ea typeface="Calibri" panose="020F0502020204030204"/>
              <a:cs typeface="Calibri"/>
            </a:endParaRPr>
          </a:p>
          <a:p>
            <a:pPr marL="457200" lvl="1" indent="-171450">
              <a:buFont typeface="Arial" panose="020B0604020202020204" pitchFamily="34" charset="0"/>
              <a:buChar char="•"/>
            </a:pPr>
            <a:r>
              <a:rPr lang="en-US" dirty="0"/>
              <a:t>Identify priority goals for action (short-, medium- and long- term)</a:t>
            </a:r>
            <a:endParaRPr lang="en-US" dirty="0">
              <a:ea typeface="+mn-ea"/>
              <a:cs typeface="+mn-cs"/>
            </a:endParaRP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ea"/>
                <a:cs typeface="+mn-cs"/>
              </a:rPr>
              <a:t>Align </a:t>
            </a:r>
            <a:r>
              <a:rPr lang="en-US" dirty="0"/>
              <a:t>with ongoing related initiatives (e.g., work on anti-racism, Truth &amp; Reconciliation, etc.)</a:t>
            </a:r>
            <a:endParaRPr lang="en-US" dirty="0">
              <a:ea typeface="Calibri"/>
              <a:cs typeface="+mn-lt"/>
            </a:endParaRPr>
          </a:p>
          <a:p>
            <a:pPr marL="457200" lvl="1" indent="-171450">
              <a:buFont typeface="Arial" panose="020B0604020202020204" pitchFamily="34" charset="0"/>
              <a:buChar char="•"/>
            </a:pPr>
            <a:endParaRPr lang="en-US" dirty="0">
              <a:ea typeface="Calibri" panose="020F0502020204030204"/>
              <a:cs typeface="Calibri" panose="020F0502020204030204"/>
            </a:endParaRPr>
          </a:p>
          <a:p>
            <a:pPr marL="0" lvl="0" indent="-171450">
              <a:buFont typeface="Arial" panose="020B0604020202020204" pitchFamily="34" charset="0"/>
              <a:buChar char="•"/>
            </a:pPr>
            <a:endParaRPr lang="en-US" dirty="0">
              <a:ea typeface="Calibri" panose="020F0502020204030204"/>
              <a:cs typeface="Calibri" panose="020F0502020204030204"/>
            </a:endParaRPr>
          </a:p>
          <a:p>
            <a:pPr marL="0" indent="0">
              <a:buFont typeface="Calibri"/>
              <a:buNone/>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6</a:t>
            </a:fld>
            <a:endParaRPr lang="en-US"/>
          </a:p>
        </p:txBody>
      </p:sp>
    </p:spTree>
    <p:extLst>
      <p:ext uri="{BB962C8B-B14F-4D97-AF65-F5344CB8AC3E}">
        <p14:creationId xmlns:p14="http://schemas.microsoft.com/office/powerpoint/2010/main" val="183370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i="1" dirty="0"/>
              <a:t>**The level of detail you choose to provide in slides 7-10 will depend on the level of knowledge and awareness that your Assessment Participants have regarding STBBIs, stigma and intersecting issues. You may choose to bring in additional information/examples based on the services your organizations provides and the communities served.</a:t>
            </a:r>
          </a:p>
          <a:p>
            <a:endParaRPr lang="en-US" b="1" dirty="0">
              <a:cs typeface="Calibri"/>
            </a:endParaRPr>
          </a:p>
          <a:p>
            <a:r>
              <a:rPr lang="en-CA" b="1" dirty="0"/>
              <a:t>Notes:</a:t>
            </a:r>
            <a:endParaRPr lang="en-CA" dirty="0"/>
          </a:p>
          <a:p>
            <a:pPr marL="285750" indent="-285750">
              <a:buFont typeface="Calibri"/>
              <a:buChar char="-"/>
            </a:pPr>
            <a:r>
              <a:rPr lang="en-US" dirty="0">
                <a:cs typeface="Calibri"/>
              </a:rPr>
              <a:t>Stigma</a:t>
            </a:r>
            <a:r>
              <a:rPr lang="en-US" sz="1200" kern="1200" dirty="0">
                <a:solidFill>
                  <a:schemeClr val="tx1"/>
                </a:solidFill>
                <a:effectLst/>
                <a:latin typeface="+mn-lt"/>
                <a:ea typeface="+mn-ea"/>
                <a:cs typeface="+mn-cs"/>
              </a:rPr>
              <a:t> that people experience, because they have HIV, Hepatitis C or an STI, or because they are part of a population group that experiences disproportionate rates of these STBBIs is a major barrier to STBBI testing, treatment and prevention services. Consider how assumptions are made about individuals based on populations they belong to that are disproportionately impacted by STBBIs.</a:t>
            </a:r>
            <a:endParaRPr lang="en-US" dirty="0">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lang="en-US" sz="1200" kern="1200" dirty="0">
                <a:solidFill>
                  <a:schemeClr val="tx1"/>
                </a:solidFill>
                <a:effectLst/>
                <a:latin typeface="+mn-lt"/>
                <a:ea typeface="+mn-ea"/>
                <a:cs typeface="+mn-cs"/>
              </a:rPr>
              <a:t>On top of this, stigma and discrimination related to STBBI-status, and intersecting identities such as race, culture, gender identity, sexual orientation, disability and immigration status, have significant impacts on how people access and experience sexual health and substance use-related services. </a:t>
            </a:r>
            <a:r>
              <a:rPr lang="en-US" sz="1000" i="0" kern="1200" dirty="0">
                <a:solidFill>
                  <a:srgbClr val="FF0000"/>
                </a:solidFill>
                <a:effectLst/>
                <a:latin typeface="+mn-lt"/>
                <a:ea typeface="+mn-ea"/>
                <a:cs typeface="+mn-cs"/>
              </a:rPr>
              <a:t>Stigma also impacts other facets of social, family and community life and a person’s general well-being.</a:t>
            </a:r>
            <a:endParaRPr lang="en-US" sz="1000" i="0" strike="sngStrike" kern="1200" dirty="0">
              <a:solidFill>
                <a:srgbClr val="FF0000"/>
              </a:solidFill>
              <a:effectLst/>
              <a:latin typeface="+mn-lt"/>
              <a:ea typeface="Calibri" panose="020F0502020204030204"/>
              <a:cs typeface="Calibri"/>
            </a:endParaRPr>
          </a:p>
          <a:p>
            <a:pPr marL="285750" indent="-285750">
              <a:buFont typeface="Calibri"/>
              <a:buChar char="-"/>
              <a:defRPr/>
            </a:pPr>
            <a:r>
              <a:rPr lang="en-US" dirty="0"/>
              <a:t>Consider, for example:</a:t>
            </a:r>
            <a:endParaRPr lang="en-US" dirty="0">
              <a:ea typeface="Calibri" panose="020F0502020204030204"/>
              <a:cs typeface="Calibri"/>
            </a:endParaRPr>
          </a:p>
          <a:p>
            <a:pPr marL="742950" lvl="1" indent="-285750">
              <a:buFont typeface="Courier New"/>
              <a:buChar char="○"/>
              <a:defRPr/>
            </a:pPr>
            <a:r>
              <a:rPr lang="en-US" dirty="0"/>
              <a:t>Feelings of fear and shame can discourage people from getting tested or disclosing their status</a:t>
            </a:r>
            <a:endParaRPr lang="en-US" dirty="0">
              <a:cs typeface="Calibri"/>
            </a:endParaRPr>
          </a:p>
          <a:p>
            <a:pPr marL="742950" lvl="1" indent="-285750">
              <a:buFont typeface="Courier New"/>
              <a:buChar char="○"/>
              <a:defRPr/>
            </a:pPr>
            <a:r>
              <a:rPr lang="en-US" dirty="0"/>
              <a:t>Assumptions made about a person can result in them not receiving the care/services they may need</a:t>
            </a:r>
            <a:endParaRPr lang="en-US" dirty="0">
              <a:cs typeface="Calibri"/>
            </a:endParaRPr>
          </a:p>
          <a:p>
            <a:pPr marL="742950" lvl="1" indent="-285750">
              <a:buFont typeface="Courier New"/>
              <a:buChar char="○"/>
              <a:defRPr/>
            </a:pPr>
            <a:r>
              <a:rPr lang="en-US" dirty="0"/>
              <a:t>Experiences of stigmatizing language, </a:t>
            </a:r>
            <a:r>
              <a:rPr lang="en-US" dirty="0" err="1"/>
              <a:t>behaviours</a:t>
            </a:r>
            <a:r>
              <a:rPr lang="en-US" dirty="0"/>
              <a:t> or policies when accessing care can erode trust and discourage future engagement in care</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7</a:t>
            </a:fld>
            <a:endParaRPr lang="en-US"/>
          </a:p>
        </p:txBody>
      </p:sp>
    </p:spTree>
    <p:extLst>
      <p:ext uri="{BB962C8B-B14F-4D97-AF65-F5344CB8AC3E}">
        <p14:creationId xmlns:p14="http://schemas.microsoft.com/office/powerpoint/2010/main" val="218541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i="1" dirty="0">
                <a:cs typeface="Calibri"/>
              </a:rPr>
              <a:t>**These quotes were shared in focus groups with CPHA in 2022. Feel free to adjust this slides to replace them with quotes from your organization’s own consultations/reports.</a:t>
            </a:r>
            <a:endParaRPr lang="en-US" i="1" dirty="0"/>
          </a:p>
          <a:p>
            <a:endParaRPr lang="en-CA" b="1" i="1" dirty="0"/>
          </a:p>
          <a:p>
            <a:r>
              <a:rPr lang="en-CA" b="1" dirty="0"/>
              <a:t>Notes:</a:t>
            </a:r>
            <a:endParaRPr lang="en-CA" dirty="0">
              <a:ea typeface="Calibri"/>
              <a:cs typeface="Calibri"/>
            </a:endParaRPr>
          </a:p>
          <a:p>
            <a:pPr marL="171450" indent="-171450">
              <a:buFont typeface="Calibri"/>
              <a:buChar char="-"/>
            </a:pPr>
            <a:r>
              <a:rPr lang="en-US" dirty="0">
                <a:cs typeface="Calibri"/>
              </a:rPr>
              <a:t>The quotes on screen show a more personal side to this and demonstrate some of the ways that people have experienced stigma related to having HIV or an STI and also these intersecting identity factors, and how people do not always feel welcome bringing their whole selves when accessing sexual health and substance use related care</a:t>
            </a:r>
            <a:endParaRPr lang="en-US" dirty="0">
              <a:ea typeface="Calibri" panose="020F0502020204030204"/>
              <a:cs typeface="Calibri"/>
            </a:endParaRPr>
          </a:p>
          <a:p>
            <a:r>
              <a:rPr lang="en-US" dirty="0">
                <a:cs typeface="Calibri"/>
              </a:rPr>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8</a:t>
            </a:fld>
            <a:endParaRPr lang="en-US"/>
          </a:p>
        </p:txBody>
      </p:sp>
    </p:spTree>
    <p:extLst>
      <p:ext uri="{BB962C8B-B14F-4D97-AF65-F5344CB8AC3E}">
        <p14:creationId xmlns:p14="http://schemas.microsoft.com/office/powerpoint/2010/main" val="317858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endParaRPr lang="en-US" dirty="0"/>
          </a:p>
          <a:p>
            <a:pPr marL="171450" indent="-171450">
              <a:buFont typeface="Aptos"/>
              <a:buChar char="•"/>
            </a:pPr>
            <a:r>
              <a:rPr lang="en-US" dirty="0"/>
              <a:t>We can think about stigma as operating, often simultaneously, on many different levels. Ways that stigma is embedded at the level of organizations (structural stigma), or even broader such as through laws and social norms, can trickle down to impact how individuals within this system think and behave (enacted stigma), and also how people who belong to stigmatized groups feel about themselves (internalized stigma) and expect to be treated (perceived/anticipated stigma).</a:t>
            </a:r>
            <a:endParaRPr lang="en-US" dirty="0">
              <a:cs typeface="Calibri"/>
            </a:endParaRPr>
          </a:p>
          <a:p>
            <a:pPr marL="171450" indent="-171450">
              <a:buFont typeface="Aptos"/>
              <a:buChar char="•"/>
            </a:pPr>
            <a:endParaRPr lang="en-US" dirty="0"/>
          </a:p>
          <a:p>
            <a:pPr marL="171450" indent="-171450">
              <a:buFont typeface="Aptos"/>
              <a:buChar char="•"/>
            </a:pPr>
            <a:r>
              <a:rPr lang="en-US" dirty="0"/>
              <a:t>Because of the ways that stigma at the organizational level can impact the </a:t>
            </a:r>
            <a:r>
              <a:rPr lang="en-US" dirty="0" err="1"/>
              <a:t>behaviours</a:t>
            </a:r>
            <a:r>
              <a:rPr lang="en-US" dirty="0"/>
              <a:t>, attitudes and experiences of those working within and accessing services at the organization, it’s important to think about how to intervene here (at the structural/organizational level)</a:t>
            </a:r>
            <a:br>
              <a:rPr lang="en-US" dirty="0">
                <a:cs typeface="+mn-lt"/>
              </a:rPr>
            </a:br>
            <a:endParaRPr lang="en-US" dirty="0">
              <a:cs typeface="Calibri"/>
            </a:endParaRPr>
          </a:p>
          <a:p>
            <a:pPr marL="171450" indent="-171450">
              <a:buFont typeface="Aptos"/>
              <a:buChar char="•"/>
            </a:pPr>
            <a:r>
              <a:rPr lang="en-US" dirty="0">
                <a:cs typeface="Calibri"/>
              </a:rPr>
              <a:t>Forms of stigma:</a:t>
            </a:r>
            <a:endParaRPr lang="en-US" dirty="0"/>
          </a:p>
          <a:p>
            <a:pPr marL="514350" lvl="1" indent="-171450">
              <a:buFont typeface="Courier New"/>
              <a:buChar char="o"/>
            </a:pPr>
            <a:r>
              <a:rPr lang="en-US" b="1" dirty="0"/>
              <a:t>Perceived/Anticipated stigma:</a:t>
            </a:r>
            <a:r>
              <a:rPr lang="en-US" dirty="0"/>
              <a:t> Awareness of negative social attitudes, fear of discrimination and feelings of shame. </a:t>
            </a:r>
            <a:endParaRPr lang="en-US" dirty="0">
              <a:cs typeface="Calibri"/>
            </a:endParaRPr>
          </a:p>
          <a:p>
            <a:pPr marL="514350" lvl="1" indent="-171450">
              <a:buFont typeface="Courier New"/>
              <a:buChar char="o"/>
            </a:pPr>
            <a:r>
              <a:rPr lang="en-US" b="1" dirty="0"/>
              <a:t>Internalized stigma:</a:t>
            </a:r>
            <a:r>
              <a:rPr lang="en-US" dirty="0"/>
              <a:t> An individual’s acceptance of negative beliefs, views and feelings toward the stigmatized group they belong to and themselves. </a:t>
            </a:r>
            <a:endParaRPr lang="en-US" dirty="0">
              <a:cs typeface="Calibri"/>
            </a:endParaRPr>
          </a:p>
          <a:p>
            <a:pPr marL="514350" lvl="1" indent="-171450">
              <a:buFont typeface="Courier New"/>
              <a:buChar char="o"/>
            </a:pPr>
            <a:r>
              <a:rPr lang="en-US" b="1" dirty="0"/>
              <a:t>Enacted stigma:</a:t>
            </a:r>
            <a:r>
              <a:rPr lang="en-US" dirty="0"/>
              <a:t> Acts of discrimination, such as exclusion, or physical or emotional abuse. </a:t>
            </a:r>
            <a:endParaRPr lang="en-US" dirty="0">
              <a:ea typeface="Calibri"/>
              <a:cs typeface="Calibri"/>
            </a:endParaRPr>
          </a:p>
          <a:p>
            <a:pPr marL="514350" lvl="1" indent="-171450">
              <a:buFont typeface="Courier New"/>
              <a:buChar char="o"/>
            </a:pPr>
            <a:r>
              <a:rPr lang="en-US" b="1" dirty="0"/>
              <a:t>Structural stigma: </a:t>
            </a:r>
            <a:r>
              <a:rPr lang="en-US" dirty="0"/>
              <a:t>Polices, practices, programs and laws that perpetuate inequities and discrimination towards a group of people. </a:t>
            </a:r>
            <a:endParaRPr lang="en-US" dirty="0">
              <a:cs typeface="Calibri"/>
            </a:endParaRPr>
          </a:p>
          <a:p>
            <a:pPr marL="514350" lvl="1" indent="-171450">
              <a:buFont typeface="Courier New"/>
              <a:buChar char="o"/>
            </a:pPr>
            <a:r>
              <a:rPr lang="en-US" b="1" dirty="0"/>
              <a:t>Intersectional stigma: </a:t>
            </a:r>
            <a:r>
              <a:rPr lang="en-US" dirty="0"/>
              <a:t>The joint effects of an individual or group holding multiple stigmatized identities.</a:t>
            </a: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9</a:t>
            </a:fld>
            <a:endParaRPr lang="en-US"/>
          </a:p>
        </p:txBody>
      </p:sp>
    </p:spTree>
    <p:extLst>
      <p:ext uri="{BB962C8B-B14F-4D97-AF65-F5344CB8AC3E}">
        <p14:creationId xmlns:p14="http://schemas.microsoft.com/office/powerpoint/2010/main" val="4237155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lose-up of a sign&#10;&#10;Description automatically generated">
            <a:extLst>
              <a:ext uri="{FF2B5EF4-FFF2-40B4-BE49-F238E27FC236}">
                <a16:creationId xmlns:a16="http://schemas.microsoft.com/office/drawing/2014/main" id="{FC677EC3-29C0-45F2-B26F-873B3D1EE10E}"/>
              </a:ext>
            </a:extLst>
          </p:cNvPr>
          <p:cNvPicPr>
            <a:picLocks noChangeAspect="1"/>
          </p:cNvPicPr>
          <p:nvPr userDrawn="1"/>
        </p:nvPicPr>
        <p:blipFill>
          <a:blip r:embed="rId2"/>
          <a:stretch>
            <a:fillRect/>
          </a:stretch>
        </p:blipFill>
        <p:spPr>
          <a:xfrm>
            <a:off x="10405227" y="6159853"/>
            <a:ext cx="1393741" cy="358556"/>
          </a:xfrm>
          <a:prstGeom prst="rect">
            <a:avLst/>
          </a:prstGeom>
        </p:spPr>
      </p:pic>
      <p:pic>
        <p:nvPicPr>
          <p:cNvPr id="10" name="Picture 9" descr="A purple and white geometric shapes&#10;&#10;Description automatically generated">
            <a:extLst>
              <a:ext uri="{FF2B5EF4-FFF2-40B4-BE49-F238E27FC236}">
                <a16:creationId xmlns:a16="http://schemas.microsoft.com/office/drawing/2014/main" id="{7B660DF7-5C2C-4E87-9C64-602130C8AA7E}"/>
              </a:ext>
            </a:extLst>
          </p:cNvPr>
          <p:cNvPicPr>
            <a:picLocks noChangeAspect="1"/>
          </p:cNvPicPr>
          <p:nvPr userDrawn="1"/>
        </p:nvPicPr>
        <p:blipFill>
          <a:blip r:embed="rId3">
            <a:alphaModFix amt="30000"/>
          </a:blip>
          <a:srcRect l="-418" t="-202" r="51955" b="293"/>
          <a:stretch/>
        </p:blipFill>
        <p:spPr>
          <a:xfrm>
            <a:off x="9405706" y="765"/>
            <a:ext cx="2788110" cy="4320419"/>
          </a:xfrm>
          <a:prstGeom prst="rect">
            <a:avLst/>
          </a:prstGeom>
        </p:spPr>
      </p:pic>
      <p:pic>
        <p:nvPicPr>
          <p:cNvPr id="11" name="Picture 10" descr="A purple and white geometric shapes&#10;&#10;Description automatically generated">
            <a:extLst>
              <a:ext uri="{FF2B5EF4-FFF2-40B4-BE49-F238E27FC236}">
                <a16:creationId xmlns:a16="http://schemas.microsoft.com/office/drawing/2014/main" id="{99B87BB6-BC6E-4F63-95F4-4B67C1754223}"/>
              </a:ext>
            </a:extLst>
          </p:cNvPr>
          <p:cNvPicPr>
            <a:picLocks noChangeAspect="1"/>
          </p:cNvPicPr>
          <p:nvPr userDrawn="1"/>
        </p:nvPicPr>
        <p:blipFill>
          <a:blip r:embed="rId3">
            <a:alphaModFix amt="30000"/>
          </a:blip>
          <a:srcRect l="50045" t="-2457" r="-1328" b="21520"/>
          <a:stretch/>
        </p:blipFill>
        <p:spPr>
          <a:xfrm>
            <a:off x="572" y="3350301"/>
            <a:ext cx="2950262" cy="3500050"/>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FCCE22B-1975-D347-B07B-0CB5AECB68F8}"/>
              </a:ext>
            </a:extLst>
          </p:cNvPr>
          <p:cNvSpPr>
            <a:spLocks noGrp="1"/>
          </p:cNvSpPr>
          <p:nvPr>
            <p:ph type="title"/>
          </p:nvPr>
        </p:nvSpPr>
        <p:spPr>
          <a:xfrm>
            <a:off x="852000" y="292244"/>
            <a:ext cx="10515600" cy="1334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9926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5F9B-B685-405D-97AE-4E7D26C8D97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12440B8-E576-4096-9B22-42C00AC802E0}"/>
              </a:ext>
            </a:extLst>
          </p:cNvPr>
          <p:cNvSpPr>
            <a:spLocks noGrp="1"/>
          </p:cNvSpPr>
          <p:nvPr>
            <p:ph type="dt" sz="half" idx="10"/>
          </p:nvPr>
        </p:nvSpPr>
        <p:spPr/>
        <p:txBody>
          <a:bodyPr/>
          <a:lstStyle/>
          <a:p>
            <a:fld id="{846CE7D5-CF57-46EF-B807-FDD0502418D4}" type="datetimeFigureOut">
              <a:rPr lang="en-US" smtClean="0"/>
              <a:t>2/6/2026</a:t>
            </a:fld>
            <a:endParaRPr lang="en-US"/>
          </a:p>
        </p:txBody>
      </p:sp>
      <p:sp>
        <p:nvSpPr>
          <p:cNvPr id="4" name="Footer Placeholder 3">
            <a:extLst>
              <a:ext uri="{FF2B5EF4-FFF2-40B4-BE49-F238E27FC236}">
                <a16:creationId xmlns:a16="http://schemas.microsoft.com/office/drawing/2014/main" id="{78DBD62B-3215-4CEE-9FB7-8B7007132A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26997C-E560-4239-BA39-3116F1BFF2A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251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FEF6-82A7-47CA-9509-3F2DD429826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B5E9CF4-C85A-4F4F-89B9-A76823E63CE2}"/>
              </a:ext>
            </a:extLst>
          </p:cNvPr>
          <p:cNvSpPr>
            <a:spLocks noGrp="1"/>
          </p:cNvSpPr>
          <p:nvPr>
            <p:ph type="dt" sz="half" idx="10"/>
          </p:nvPr>
        </p:nvSpPr>
        <p:spPr/>
        <p:txBody>
          <a:bodyPr/>
          <a:lstStyle/>
          <a:p>
            <a:fld id="{846CE7D5-CF57-46EF-B807-FDD0502418D4}" type="datetimeFigureOut">
              <a:rPr lang="en-US" smtClean="0"/>
              <a:t>2/6/2026</a:t>
            </a:fld>
            <a:endParaRPr lang="en-US"/>
          </a:p>
        </p:txBody>
      </p:sp>
      <p:sp>
        <p:nvSpPr>
          <p:cNvPr id="4" name="Footer Placeholder 3">
            <a:extLst>
              <a:ext uri="{FF2B5EF4-FFF2-40B4-BE49-F238E27FC236}">
                <a16:creationId xmlns:a16="http://schemas.microsoft.com/office/drawing/2014/main" id="{D789E387-C5B0-462C-A33E-08011DFC1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A7185-1D6A-465F-9651-72E6D255A56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4814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957837"/>
          </a:xfrm>
        </p:spPr>
        <p:txBody>
          <a:bodyPr>
            <a:normAutofit/>
          </a:bodyPr>
          <a:lstStyle>
            <a:lvl1pPr>
              <a:defRPr sz="3600">
                <a:solidFill>
                  <a:srgbClr val="8F629E"/>
                </a:solidFill>
                <a:latin typeface="Arial Black" panose="020B0A04020102020204" pitchFamily="34" charset="0"/>
              </a:defRPr>
            </a:lvl1pPr>
          </a:lstStyle>
          <a:p>
            <a:r>
              <a:rPr lang="en-US" dirty="0"/>
              <a:t>Title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up of a sign&#10;&#10;Description automatically generated">
            <a:extLst>
              <a:ext uri="{FF2B5EF4-FFF2-40B4-BE49-F238E27FC236}">
                <a16:creationId xmlns:a16="http://schemas.microsoft.com/office/drawing/2014/main" id="{76D4A193-3439-B8BA-E59A-53520B1E1AB2}"/>
              </a:ext>
            </a:extLst>
          </p:cNvPr>
          <p:cNvPicPr>
            <a:picLocks noChangeAspect="1"/>
          </p:cNvPicPr>
          <p:nvPr userDrawn="1"/>
        </p:nvPicPr>
        <p:blipFill>
          <a:blip r:embed="rId2"/>
          <a:stretch>
            <a:fillRect/>
          </a:stretch>
        </p:blipFill>
        <p:spPr>
          <a:xfrm>
            <a:off x="10405227" y="6159853"/>
            <a:ext cx="1393741" cy="358556"/>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42A_8B7DEC8C.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18/10/relationships/comments" Target="../comments/modernComment_40C_17B9088E.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18/10/relationships/comments" Target="../comments/modernComment_418_85A1A6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solidFill>
                  <a:srgbClr val="8F629E"/>
                </a:solidFill>
                <a:latin typeface="Arial Black"/>
              </a:rPr>
              <a:t>Using this Template</a:t>
            </a:r>
            <a:endParaRPr lang="en-US" dirty="0">
              <a:solidFill>
                <a:srgbClr val="8F629E"/>
              </a:solidFill>
            </a:endParaRP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553993" y="1937286"/>
            <a:ext cx="9084013" cy="4850266"/>
          </a:xfrm>
        </p:spPr>
        <p:txBody>
          <a:bodyPr vert="horz" lIns="91440" tIns="45720" rIns="91440" bIns="45720" rtlCol="0" anchor="t">
            <a:normAutofit/>
          </a:bodyPr>
          <a:lstStyle/>
          <a:p>
            <a:r>
              <a:rPr lang="en-US" sz="2400" dirty="0">
                <a:solidFill>
                  <a:schemeClr val="tx1">
                    <a:lumMod val="75000"/>
                    <a:lumOff val="25000"/>
                  </a:schemeClr>
                </a:solidFill>
                <a:latin typeface="Arial"/>
                <a:ea typeface="Open Sans"/>
                <a:cs typeface="Segoe UI"/>
              </a:rPr>
              <a:t>This template can be used to guide the facilitation of the Orientation Meeting in your organizational assessment process</a:t>
            </a:r>
            <a:br>
              <a:rPr lang="en-US" sz="2400" dirty="0">
                <a:solidFill>
                  <a:schemeClr val="tx1">
                    <a:lumMod val="75000"/>
                    <a:lumOff val="25000"/>
                  </a:schemeClr>
                </a:solidFill>
                <a:latin typeface="Arial"/>
                <a:ea typeface="Open Sans"/>
                <a:cs typeface="Segoe UI"/>
              </a:rPr>
            </a:br>
            <a:endParaRPr lang="en-US" sz="2400" b="1" dirty="0">
              <a:solidFill>
                <a:schemeClr val="tx1">
                  <a:lumMod val="75000"/>
                  <a:lumOff val="25000"/>
                </a:schemeClr>
              </a:solidFill>
              <a:latin typeface="Arial"/>
              <a:ea typeface="Open Sans"/>
              <a:cs typeface="Arial"/>
            </a:endParaRPr>
          </a:p>
          <a:p>
            <a:r>
              <a:rPr lang="en-US" sz="2400" dirty="0">
                <a:solidFill>
                  <a:schemeClr val="tx1">
                    <a:lumMod val="75000"/>
                    <a:lumOff val="25000"/>
                  </a:schemeClr>
                </a:solidFill>
                <a:latin typeface="Arial"/>
                <a:ea typeface="Open Sans"/>
                <a:cs typeface="Segoe UI"/>
              </a:rPr>
              <a:t>Slides and speaking notes can be edited as desired</a:t>
            </a:r>
            <a:br>
              <a:rPr lang="en-US" sz="2400" dirty="0">
                <a:solidFill>
                  <a:schemeClr val="tx1">
                    <a:lumMod val="75000"/>
                    <a:lumOff val="25000"/>
                  </a:schemeClr>
                </a:solidFill>
                <a:latin typeface="Arial"/>
                <a:ea typeface="Open Sans"/>
                <a:cs typeface="Segoe UI"/>
              </a:rPr>
            </a:br>
            <a:endParaRPr lang="en-US" sz="2400" b="1" dirty="0">
              <a:solidFill>
                <a:schemeClr val="tx1">
                  <a:lumMod val="75000"/>
                  <a:lumOff val="25000"/>
                </a:schemeClr>
              </a:solidFill>
              <a:latin typeface="Arial"/>
              <a:ea typeface="Open Sans"/>
              <a:cs typeface="Arial"/>
            </a:endParaRPr>
          </a:p>
          <a:p>
            <a:r>
              <a:rPr lang="en-US" sz="2400" dirty="0">
                <a:solidFill>
                  <a:schemeClr val="tx1">
                    <a:lumMod val="75000"/>
                    <a:lumOff val="25000"/>
                  </a:schemeClr>
                </a:solidFill>
                <a:latin typeface="Arial"/>
                <a:ea typeface="Open Sans"/>
                <a:cs typeface="Segoe UI"/>
              </a:rPr>
              <a:t>The </a:t>
            </a:r>
            <a:r>
              <a:rPr lang="en-US" sz="2400" dirty="0">
                <a:solidFill>
                  <a:schemeClr val="tx1">
                    <a:lumMod val="75000"/>
                    <a:lumOff val="25000"/>
                  </a:schemeClr>
                </a:solidFill>
                <a:highlight>
                  <a:srgbClr val="FFC000"/>
                </a:highlight>
                <a:latin typeface="Arial"/>
                <a:ea typeface="Open Sans"/>
                <a:cs typeface="Segoe UI"/>
              </a:rPr>
              <a:t>orange highlighting</a:t>
            </a:r>
            <a:r>
              <a:rPr lang="en-US" sz="2400" dirty="0">
                <a:solidFill>
                  <a:schemeClr val="tx1">
                    <a:lumMod val="75000"/>
                    <a:lumOff val="25000"/>
                  </a:schemeClr>
                </a:solidFill>
                <a:latin typeface="Arial"/>
                <a:ea typeface="Open Sans"/>
                <a:cs typeface="Segoe UI"/>
              </a:rPr>
              <a:t> shows areas where you can include details specific to your organization and assessment process</a:t>
            </a:r>
            <a:br>
              <a:rPr lang="en-US" sz="2400" dirty="0">
                <a:solidFill>
                  <a:schemeClr val="tx1">
                    <a:lumMod val="75000"/>
                    <a:lumOff val="25000"/>
                  </a:schemeClr>
                </a:solidFill>
                <a:latin typeface="Arial"/>
                <a:ea typeface="Open Sans"/>
                <a:cs typeface="Segoe UI"/>
              </a:rPr>
            </a:br>
            <a:endParaRPr lang="en-US" sz="2400" dirty="0">
              <a:solidFill>
                <a:schemeClr val="tx1">
                  <a:lumMod val="75000"/>
                  <a:lumOff val="25000"/>
                </a:schemeClr>
              </a:solidFill>
              <a:latin typeface="Arial"/>
            </a:endParaRPr>
          </a:p>
          <a:p>
            <a:r>
              <a:rPr lang="en-US" sz="2400" dirty="0">
                <a:solidFill>
                  <a:schemeClr val="tx1">
                    <a:lumMod val="75000"/>
                    <a:lumOff val="25000"/>
                  </a:schemeClr>
                </a:solidFill>
                <a:latin typeface="Arial"/>
                <a:ea typeface="Open Sans"/>
                <a:cs typeface="Segoe UI"/>
              </a:rPr>
              <a:t>You are welcome to apply your own slide templates or branding</a:t>
            </a:r>
            <a:endParaRPr lang="en-US" sz="2400" dirty="0">
              <a:solidFill>
                <a:schemeClr val="tx1">
                  <a:lumMod val="75000"/>
                  <a:lumOff val="25000"/>
                </a:schemeClr>
              </a:solidFill>
              <a:latin typeface="Arial"/>
            </a:endParaRPr>
          </a:p>
          <a:p>
            <a:endParaRPr lang="en-US" sz="2400" b="1" dirty="0">
              <a:solidFill>
                <a:schemeClr val="tx1">
                  <a:lumMod val="75000"/>
                  <a:lumOff val="25000"/>
                </a:schemeClr>
              </a:solidFill>
              <a:highlight>
                <a:srgbClr val="F7A900"/>
              </a:highlight>
              <a:latin typeface="Arial"/>
              <a:ea typeface="Open Sans"/>
              <a:cs typeface="Arial"/>
            </a:endParaRPr>
          </a:p>
        </p:txBody>
      </p:sp>
      <p:cxnSp>
        <p:nvCxnSpPr>
          <p:cNvPr id="4" name="Straight Connector 3">
            <a:extLst>
              <a:ext uri="{FF2B5EF4-FFF2-40B4-BE49-F238E27FC236}">
                <a16:creationId xmlns:a16="http://schemas.microsoft.com/office/drawing/2014/main" id="{70EDEDF1-F0CC-687F-6EF6-ADCD0DEDA97D}"/>
              </a:ext>
            </a:extLst>
          </p:cNvPr>
          <p:cNvCxnSpPr>
            <a:cxnSpLocks/>
          </p:cNvCxnSpPr>
          <p:nvPr/>
        </p:nvCxnSpPr>
        <p:spPr>
          <a:xfrm>
            <a:off x="0" y="1151205"/>
            <a:ext cx="6096000"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285580"/>
      </p:ext>
    </p:extLst>
  </p:cSld>
  <p:clrMapOvr>
    <a:masterClrMapping/>
  </p:clrMapOvr>
  <p:extLst>
    <p:ext uri="{6950BFC3-D8DA-4A85-94F7-54DA5524770B}">
      <p188:commentRel xmlns:p188="http://schemas.microsoft.com/office/powerpoint/2018/8/main" xmlns=""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geometric shapes&#10;&#10;Description automatically generated">
            <a:extLst>
              <a:ext uri="{FF2B5EF4-FFF2-40B4-BE49-F238E27FC236}">
                <a16:creationId xmlns:a16="http://schemas.microsoft.com/office/drawing/2014/main" id="{F4764B7A-FB56-CD0B-7000-605C51C75762}"/>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9" name="Picture 8" descr="A purple and white geometric shapes&#10;&#10;Description automatically generated">
            <a:extLst>
              <a:ext uri="{FF2B5EF4-FFF2-40B4-BE49-F238E27FC236}">
                <a16:creationId xmlns:a16="http://schemas.microsoft.com/office/drawing/2014/main" id="{91707A43-0777-19BE-89E2-E4AB10D0152F}"/>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a:t>Stigma within Organizations</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760223" y="2109042"/>
            <a:ext cx="6671553" cy="4351338"/>
          </a:xfrm>
        </p:spPr>
        <p:txBody>
          <a:bodyPr vert="horz" lIns="91440" tIns="45720" rIns="91440" bIns="45720" rtlCol="0" anchor="t">
            <a:normAutofit/>
          </a:bodyPr>
          <a:lstStyle/>
          <a:p>
            <a:pPr>
              <a:lnSpc>
                <a:spcPct val="100000"/>
              </a:lnSpc>
            </a:pPr>
            <a:r>
              <a:rPr lang="en-US" sz="2000" b="1" dirty="0">
                <a:solidFill>
                  <a:schemeClr val="tx1">
                    <a:lumMod val="75000"/>
                    <a:lumOff val="25000"/>
                  </a:schemeClr>
                </a:solidFill>
                <a:latin typeface="Arial"/>
                <a:cs typeface="Arial"/>
              </a:rPr>
              <a:t>Stigma is ingrained in policies, practices and within larger social and economic systems. </a:t>
            </a:r>
          </a:p>
          <a:p>
            <a:pPr>
              <a:lnSpc>
                <a:spcPct val="100000"/>
              </a:lnSpc>
            </a:pPr>
            <a:r>
              <a:rPr lang="en-US" sz="2000" dirty="0">
                <a:solidFill>
                  <a:schemeClr val="tx1">
                    <a:lumMod val="75000"/>
                    <a:lumOff val="25000"/>
                  </a:schemeClr>
                </a:solidFill>
                <a:latin typeface="Arial"/>
                <a:cs typeface="Arial"/>
              </a:rPr>
              <a:t>Organizations operating in these systems can moderate or influence how people experience stigma.</a:t>
            </a:r>
          </a:p>
          <a:p>
            <a:pPr>
              <a:lnSpc>
                <a:spcPct val="100000"/>
              </a:lnSpc>
            </a:pPr>
            <a:r>
              <a:rPr lang="en-US" sz="2000" dirty="0">
                <a:solidFill>
                  <a:schemeClr val="tx1">
                    <a:lumMod val="75000"/>
                    <a:lumOff val="25000"/>
                  </a:schemeClr>
                </a:solidFill>
                <a:latin typeface="Arial"/>
                <a:cs typeface="Arial"/>
              </a:rPr>
              <a:t>Stigma and discrimination within health and social service settings:</a:t>
            </a:r>
          </a:p>
          <a:p>
            <a:pPr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complicate public health efforts;</a:t>
            </a:r>
            <a:endParaRPr lang="en-US" sz="2000" dirty="0">
              <a:solidFill>
                <a:schemeClr val="tx1">
                  <a:lumMod val="75000"/>
                  <a:lumOff val="25000"/>
                </a:schemeClr>
              </a:solidFill>
            </a:endParaRPr>
          </a:p>
          <a:p>
            <a:pPr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act as barriers to individuals seeking support, services or care;</a:t>
            </a:r>
            <a:endParaRPr lang="en-US" sz="2000" dirty="0">
              <a:solidFill>
                <a:schemeClr val="tx1">
                  <a:lumMod val="75000"/>
                  <a:lumOff val="25000"/>
                </a:schemeClr>
              </a:solidFill>
            </a:endParaRPr>
          </a:p>
          <a:p>
            <a:pPr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perpetuate health inequities.</a:t>
            </a:r>
            <a:endParaRPr lang="en-US" sz="2000" dirty="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358CAA6A-8964-F2EA-8DB6-1EBF9F9A7ABD}"/>
              </a:ext>
            </a:extLst>
          </p:cNvPr>
          <p:cNvCxnSpPr>
            <a:cxnSpLocks/>
          </p:cNvCxnSpPr>
          <p:nvPr/>
        </p:nvCxnSpPr>
        <p:spPr>
          <a:xfrm>
            <a:off x="0" y="1151205"/>
            <a:ext cx="8044774"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0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latin typeface="Arial Black"/>
              </a:rPr>
              <a:t>Overview of Process</a:t>
            </a:r>
            <a:endParaRPr lang="en-US" dirty="0"/>
          </a:p>
        </p:txBody>
      </p:sp>
      <p:grpSp>
        <p:nvGrpSpPr>
          <p:cNvPr id="3" name="Group 2">
            <a:extLst>
              <a:ext uri="{FF2B5EF4-FFF2-40B4-BE49-F238E27FC236}">
                <a16:creationId xmlns:a16="http://schemas.microsoft.com/office/drawing/2014/main" id="{AF9FF887-E9FF-9B16-564C-64DEA1434E23}"/>
              </a:ext>
            </a:extLst>
          </p:cNvPr>
          <p:cNvGrpSpPr/>
          <p:nvPr/>
        </p:nvGrpSpPr>
        <p:grpSpPr>
          <a:xfrm>
            <a:off x="650330" y="1548250"/>
            <a:ext cx="3124956" cy="4518967"/>
            <a:chOff x="842329" y="1548250"/>
            <a:chExt cx="3124956" cy="4518967"/>
          </a:xfrm>
        </p:grpSpPr>
        <p:pic>
          <p:nvPicPr>
            <p:cNvPr id="5" name="Picture 4" descr="A diagram with arrows and a circle with a check mark&#10;&#10;Description automatically generated">
              <a:extLst>
                <a:ext uri="{FF2B5EF4-FFF2-40B4-BE49-F238E27FC236}">
                  <a16:creationId xmlns:a16="http://schemas.microsoft.com/office/drawing/2014/main" id="{18949542-10FB-7D6E-26E9-8D2F1785E9A7}"/>
                </a:ext>
              </a:extLst>
            </p:cNvPr>
            <p:cNvPicPr>
              <a:picLocks noChangeAspect="1"/>
            </p:cNvPicPr>
            <p:nvPr/>
          </p:nvPicPr>
          <p:blipFill>
            <a:blip r:embed="rId3"/>
            <a:srcRect l="10516" t="10768" r="77351" b="29388"/>
            <a:stretch/>
          </p:blipFill>
          <p:spPr>
            <a:xfrm>
              <a:off x="1932401" y="2240682"/>
              <a:ext cx="1089649" cy="1333504"/>
            </a:xfrm>
            <a:prstGeom prst="rect">
              <a:avLst/>
            </a:prstGeom>
          </p:spPr>
        </p:pic>
        <p:pic>
          <p:nvPicPr>
            <p:cNvPr id="6" name="Picture 5" descr="A diagram with arrows and a circle with a check mark&#10;&#10;Description automatically generated">
              <a:extLst>
                <a:ext uri="{FF2B5EF4-FFF2-40B4-BE49-F238E27FC236}">
                  <a16:creationId xmlns:a16="http://schemas.microsoft.com/office/drawing/2014/main" id="{61B57C79-297A-6CC5-DA6C-37B5D3CD843C}"/>
                </a:ext>
              </a:extLst>
            </p:cNvPr>
            <p:cNvPicPr>
              <a:picLocks noChangeAspect="1"/>
            </p:cNvPicPr>
            <p:nvPr/>
          </p:nvPicPr>
          <p:blipFill>
            <a:blip r:embed="rId3"/>
            <a:srcRect t="64490" r="66936" b="-408"/>
            <a:stretch/>
          </p:blipFill>
          <p:spPr>
            <a:xfrm>
              <a:off x="998042" y="1548250"/>
              <a:ext cx="2969243" cy="800361"/>
            </a:xfrm>
            <a:prstGeom prst="rect">
              <a:avLst/>
            </a:prstGeom>
          </p:spPr>
        </p:pic>
        <p:sp>
          <p:nvSpPr>
            <p:cNvPr id="14" name="Content Placeholder 2">
              <a:extLst>
                <a:ext uri="{FF2B5EF4-FFF2-40B4-BE49-F238E27FC236}">
                  <a16:creationId xmlns:a16="http://schemas.microsoft.com/office/drawing/2014/main" id="{F1C2B0D6-F9DB-5B4D-BC88-DDFE675067A1}"/>
                </a:ext>
              </a:extLst>
            </p:cNvPr>
            <p:cNvSpPr txBox="1">
              <a:spLocks/>
            </p:cNvSpPr>
            <p:nvPr/>
          </p:nvSpPr>
          <p:spPr>
            <a:xfrm>
              <a:off x="842329" y="3871751"/>
              <a:ext cx="3118945" cy="21954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900" dirty="0">
                  <a:solidFill>
                    <a:schemeClr val="tx1">
                      <a:lumMod val="75000"/>
                      <a:lumOff val="25000"/>
                    </a:schemeClr>
                  </a:solidFill>
                  <a:latin typeface="Arial"/>
                  <a:cs typeface="Arial"/>
                </a:rPr>
                <a:t>This Orientation Meeting is part of Phase 1 </a:t>
              </a:r>
              <a:endParaRPr lang="en-US" sz="1900" dirty="0">
                <a:solidFill>
                  <a:schemeClr val="tx1">
                    <a:lumMod val="75000"/>
                    <a:lumOff val="25000"/>
                  </a:schemeClr>
                </a:solidFill>
              </a:endParaRPr>
            </a:p>
            <a:p>
              <a:pPr>
                <a:lnSpc>
                  <a:spcPct val="100000"/>
                </a:lnSpc>
              </a:pPr>
              <a:r>
                <a:rPr lang="en-US" sz="1900" dirty="0">
                  <a:solidFill>
                    <a:schemeClr val="tx1">
                      <a:lumMod val="75000"/>
                      <a:lumOff val="25000"/>
                    </a:schemeClr>
                  </a:solidFill>
                  <a:latin typeface="Arial"/>
                  <a:cs typeface="Arial"/>
                </a:rPr>
                <a:t>This meeting will go over the process of completing the Tool </a:t>
              </a:r>
              <a:endParaRPr lang="en-US" sz="1900" dirty="0">
                <a:solidFill>
                  <a:schemeClr val="tx1">
                    <a:lumMod val="75000"/>
                    <a:lumOff val="25000"/>
                  </a:schemeClr>
                </a:solidFill>
              </a:endParaRPr>
            </a:p>
            <a:p>
              <a:endParaRPr lang="en-US" sz="2000" dirty="0">
                <a:solidFill>
                  <a:schemeClr val="tx1">
                    <a:lumMod val="75000"/>
                    <a:lumOff val="25000"/>
                  </a:schemeClr>
                </a:solidFill>
              </a:endParaRPr>
            </a:p>
          </p:txBody>
        </p:sp>
      </p:grpSp>
      <p:grpSp>
        <p:nvGrpSpPr>
          <p:cNvPr id="4" name="Group 3">
            <a:extLst>
              <a:ext uri="{FF2B5EF4-FFF2-40B4-BE49-F238E27FC236}">
                <a16:creationId xmlns:a16="http://schemas.microsoft.com/office/drawing/2014/main" id="{082AF61E-06E9-6B48-9402-409FDDF72EEB}"/>
              </a:ext>
            </a:extLst>
          </p:cNvPr>
          <p:cNvGrpSpPr/>
          <p:nvPr/>
        </p:nvGrpSpPr>
        <p:grpSpPr>
          <a:xfrm>
            <a:off x="4386509" y="1555439"/>
            <a:ext cx="3355428" cy="4838987"/>
            <a:chOff x="4507812" y="1555439"/>
            <a:chExt cx="3355428" cy="4838987"/>
          </a:xfrm>
        </p:grpSpPr>
        <p:pic>
          <p:nvPicPr>
            <p:cNvPr id="7" name="Picture 6" descr="A diagram with arrows and a circle with a check mark&#10;&#10;Description automatically generated">
              <a:extLst>
                <a:ext uri="{FF2B5EF4-FFF2-40B4-BE49-F238E27FC236}">
                  <a16:creationId xmlns:a16="http://schemas.microsoft.com/office/drawing/2014/main" id="{08E3FE5A-9B94-C2FE-050A-DCDFBD9338B1}"/>
                </a:ext>
              </a:extLst>
            </p:cNvPr>
            <p:cNvPicPr>
              <a:picLocks noChangeAspect="1"/>
            </p:cNvPicPr>
            <p:nvPr/>
          </p:nvPicPr>
          <p:blipFill>
            <a:blip r:embed="rId3"/>
            <a:srcRect l="43074" r="42669" b="29538"/>
            <a:stretch/>
          </p:blipFill>
          <p:spPr>
            <a:xfrm>
              <a:off x="5461185" y="2118474"/>
              <a:ext cx="1280319" cy="1570088"/>
            </a:xfrm>
            <a:prstGeom prst="rect">
              <a:avLst/>
            </a:prstGeom>
          </p:spPr>
        </p:pic>
        <p:pic>
          <p:nvPicPr>
            <p:cNvPr id="8" name="Picture 7" descr="A diagram with arrows and a circle with a check mark&#10;&#10;Description automatically generated">
              <a:extLst>
                <a:ext uri="{FF2B5EF4-FFF2-40B4-BE49-F238E27FC236}">
                  <a16:creationId xmlns:a16="http://schemas.microsoft.com/office/drawing/2014/main" id="{121BF3DB-9E90-B39D-F0D3-62C11D7F37BA}"/>
                </a:ext>
              </a:extLst>
            </p:cNvPr>
            <p:cNvPicPr>
              <a:picLocks noChangeAspect="1"/>
            </p:cNvPicPr>
            <p:nvPr/>
          </p:nvPicPr>
          <p:blipFill>
            <a:blip r:embed="rId3"/>
            <a:srcRect l="34884" t="65600" r="33266" b="-408"/>
            <a:stretch/>
          </p:blipFill>
          <p:spPr>
            <a:xfrm>
              <a:off x="4662897" y="1555439"/>
              <a:ext cx="2860276" cy="775632"/>
            </a:xfrm>
            <a:prstGeom prst="rect">
              <a:avLst/>
            </a:prstGeom>
          </p:spPr>
        </p:pic>
        <p:sp>
          <p:nvSpPr>
            <p:cNvPr id="15" name="Content Placeholder 2">
              <a:extLst>
                <a:ext uri="{FF2B5EF4-FFF2-40B4-BE49-F238E27FC236}">
                  <a16:creationId xmlns:a16="http://schemas.microsoft.com/office/drawing/2014/main" id="{637E256B-A52C-A538-F545-69FE3AD853F2}"/>
                </a:ext>
              </a:extLst>
            </p:cNvPr>
            <p:cNvSpPr txBox="1">
              <a:spLocks/>
            </p:cNvSpPr>
            <p:nvPr/>
          </p:nvSpPr>
          <p:spPr>
            <a:xfrm>
              <a:off x="4507812" y="3857374"/>
              <a:ext cx="3355428" cy="253705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75000"/>
                      <a:lumOff val="25000"/>
                    </a:schemeClr>
                  </a:solidFill>
                  <a:latin typeface="Arial"/>
                  <a:cs typeface="Arial"/>
                </a:rPr>
                <a:t>Over the next</a:t>
              </a:r>
              <a:r>
                <a:rPr lang="en-US" sz="2000" b="1" dirty="0">
                  <a:solidFill>
                    <a:schemeClr val="tx1">
                      <a:lumMod val="75000"/>
                      <a:lumOff val="25000"/>
                    </a:schemeClr>
                  </a:solidFill>
                  <a:latin typeface="Arial"/>
                  <a:cs typeface="Arial"/>
                </a:rPr>
                <a:t> </a:t>
              </a:r>
              <a:r>
                <a:rPr lang="en-US" sz="2000" b="1" dirty="0">
                  <a:solidFill>
                    <a:schemeClr val="tx1">
                      <a:lumMod val="75000"/>
                      <a:lumOff val="25000"/>
                    </a:schemeClr>
                  </a:solidFill>
                  <a:highlight>
                    <a:srgbClr val="FFC000"/>
                  </a:highlight>
                  <a:latin typeface="Arial"/>
                  <a:cs typeface="Arial"/>
                </a:rPr>
                <a:t>[timeframe]</a:t>
              </a:r>
              <a:r>
                <a:rPr lang="en-US" sz="2000" dirty="0">
                  <a:solidFill>
                    <a:schemeClr val="tx1">
                      <a:lumMod val="75000"/>
                      <a:lumOff val="25000"/>
                    </a:schemeClr>
                  </a:solidFill>
                  <a:latin typeface="Arial"/>
                  <a:cs typeface="Arial"/>
                </a:rPr>
                <a:t> Assessment Participants will individually complete the Tool</a:t>
              </a:r>
            </a:p>
            <a:p>
              <a:r>
                <a:rPr lang="en-US" sz="2000" b="1" dirty="0">
                  <a:solidFill>
                    <a:schemeClr val="tx1">
                      <a:lumMod val="75000"/>
                      <a:lumOff val="25000"/>
                    </a:schemeClr>
                  </a:solidFill>
                  <a:highlight>
                    <a:srgbClr val="FFC000"/>
                  </a:highlight>
                  <a:latin typeface="Arial"/>
                  <a:cs typeface="Arial"/>
                </a:rPr>
                <a:t>[Date]</a:t>
              </a:r>
              <a:r>
                <a:rPr lang="en-US" sz="2000" dirty="0">
                  <a:solidFill>
                    <a:schemeClr val="tx1">
                      <a:lumMod val="75000"/>
                      <a:lumOff val="25000"/>
                    </a:schemeClr>
                  </a:solidFill>
                  <a:latin typeface="Arial"/>
                  <a:cs typeface="Arial"/>
                </a:rPr>
                <a:t>: we will meet again for a Debrief Meeting including Assessment Participants and the Working Group</a:t>
              </a:r>
            </a:p>
            <a:p>
              <a:endParaRPr lang="en-US" sz="2000" dirty="0">
                <a:solidFill>
                  <a:schemeClr val="tx1">
                    <a:lumMod val="75000"/>
                    <a:lumOff val="25000"/>
                  </a:schemeClr>
                </a:solidFill>
              </a:endParaRPr>
            </a:p>
          </p:txBody>
        </p:sp>
      </p:grpSp>
      <p:grpSp>
        <p:nvGrpSpPr>
          <p:cNvPr id="11" name="Group 10">
            <a:extLst>
              <a:ext uri="{FF2B5EF4-FFF2-40B4-BE49-F238E27FC236}">
                <a16:creationId xmlns:a16="http://schemas.microsoft.com/office/drawing/2014/main" id="{893B699A-6786-C6A1-A954-90560CE842A3}"/>
              </a:ext>
            </a:extLst>
          </p:cNvPr>
          <p:cNvGrpSpPr/>
          <p:nvPr/>
        </p:nvGrpSpPr>
        <p:grpSpPr>
          <a:xfrm>
            <a:off x="8265260" y="1598571"/>
            <a:ext cx="3355428" cy="4795855"/>
            <a:chOff x="8265260" y="1598571"/>
            <a:chExt cx="3355428" cy="4795855"/>
          </a:xfrm>
        </p:grpSpPr>
        <p:pic>
          <p:nvPicPr>
            <p:cNvPr id="9" name="Picture 8" descr="A diagram with arrows and a circle with a check mark&#10;&#10;Description automatically generated">
              <a:extLst>
                <a:ext uri="{FF2B5EF4-FFF2-40B4-BE49-F238E27FC236}">
                  <a16:creationId xmlns:a16="http://schemas.microsoft.com/office/drawing/2014/main" id="{D1EEAC1D-25F2-2553-43DC-52FB5049C9A0}"/>
                </a:ext>
              </a:extLst>
            </p:cNvPr>
            <p:cNvPicPr>
              <a:picLocks noChangeAspect="1"/>
            </p:cNvPicPr>
            <p:nvPr/>
          </p:nvPicPr>
          <p:blipFill>
            <a:blip r:embed="rId3"/>
            <a:srcRect l="68554" t="68979" r="-101" b="-408"/>
            <a:stretch/>
          </p:blipFill>
          <p:spPr>
            <a:xfrm>
              <a:off x="8527325" y="1598571"/>
              <a:ext cx="2833046" cy="700317"/>
            </a:xfrm>
            <a:prstGeom prst="rect">
              <a:avLst/>
            </a:prstGeom>
          </p:spPr>
        </p:pic>
        <p:pic>
          <p:nvPicPr>
            <p:cNvPr id="10" name="Picture 9" descr="A diagram with arrows and a circle with a check mark&#10;&#10;Description automatically generated">
              <a:extLst>
                <a:ext uri="{FF2B5EF4-FFF2-40B4-BE49-F238E27FC236}">
                  <a16:creationId xmlns:a16="http://schemas.microsoft.com/office/drawing/2014/main" id="{73D7C725-4AED-D8B4-3F60-04C0B9002BA4}"/>
                </a:ext>
              </a:extLst>
            </p:cNvPr>
            <p:cNvPicPr>
              <a:picLocks noChangeAspect="1"/>
            </p:cNvPicPr>
            <p:nvPr/>
          </p:nvPicPr>
          <p:blipFill>
            <a:blip r:embed="rId3"/>
            <a:srcRect l="77452" t="8936" r="8197" b="31330"/>
            <a:stretch/>
          </p:blipFill>
          <p:spPr>
            <a:xfrm>
              <a:off x="9298395" y="2233493"/>
              <a:ext cx="1288751" cy="1331023"/>
            </a:xfrm>
            <a:prstGeom prst="rect">
              <a:avLst/>
            </a:prstGeom>
          </p:spPr>
        </p:pic>
        <p:sp>
          <p:nvSpPr>
            <p:cNvPr id="17" name="Content Placeholder 2">
              <a:extLst>
                <a:ext uri="{FF2B5EF4-FFF2-40B4-BE49-F238E27FC236}">
                  <a16:creationId xmlns:a16="http://schemas.microsoft.com/office/drawing/2014/main" id="{AB94C8EB-C916-8465-E067-9A83B17222C0}"/>
                </a:ext>
              </a:extLst>
            </p:cNvPr>
            <p:cNvSpPr txBox="1">
              <a:spLocks/>
            </p:cNvSpPr>
            <p:nvPr/>
          </p:nvSpPr>
          <p:spPr>
            <a:xfrm>
              <a:off x="8265260" y="3857374"/>
              <a:ext cx="3355428" cy="25370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1900" dirty="0">
                  <a:solidFill>
                    <a:schemeClr val="tx1">
                      <a:lumMod val="75000"/>
                      <a:lumOff val="25000"/>
                    </a:schemeClr>
                  </a:solidFill>
                  <a:latin typeface="Arial"/>
                  <a:cs typeface="Arial"/>
                </a:rPr>
                <a:t>After the Debrief Meeting,</a:t>
              </a:r>
              <a:r>
                <a:rPr lang="en-US" sz="1900" b="1" dirty="0">
                  <a:solidFill>
                    <a:schemeClr val="tx1">
                      <a:lumMod val="75000"/>
                      <a:lumOff val="25000"/>
                    </a:schemeClr>
                  </a:solidFill>
                  <a:latin typeface="Arial"/>
                  <a:cs typeface="Arial"/>
                </a:rPr>
                <a:t> </a:t>
              </a:r>
              <a:r>
                <a:rPr lang="en-US" sz="1900" b="1" dirty="0">
                  <a:solidFill>
                    <a:schemeClr val="tx1">
                      <a:lumMod val="75000"/>
                      <a:lumOff val="25000"/>
                    </a:schemeClr>
                  </a:solidFill>
                  <a:highlight>
                    <a:srgbClr val="FFC000"/>
                  </a:highlight>
                  <a:latin typeface="Arial"/>
                  <a:cs typeface="Arial"/>
                </a:rPr>
                <a:t>[describe next steps for action planning including who will be involved and how the Assessment Participants will be kept informed of progress/next steps]</a:t>
              </a:r>
            </a:p>
            <a:p>
              <a:endParaRPr lang="en-US" sz="1900" dirty="0">
                <a:solidFill>
                  <a:schemeClr val="tx1">
                    <a:lumMod val="75000"/>
                    <a:lumOff val="25000"/>
                  </a:schemeClr>
                </a:solidFill>
              </a:endParaRPr>
            </a:p>
            <a:p>
              <a:endParaRPr lang="en-US" sz="2000" dirty="0">
                <a:solidFill>
                  <a:schemeClr val="tx1">
                    <a:lumMod val="75000"/>
                    <a:lumOff val="25000"/>
                  </a:schemeClr>
                </a:solidFill>
              </a:endParaRPr>
            </a:p>
          </p:txBody>
        </p:sp>
      </p:grpSp>
      <p:cxnSp>
        <p:nvCxnSpPr>
          <p:cNvPr id="12" name="Straight Connector 11">
            <a:extLst>
              <a:ext uri="{FF2B5EF4-FFF2-40B4-BE49-F238E27FC236}">
                <a16:creationId xmlns:a16="http://schemas.microsoft.com/office/drawing/2014/main" id="{488C3E60-D0CB-63ED-EB61-4BAABA1D5EC2}"/>
              </a:ext>
            </a:extLst>
          </p:cNvPr>
          <p:cNvCxnSpPr>
            <a:cxnSpLocks/>
          </p:cNvCxnSpPr>
          <p:nvPr/>
        </p:nvCxnSpPr>
        <p:spPr>
          <a:xfrm>
            <a:off x="0" y="1151205"/>
            <a:ext cx="6215974"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4ACFACB-D847-03EC-868B-F8FBBD1B83F4}"/>
              </a:ext>
            </a:extLst>
          </p:cNvPr>
          <p:cNvCxnSpPr>
            <a:cxnSpLocks/>
          </p:cNvCxnSpPr>
          <p:nvPr/>
        </p:nvCxnSpPr>
        <p:spPr>
          <a:xfrm>
            <a:off x="4075890" y="1655661"/>
            <a:ext cx="0" cy="4738765"/>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4EF18B4-E89B-FE7C-B647-6760EB0D4739}"/>
              </a:ext>
            </a:extLst>
          </p:cNvPr>
          <p:cNvCxnSpPr>
            <a:cxnSpLocks/>
          </p:cNvCxnSpPr>
          <p:nvPr/>
        </p:nvCxnSpPr>
        <p:spPr>
          <a:xfrm>
            <a:off x="7996137" y="1655661"/>
            <a:ext cx="0" cy="4738765"/>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38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and white geometric shapes&#10;&#10;Description automatically generated">
            <a:extLst>
              <a:ext uri="{FF2B5EF4-FFF2-40B4-BE49-F238E27FC236}">
                <a16:creationId xmlns:a16="http://schemas.microsoft.com/office/drawing/2014/main" id="{B66DF250-BEE8-5947-FD3C-A85AA782B447}"/>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5" name="Picture 4" descr="A purple and white geometric shapes&#10;&#10;Description automatically generated">
            <a:extLst>
              <a:ext uri="{FF2B5EF4-FFF2-40B4-BE49-F238E27FC236}">
                <a16:creationId xmlns:a16="http://schemas.microsoft.com/office/drawing/2014/main" id="{79DCC194-1B9E-FC6E-EA9E-23A4824CDF4A}"/>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9F2E4BF6-7382-BFCA-A91E-2E1B5BC3CBA1}"/>
              </a:ext>
            </a:extLst>
          </p:cNvPr>
          <p:cNvSpPr>
            <a:spLocks noGrp="1"/>
          </p:cNvSpPr>
          <p:nvPr>
            <p:ph type="title"/>
          </p:nvPr>
        </p:nvSpPr>
        <p:spPr>
          <a:xfrm>
            <a:off x="838199" y="365125"/>
            <a:ext cx="11765603" cy="957837"/>
          </a:xfrm>
        </p:spPr>
        <p:txBody>
          <a:bodyPr>
            <a:normAutofit/>
          </a:bodyPr>
          <a:lstStyle/>
          <a:p>
            <a:r>
              <a:rPr lang="en-US" dirty="0">
                <a:latin typeface="Arial Black"/>
              </a:rPr>
              <a:t>Overview of Roles </a:t>
            </a:r>
            <a:endParaRPr lang="en-US" dirty="0"/>
          </a:p>
        </p:txBody>
      </p:sp>
      <p:sp>
        <p:nvSpPr>
          <p:cNvPr id="3" name="Content Placeholder 2">
            <a:extLst>
              <a:ext uri="{FF2B5EF4-FFF2-40B4-BE49-F238E27FC236}">
                <a16:creationId xmlns:a16="http://schemas.microsoft.com/office/drawing/2014/main" id="{83986074-0A39-3789-033C-2B8008C4BFFC}"/>
              </a:ext>
            </a:extLst>
          </p:cNvPr>
          <p:cNvSpPr>
            <a:spLocks noGrp="1"/>
          </p:cNvSpPr>
          <p:nvPr>
            <p:ph idx="1"/>
          </p:nvPr>
        </p:nvSpPr>
        <p:spPr>
          <a:xfrm>
            <a:off x="2030649" y="1589522"/>
            <a:ext cx="8130702" cy="4351338"/>
          </a:xfrm>
        </p:spPr>
        <p:txBody>
          <a:bodyPr vert="horz" lIns="91440" tIns="45720" rIns="91440" bIns="45720" rtlCol="0" anchor="t">
            <a:noAutofit/>
          </a:bodyPr>
          <a:lstStyle/>
          <a:p>
            <a:pPr marL="0" indent="0">
              <a:lnSpc>
                <a:spcPct val="100000"/>
              </a:lnSpc>
              <a:buNone/>
            </a:pPr>
            <a:r>
              <a:rPr lang="en-US" sz="2000" b="1" dirty="0">
                <a:solidFill>
                  <a:schemeClr val="tx1">
                    <a:lumMod val="75000"/>
                    <a:lumOff val="25000"/>
                  </a:schemeClr>
                </a:solidFill>
                <a:latin typeface="Arial"/>
                <a:cs typeface="Arial"/>
              </a:rPr>
              <a:t>Working Group</a:t>
            </a:r>
            <a:endParaRPr lang="en-US" sz="2000" dirty="0">
              <a:solidFill>
                <a:schemeClr val="tx1">
                  <a:lumMod val="75000"/>
                  <a:lumOff val="25000"/>
                </a:schemeClr>
              </a:solidFill>
              <a:latin typeface="Arial"/>
              <a:cs typeface="Arial"/>
            </a:endParaRPr>
          </a:p>
          <a:p>
            <a:pPr lvl="1">
              <a:lnSpc>
                <a:spcPct val="100000"/>
              </a:lnSpc>
              <a:buFont typeface="Courier New,monospace" panose="020B0604020202020204" pitchFamily="34" charset="0"/>
              <a:buChar char="o"/>
            </a:pPr>
            <a:r>
              <a:rPr lang="en-US" sz="2000" dirty="0">
                <a:solidFill>
                  <a:schemeClr val="tx1">
                    <a:lumMod val="75000"/>
                    <a:lumOff val="25000"/>
                  </a:schemeClr>
                </a:solidFill>
                <a:latin typeface="Arial"/>
                <a:cs typeface="Arial"/>
              </a:rPr>
              <a:t>Staff and stakeholders (e.g., community members, advisory group members) who are responsible for coordinating the assessment process</a:t>
            </a:r>
            <a:br>
              <a:rPr lang="en-US" sz="2000" dirty="0">
                <a:solidFill>
                  <a:schemeClr val="tx1">
                    <a:lumMod val="75000"/>
                    <a:lumOff val="25000"/>
                  </a:schemeClr>
                </a:solidFill>
                <a:latin typeface="Arial"/>
                <a:cs typeface="Arial"/>
              </a:rPr>
            </a:br>
            <a:endParaRPr lang="en-US" sz="2000" dirty="0">
              <a:solidFill>
                <a:schemeClr val="tx1">
                  <a:lumMod val="75000"/>
                  <a:lumOff val="25000"/>
                </a:schemeClr>
              </a:solidFill>
              <a:latin typeface="Arial"/>
              <a:cs typeface="Arial"/>
            </a:endParaRPr>
          </a:p>
          <a:p>
            <a:pPr lvl="2">
              <a:lnSpc>
                <a:spcPct val="100000"/>
              </a:lnSpc>
              <a:buFont typeface="Wingdings" panose="020B0604020202020204" pitchFamily="34" charset="0"/>
              <a:buChar char="§"/>
            </a:pPr>
            <a:r>
              <a:rPr lang="en-US" b="1" dirty="0">
                <a:solidFill>
                  <a:schemeClr val="tx1">
                    <a:lumMod val="75000"/>
                    <a:lumOff val="25000"/>
                  </a:schemeClr>
                </a:solidFill>
                <a:highlight>
                  <a:srgbClr val="FFC000"/>
                </a:highlight>
                <a:latin typeface="Arial"/>
                <a:cs typeface="Arial"/>
              </a:rPr>
              <a:t>[Specify who this includes and who the main point of contact is]</a:t>
            </a:r>
            <a:br>
              <a:rPr lang="en-US" b="1" dirty="0">
                <a:solidFill>
                  <a:schemeClr val="tx1">
                    <a:lumMod val="75000"/>
                    <a:lumOff val="25000"/>
                  </a:schemeClr>
                </a:solidFill>
                <a:highlight>
                  <a:srgbClr val="E8E3F0"/>
                </a:highlight>
                <a:latin typeface="Arial"/>
                <a:cs typeface="Arial"/>
              </a:rPr>
            </a:br>
            <a:endParaRPr lang="en-US" b="1" dirty="0">
              <a:solidFill>
                <a:schemeClr val="tx1">
                  <a:lumMod val="75000"/>
                  <a:lumOff val="25000"/>
                </a:schemeClr>
              </a:solidFill>
              <a:highlight>
                <a:srgbClr val="E8E3F0"/>
              </a:highlight>
              <a:latin typeface="Arial"/>
              <a:cs typeface="Arial"/>
            </a:endParaRPr>
          </a:p>
          <a:p>
            <a:pPr marL="0" indent="0">
              <a:lnSpc>
                <a:spcPct val="100000"/>
              </a:lnSpc>
              <a:buNone/>
            </a:pPr>
            <a:r>
              <a:rPr lang="en-US" sz="2000" b="1" dirty="0">
                <a:solidFill>
                  <a:schemeClr val="tx1">
                    <a:lumMod val="75000"/>
                    <a:lumOff val="25000"/>
                  </a:schemeClr>
                </a:solidFill>
                <a:latin typeface="Arial"/>
                <a:cs typeface="Arial"/>
              </a:rPr>
              <a:t>Assessment Participants</a:t>
            </a:r>
            <a:endParaRPr lang="en-US" sz="2000" dirty="0">
              <a:solidFill>
                <a:schemeClr val="tx1">
                  <a:lumMod val="75000"/>
                  <a:lumOff val="25000"/>
                </a:schemeClr>
              </a:solidFill>
            </a:endParaRPr>
          </a:p>
          <a:p>
            <a:pPr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Everyone at this meeting, who will be asked to complete the Tool</a:t>
            </a:r>
            <a:br>
              <a:rPr lang="en-US" sz="2000" dirty="0">
                <a:solidFill>
                  <a:schemeClr val="tx1">
                    <a:lumMod val="75000"/>
                    <a:lumOff val="25000"/>
                  </a:schemeClr>
                </a:solidFill>
                <a:latin typeface="Arial"/>
                <a:cs typeface="Arial"/>
              </a:rPr>
            </a:br>
            <a:endParaRPr lang="en-US" sz="2000" dirty="0">
              <a:solidFill>
                <a:schemeClr val="tx1">
                  <a:lumMod val="75000"/>
                  <a:lumOff val="25000"/>
                </a:schemeClr>
              </a:solidFill>
              <a:latin typeface="Arial"/>
              <a:cs typeface="Arial"/>
            </a:endParaRPr>
          </a:p>
          <a:p>
            <a:pPr lvl="2">
              <a:lnSpc>
                <a:spcPct val="100000"/>
              </a:lnSpc>
              <a:buFont typeface="Wingdings" panose="020B0604020202020204" pitchFamily="34" charset="0"/>
              <a:buChar char="§"/>
            </a:pPr>
            <a:r>
              <a:rPr lang="en-US" b="1" dirty="0">
                <a:solidFill>
                  <a:schemeClr val="tx1">
                    <a:lumMod val="75000"/>
                    <a:lumOff val="25000"/>
                  </a:schemeClr>
                </a:solidFill>
                <a:highlight>
                  <a:srgbClr val="FFC000"/>
                </a:highlight>
                <a:latin typeface="Arial"/>
                <a:cs typeface="Arial"/>
              </a:rPr>
              <a:t>[Specify who (i.e., which roles/areas of the organization) is included]</a:t>
            </a:r>
            <a:br>
              <a:rPr lang="en-US" i="1" dirty="0">
                <a:solidFill>
                  <a:schemeClr val="tx1">
                    <a:lumMod val="75000"/>
                    <a:lumOff val="25000"/>
                  </a:schemeClr>
                </a:solidFill>
                <a:highlight>
                  <a:srgbClr val="F7A900"/>
                </a:highlight>
                <a:latin typeface="Arial"/>
                <a:cs typeface="Arial"/>
              </a:rPr>
            </a:br>
            <a:endParaRPr lang="en-US" b="1" dirty="0">
              <a:solidFill>
                <a:schemeClr val="tx1">
                  <a:lumMod val="75000"/>
                  <a:lumOff val="25000"/>
                </a:schemeClr>
              </a:solidFill>
              <a:highlight>
                <a:srgbClr val="E8E3F0"/>
              </a:highlight>
              <a:latin typeface="Arial"/>
              <a:cs typeface="Arial"/>
            </a:endParaRPr>
          </a:p>
        </p:txBody>
      </p:sp>
      <p:cxnSp>
        <p:nvCxnSpPr>
          <p:cNvPr id="6" name="Straight Connector 5">
            <a:extLst>
              <a:ext uri="{FF2B5EF4-FFF2-40B4-BE49-F238E27FC236}">
                <a16:creationId xmlns:a16="http://schemas.microsoft.com/office/drawing/2014/main" id="{BE8BC272-E1BD-D141-2EA1-58C40508601E}"/>
              </a:ext>
            </a:extLst>
          </p:cNvPr>
          <p:cNvCxnSpPr>
            <a:cxnSpLocks/>
          </p:cNvCxnSpPr>
          <p:nvPr/>
        </p:nvCxnSpPr>
        <p:spPr>
          <a:xfrm>
            <a:off x="0" y="1151205"/>
            <a:ext cx="5573949"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41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t>Organizational Assessment Tool</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4620638" y="1937286"/>
            <a:ext cx="7164422" cy="4396695"/>
          </a:xfrm>
        </p:spPr>
        <p:txBody>
          <a:bodyPr vert="horz" lIns="91440" tIns="45720" rIns="91440" bIns="45720" rtlCol="0" anchor="t">
            <a:normAutofit/>
          </a:bodyPr>
          <a:lstStyle/>
          <a:p>
            <a:pPr>
              <a:lnSpc>
                <a:spcPct val="100000"/>
              </a:lnSpc>
            </a:pPr>
            <a:r>
              <a:rPr lang="en-US" sz="2200" dirty="0">
                <a:solidFill>
                  <a:schemeClr val="tx1">
                    <a:lumMod val="75000"/>
                    <a:lumOff val="25000"/>
                  </a:schemeClr>
                </a:solidFill>
                <a:latin typeface="Arial"/>
                <a:cs typeface="Arial"/>
              </a:rPr>
              <a:t>This Tool aims to help organizations identify and reduce stigma for individuals and communities accessing STBBI-related services</a:t>
            </a:r>
          </a:p>
          <a:p>
            <a:pPr>
              <a:lnSpc>
                <a:spcPct val="100000"/>
              </a:lnSpc>
            </a:pPr>
            <a:r>
              <a:rPr lang="en-US" sz="2200" dirty="0">
                <a:solidFill>
                  <a:schemeClr val="tx1">
                    <a:lumMod val="75000"/>
                    <a:lumOff val="25000"/>
                  </a:schemeClr>
                </a:solidFill>
                <a:latin typeface="Arial"/>
                <a:cs typeface="Arial"/>
              </a:rPr>
              <a:t>The Tool guides reflection across five major areas:</a:t>
            </a:r>
            <a:endParaRPr lang="en-US" sz="2200" dirty="0">
              <a:solidFill>
                <a:schemeClr val="tx1">
                  <a:lumMod val="75000"/>
                  <a:lumOff val="25000"/>
                </a:schemeClr>
              </a:solidFill>
            </a:endParaRPr>
          </a:p>
          <a:p>
            <a:pPr lvl="1">
              <a:lnSpc>
                <a:spcPct val="100000"/>
              </a:lnSpc>
              <a:buFont typeface="Courier New" panose="020B0604020202020204" pitchFamily="34" charset="0"/>
              <a:buChar char="o"/>
            </a:pPr>
            <a:r>
              <a:rPr lang="en-US" sz="2200" dirty="0">
                <a:solidFill>
                  <a:schemeClr val="tx1">
                    <a:lumMod val="75000"/>
                    <a:lumOff val="25000"/>
                  </a:schemeClr>
                </a:solidFill>
                <a:latin typeface="Arial"/>
                <a:cs typeface="Arial"/>
              </a:rPr>
              <a:t>Policies and procedures</a:t>
            </a:r>
            <a:endParaRPr lang="en-US" sz="2200" dirty="0">
              <a:solidFill>
                <a:schemeClr val="tx1">
                  <a:lumMod val="75000"/>
                  <a:lumOff val="25000"/>
                </a:schemeClr>
              </a:solidFill>
            </a:endParaRPr>
          </a:p>
          <a:p>
            <a:pPr lvl="1">
              <a:lnSpc>
                <a:spcPct val="100000"/>
              </a:lnSpc>
              <a:buFont typeface="Courier New" panose="020B0604020202020204" pitchFamily="34" charset="0"/>
              <a:buChar char="o"/>
            </a:pPr>
            <a:r>
              <a:rPr lang="en-US" sz="2200" dirty="0">
                <a:solidFill>
                  <a:schemeClr val="tx1">
                    <a:lumMod val="75000"/>
                    <a:lumOff val="25000"/>
                  </a:schemeClr>
                </a:solidFill>
                <a:latin typeface="Arial"/>
                <a:cs typeface="Arial"/>
              </a:rPr>
              <a:t>People and culture</a:t>
            </a:r>
          </a:p>
          <a:p>
            <a:pPr lvl="1">
              <a:lnSpc>
                <a:spcPct val="100000"/>
              </a:lnSpc>
              <a:buFont typeface="Courier New" panose="020B0604020202020204" pitchFamily="34" charset="0"/>
              <a:buChar char="o"/>
            </a:pPr>
            <a:r>
              <a:rPr lang="en-US" sz="2200" dirty="0">
                <a:solidFill>
                  <a:schemeClr val="tx1">
                    <a:lumMod val="75000"/>
                    <a:lumOff val="25000"/>
                  </a:schemeClr>
                </a:solidFill>
                <a:latin typeface="Arial"/>
                <a:cs typeface="Arial"/>
              </a:rPr>
              <a:t>Organizational spaces</a:t>
            </a:r>
            <a:endParaRPr lang="en-US" sz="2200" dirty="0">
              <a:solidFill>
                <a:schemeClr val="tx1">
                  <a:lumMod val="75000"/>
                  <a:lumOff val="25000"/>
                </a:schemeClr>
              </a:solidFill>
            </a:endParaRPr>
          </a:p>
          <a:p>
            <a:pPr lvl="1">
              <a:lnSpc>
                <a:spcPct val="100000"/>
              </a:lnSpc>
              <a:buFont typeface="Courier New" panose="020B0604020202020204" pitchFamily="34" charset="0"/>
              <a:buChar char="o"/>
            </a:pPr>
            <a:r>
              <a:rPr lang="en-US" sz="2200" dirty="0">
                <a:solidFill>
                  <a:schemeClr val="tx1">
                    <a:lumMod val="75000"/>
                    <a:lumOff val="25000"/>
                  </a:schemeClr>
                </a:solidFill>
                <a:latin typeface="Arial"/>
                <a:cs typeface="Arial"/>
              </a:rPr>
              <a:t>Programs and services</a:t>
            </a:r>
          </a:p>
          <a:p>
            <a:pPr lvl="1">
              <a:lnSpc>
                <a:spcPct val="100000"/>
              </a:lnSpc>
              <a:buFont typeface="Courier New" panose="020B0604020202020204" pitchFamily="34" charset="0"/>
              <a:buChar char="o"/>
            </a:pPr>
            <a:r>
              <a:rPr lang="en-US" sz="2200" dirty="0">
                <a:solidFill>
                  <a:schemeClr val="tx1">
                    <a:lumMod val="75000"/>
                    <a:lumOff val="25000"/>
                  </a:schemeClr>
                </a:solidFill>
                <a:latin typeface="Arial"/>
                <a:cs typeface="Arial"/>
              </a:rPr>
              <a:t>Ongoing evaluation, improvement, and accountability</a:t>
            </a:r>
            <a:endParaRPr lang="en-US" sz="2200" dirty="0">
              <a:solidFill>
                <a:schemeClr val="tx1">
                  <a:lumMod val="75000"/>
                  <a:lumOff val="25000"/>
                </a:schemeClr>
              </a:solidFill>
            </a:endParaRPr>
          </a:p>
        </p:txBody>
      </p:sp>
      <p:cxnSp>
        <p:nvCxnSpPr>
          <p:cNvPr id="5" name="Straight Connector 4">
            <a:extLst>
              <a:ext uri="{FF2B5EF4-FFF2-40B4-BE49-F238E27FC236}">
                <a16:creationId xmlns:a16="http://schemas.microsoft.com/office/drawing/2014/main" id="{4E51E2B5-E4DD-3354-D375-ADD473B070E8}"/>
              </a:ext>
            </a:extLst>
          </p:cNvPr>
          <p:cNvCxnSpPr>
            <a:cxnSpLocks/>
          </p:cNvCxnSpPr>
          <p:nvPr/>
        </p:nvCxnSpPr>
        <p:spPr>
          <a:xfrm>
            <a:off x="0" y="1151205"/>
            <a:ext cx="9066179"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05E31C8-D56C-2B7B-CE46-F6D4657955F6}"/>
              </a:ext>
            </a:extLst>
          </p:cNvPr>
          <p:cNvCxnSpPr>
            <a:cxnSpLocks/>
          </p:cNvCxnSpPr>
          <p:nvPr/>
        </p:nvCxnSpPr>
        <p:spPr>
          <a:xfrm>
            <a:off x="4153711" y="1655661"/>
            <a:ext cx="0" cy="4738765"/>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EFC7EB3-E7BD-4D54-AA46-10C16B5B6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353" y="1937286"/>
            <a:ext cx="2666432" cy="348425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8002318"/>
      </p:ext>
    </p:extLst>
  </p:cSld>
  <p:clrMapOvr>
    <a:masterClrMapping/>
  </p:clrMapOvr>
  <p:extLst mod="1">
    <p:ext uri="{6950BFC3-D8DA-4A85-94F7-54DA5524770B}">
      <p188:commentRel xmlns:p188="http://schemas.microsoft.com/office/powerpoint/2018/8/main" xmlns=""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white geometric shapes&#10;&#10;Description automatically generated">
            <a:extLst>
              <a:ext uri="{FF2B5EF4-FFF2-40B4-BE49-F238E27FC236}">
                <a16:creationId xmlns:a16="http://schemas.microsoft.com/office/drawing/2014/main" id="{1976E1EC-1433-B8CE-F163-B612A3FC15D0}"/>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6" name="Picture 5" descr="A purple and white geometric shapes&#10;&#10;Description automatically generated">
            <a:extLst>
              <a:ext uri="{FF2B5EF4-FFF2-40B4-BE49-F238E27FC236}">
                <a16:creationId xmlns:a16="http://schemas.microsoft.com/office/drawing/2014/main" id="{9DE857EE-82AD-3420-50DA-CC2B000A6348}"/>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943100" y="1796442"/>
            <a:ext cx="8305800" cy="4351338"/>
          </a:xfrm>
        </p:spPr>
        <p:txBody>
          <a:bodyPr vert="horz" lIns="91440" tIns="45720" rIns="91440" bIns="45720" rtlCol="0" anchor="t">
            <a:normAutofit lnSpcReduction="10000"/>
          </a:bodyPr>
          <a:lstStyle/>
          <a:p>
            <a:pPr>
              <a:lnSpc>
                <a:spcPct val="100000"/>
              </a:lnSpc>
            </a:pPr>
            <a:r>
              <a:rPr lang="en-US" sz="2000" dirty="0">
                <a:solidFill>
                  <a:schemeClr val="tx1">
                    <a:lumMod val="75000"/>
                    <a:lumOff val="25000"/>
                  </a:schemeClr>
                </a:solidFill>
                <a:latin typeface="Arial"/>
                <a:cs typeface="Arial"/>
              </a:rPr>
              <a:t>Everyone will be asked to complete the assessment individually</a:t>
            </a:r>
            <a:endParaRPr lang="en-US" sz="2000" dirty="0">
              <a:solidFill>
                <a:schemeClr val="tx1">
                  <a:lumMod val="75000"/>
                  <a:lumOff val="25000"/>
                </a:schemeClr>
              </a:solidFill>
            </a:endParaRPr>
          </a:p>
          <a:p>
            <a:pPr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Using the Tool, you will provide a rating for each indicator </a:t>
            </a:r>
          </a:p>
          <a:p>
            <a:pPr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There is space available to add notes and expand on your rating</a:t>
            </a:r>
          </a:p>
          <a:p>
            <a:pPr lvl="1">
              <a:lnSpc>
                <a:spcPct val="100000"/>
              </a:lnSpc>
              <a:buFont typeface="Courier New" panose="020B0604020202020204" pitchFamily="34" charset="0"/>
              <a:buChar char="o"/>
            </a:pPr>
            <a:r>
              <a:rPr lang="en-US" sz="2000" b="1" dirty="0">
                <a:solidFill>
                  <a:schemeClr val="tx1">
                    <a:lumMod val="75000"/>
                    <a:lumOff val="25000"/>
                  </a:schemeClr>
                </a:solidFill>
                <a:highlight>
                  <a:srgbClr val="FFC000"/>
                </a:highlight>
                <a:latin typeface="Arial"/>
                <a:cs typeface="Arial"/>
              </a:rPr>
              <a:t>Share the specifics around if/how individuals' responses will be collected and compiled</a:t>
            </a:r>
            <a:br>
              <a:rPr lang="en-US" sz="2000" dirty="0">
                <a:solidFill>
                  <a:schemeClr val="tx1">
                    <a:lumMod val="75000"/>
                    <a:lumOff val="25000"/>
                  </a:schemeClr>
                </a:solidFill>
                <a:highlight>
                  <a:srgbClr val="F7A900"/>
                </a:highlight>
                <a:latin typeface="Arial"/>
                <a:cs typeface="Arial"/>
              </a:rPr>
            </a:br>
            <a:endParaRPr lang="en-US" sz="2000" dirty="0">
              <a:solidFill>
                <a:schemeClr val="tx1">
                  <a:lumMod val="75000"/>
                  <a:lumOff val="25000"/>
                </a:schemeClr>
              </a:solidFill>
              <a:latin typeface="Arial"/>
              <a:cs typeface="Arial"/>
            </a:endParaRPr>
          </a:p>
          <a:p>
            <a:pPr>
              <a:lnSpc>
                <a:spcPct val="100000"/>
              </a:lnSpc>
            </a:pPr>
            <a:r>
              <a:rPr lang="en-US" sz="2000" dirty="0">
                <a:solidFill>
                  <a:schemeClr val="tx1">
                    <a:lumMod val="75000"/>
                    <a:lumOff val="25000"/>
                  </a:schemeClr>
                </a:solidFill>
                <a:highlight>
                  <a:srgbClr val="FFC000"/>
                </a:highlight>
                <a:latin typeface="Arial"/>
                <a:cs typeface="Arial"/>
              </a:rPr>
              <a:t>At a Debrief Meeting, [facilitators] will facilitate discussion on your reflections from completing the Tool (including opportunities to share anonymously through polls, annotation)</a:t>
            </a:r>
          </a:p>
          <a:p>
            <a:pPr>
              <a:lnSpc>
                <a:spcPct val="100000"/>
              </a:lnSpc>
            </a:pPr>
            <a:endParaRPr lang="en-US" sz="2000" dirty="0">
              <a:solidFill>
                <a:schemeClr val="tx1">
                  <a:lumMod val="75000"/>
                  <a:lumOff val="25000"/>
                </a:schemeClr>
              </a:solidFill>
              <a:highlight>
                <a:srgbClr val="F7A900"/>
              </a:highlight>
              <a:latin typeface="Arial"/>
              <a:cs typeface="Arial"/>
            </a:endParaRPr>
          </a:p>
          <a:p>
            <a:pPr marL="0" indent="0">
              <a:lnSpc>
                <a:spcPct val="100000"/>
              </a:lnSpc>
              <a:buNone/>
            </a:pPr>
            <a:r>
              <a:rPr lang="en-US" sz="2000" b="1" dirty="0">
                <a:solidFill>
                  <a:schemeClr val="tx1">
                    <a:lumMod val="75000"/>
                    <a:lumOff val="25000"/>
                  </a:schemeClr>
                </a:solidFill>
                <a:latin typeface="Arial"/>
                <a:cs typeface="Arial"/>
              </a:rPr>
              <a:t>Debrief Meeting: </a:t>
            </a:r>
            <a:r>
              <a:rPr lang="en-US" sz="2000" b="1" dirty="0">
                <a:solidFill>
                  <a:schemeClr val="tx1">
                    <a:lumMod val="75000"/>
                    <a:lumOff val="25000"/>
                  </a:schemeClr>
                </a:solidFill>
                <a:highlight>
                  <a:srgbClr val="FFC000"/>
                </a:highlight>
                <a:latin typeface="Arial"/>
                <a:cs typeface="Arial"/>
              </a:rPr>
              <a:t>[date]</a:t>
            </a:r>
          </a:p>
          <a:p>
            <a:pPr marL="0" indent="0">
              <a:lnSpc>
                <a:spcPct val="100000"/>
              </a:lnSpc>
              <a:buNone/>
            </a:pPr>
            <a:r>
              <a:rPr lang="en-US" sz="2000" dirty="0">
                <a:solidFill>
                  <a:schemeClr val="tx1">
                    <a:lumMod val="75000"/>
                    <a:lumOff val="25000"/>
                  </a:schemeClr>
                </a:solidFill>
                <a:latin typeface="Arial"/>
                <a:cs typeface="Arial"/>
              </a:rPr>
              <a:t>Please complete the assessment before this meeting</a:t>
            </a:r>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a:latin typeface="Arial Black"/>
              </a:rPr>
              <a:t>Completing the Assessment</a:t>
            </a:r>
            <a:endParaRPr lang="en-US"/>
          </a:p>
        </p:txBody>
      </p:sp>
      <p:cxnSp>
        <p:nvCxnSpPr>
          <p:cNvPr id="4" name="Straight Connector 3">
            <a:extLst>
              <a:ext uri="{FF2B5EF4-FFF2-40B4-BE49-F238E27FC236}">
                <a16:creationId xmlns:a16="http://schemas.microsoft.com/office/drawing/2014/main" id="{09310FF2-A792-FE42-8348-8CECC991C5D1}"/>
              </a:ext>
            </a:extLst>
          </p:cNvPr>
          <p:cNvCxnSpPr>
            <a:cxnSpLocks/>
          </p:cNvCxnSpPr>
          <p:nvPr/>
        </p:nvCxnSpPr>
        <p:spPr>
          <a:xfrm>
            <a:off x="0" y="1151205"/>
            <a:ext cx="9066179"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7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t>Sections of the Tool</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679544" y="3925311"/>
            <a:ext cx="8821366" cy="2180793"/>
          </a:xfrm>
        </p:spPr>
        <p:txBody>
          <a:bodyPr vert="horz" lIns="91440" tIns="45720" rIns="91440" bIns="45720" rtlCol="0" anchor="t">
            <a:normAutofit/>
          </a:bodyPr>
          <a:lstStyle/>
          <a:p>
            <a:r>
              <a:rPr lang="en-US" sz="2000" dirty="0">
                <a:solidFill>
                  <a:schemeClr val="tx1">
                    <a:lumMod val="75000"/>
                    <a:lumOff val="25000"/>
                  </a:schemeClr>
                </a:solidFill>
                <a:latin typeface="Arial"/>
                <a:cs typeface="Arial"/>
              </a:rPr>
              <a:t>You will be asked to complete </a:t>
            </a:r>
            <a:r>
              <a:rPr lang="en-US" sz="2000" b="1" dirty="0">
                <a:solidFill>
                  <a:schemeClr val="tx1">
                    <a:lumMod val="75000"/>
                    <a:lumOff val="25000"/>
                  </a:schemeClr>
                </a:solidFill>
                <a:highlight>
                  <a:srgbClr val="FFC000"/>
                </a:highlight>
                <a:latin typeface="Arial"/>
                <a:cs typeface="Arial"/>
              </a:rPr>
              <a:t>[the whole Tool/select sections]</a:t>
            </a:r>
            <a:endParaRPr lang="en-US" sz="2000" b="1" dirty="0">
              <a:solidFill>
                <a:schemeClr val="tx1">
                  <a:lumMod val="75000"/>
                  <a:lumOff val="25000"/>
                </a:schemeClr>
              </a:solidFill>
              <a:highlight>
                <a:srgbClr val="FFC000"/>
              </a:highlight>
            </a:endParaRPr>
          </a:p>
          <a:p>
            <a:r>
              <a:rPr lang="en-US" sz="2000" dirty="0">
                <a:solidFill>
                  <a:schemeClr val="tx1">
                    <a:lumMod val="75000"/>
                    <a:lumOff val="25000"/>
                  </a:schemeClr>
                </a:solidFill>
                <a:latin typeface="Arial"/>
                <a:cs typeface="Arial"/>
              </a:rPr>
              <a:t>You may feel that some parts of the Tool apply more to your work. The Debrief Meeting may focus on some sections more than others.</a:t>
            </a:r>
            <a:endParaRPr lang="en-US" sz="2000" dirty="0">
              <a:solidFill>
                <a:schemeClr val="tx1">
                  <a:lumMod val="75000"/>
                  <a:lumOff val="25000"/>
                </a:schemeClr>
              </a:solidFill>
            </a:endParaRPr>
          </a:p>
        </p:txBody>
      </p:sp>
      <p:pic>
        <p:nvPicPr>
          <p:cNvPr id="4" name="Picture 3" descr="A close-up of a white background&#10;&#10;Description automatically generated">
            <a:extLst>
              <a:ext uri="{FF2B5EF4-FFF2-40B4-BE49-F238E27FC236}">
                <a16:creationId xmlns:a16="http://schemas.microsoft.com/office/drawing/2014/main" id="{B8CC5C09-60B3-0A83-378F-835A52F903A6}"/>
              </a:ext>
            </a:extLst>
          </p:cNvPr>
          <p:cNvPicPr>
            <a:picLocks noChangeAspect="1"/>
          </p:cNvPicPr>
          <p:nvPr/>
        </p:nvPicPr>
        <p:blipFill>
          <a:blip r:embed="rId3"/>
          <a:stretch>
            <a:fillRect/>
          </a:stretch>
        </p:blipFill>
        <p:spPr>
          <a:xfrm>
            <a:off x="590839" y="2017856"/>
            <a:ext cx="10998777" cy="1212561"/>
          </a:xfrm>
          <a:prstGeom prst="rect">
            <a:avLst/>
          </a:prstGeom>
        </p:spPr>
      </p:pic>
      <p:cxnSp>
        <p:nvCxnSpPr>
          <p:cNvPr id="5" name="Straight Connector 4">
            <a:extLst>
              <a:ext uri="{FF2B5EF4-FFF2-40B4-BE49-F238E27FC236}">
                <a16:creationId xmlns:a16="http://schemas.microsoft.com/office/drawing/2014/main" id="{C1E34538-63F1-6566-D084-10596D3BAFCF}"/>
              </a:ext>
            </a:extLst>
          </p:cNvPr>
          <p:cNvCxnSpPr>
            <a:cxnSpLocks/>
          </p:cNvCxnSpPr>
          <p:nvPr/>
        </p:nvCxnSpPr>
        <p:spPr>
          <a:xfrm>
            <a:off x="0" y="1151205"/>
            <a:ext cx="6096000"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42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C8813E-4F7D-978A-1A14-5A9048A5AE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294" y="1692613"/>
            <a:ext cx="3207406" cy="4167263"/>
          </a:xfrm>
          <a:prstGeom prst="rect">
            <a:avLst/>
          </a:prstGeom>
          <a:ln w="6350">
            <a:solidFill>
              <a:schemeClr val="bg1">
                <a:lumMod val="85000"/>
              </a:schemeClr>
            </a:solidFill>
          </a:ln>
          <a:effectLst>
            <a:outerShdw blurRad="50800" dist="38100" dir="2700000">
              <a:schemeClr val="bg1">
                <a:alpha val="31000"/>
              </a:schemeClr>
            </a:outerShdw>
          </a:effectLst>
        </p:spPr>
      </p:pic>
      <p:sp>
        <p:nvSpPr>
          <p:cNvPr id="6" name="Title 1">
            <a:extLst>
              <a:ext uri="{FF2B5EF4-FFF2-40B4-BE49-F238E27FC236}">
                <a16:creationId xmlns:a16="http://schemas.microsoft.com/office/drawing/2014/main" id="{7495C42D-BA88-FD02-84A5-969D168F90A7}"/>
              </a:ext>
            </a:extLst>
          </p:cNvPr>
          <p:cNvSpPr txBox="1">
            <a:spLocks/>
          </p:cNvSpPr>
          <p:nvPr/>
        </p:nvSpPr>
        <p:spPr>
          <a:xfrm>
            <a:off x="838200" y="365125"/>
            <a:ext cx="10515600" cy="957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F629E"/>
                </a:solidFill>
                <a:latin typeface="Arial Black" panose="020B0A04020102020204" pitchFamily="34" charset="0"/>
                <a:ea typeface="+mj-ea"/>
                <a:cs typeface="+mj-cs"/>
              </a:defRPr>
            </a:lvl1pPr>
          </a:lstStyle>
          <a:p>
            <a:r>
              <a:rPr lang="en-US" dirty="0"/>
              <a:t>Inside the Tool</a:t>
            </a:r>
          </a:p>
        </p:txBody>
      </p:sp>
      <p:cxnSp>
        <p:nvCxnSpPr>
          <p:cNvPr id="7" name="Straight Connector 6">
            <a:extLst>
              <a:ext uri="{FF2B5EF4-FFF2-40B4-BE49-F238E27FC236}">
                <a16:creationId xmlns:a16="http://schemas.microsoft.com/office/drawing/2014/main" id="{9CDC5FBB-581E-E2A0-BE55-26F38DE2F48A}"/>
              </a:ext>
            </a:extLst>
          </p:cNvPr>
          <p:cNvCxnSpPr>
            <a:cxnSpLocks/>
          </p:cNvCxnSpPr>
          <p:nvPr/>
        </p:nvCxnSpPr>
        <p:spPr>
          <a:xfrm>
            <a:off x="0" y="1151205"/>
            <a:ext cx="481519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F83C90F-674A-5A74-E9D9-88310ACC60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27809" y="1693119"/>
            <a:ext cx="3207406" cy="4166251"/>
          </a:xfrm>
          <a:prstGeom prst="rect">
            <a:avLst/>
          </a:prstGeom>
          <a:ln w="6350">
            <a:solidFill>
              <a:schemeClr val="bg1">
                <a:lumMod val="85000"/>
              </a:schemeClr>
            </a:solidFill>
          </a:ln>
          <a:effectLst>
            <a:outerShdw blurRad="50800" dist="38100" dir="2700000">
              <a:schemeClr val="bg1">
                <a:alpha val="31000"/>
              </a:schemeClr>
            </a:outerShdw>
          </a:effectLst>
        </p:spPr>
      </p:pic>
      <p:pic>
        <p:nvPicPr>
          <p:cNvPr id="10" name="Picture 9">
            <a:extLst>
              <a:ext uri="{FF2B5EF4-FFF2-40B4-BE49-F238E27FC236}">
                <a16:creationId xmlns:a16="http://schemas.microsoft.com/office/drawing/2014/main" id="{199CE833-8A09-E9AD-6019-AB2A1948C5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31324" y="1700864"/>
            <a:ext cx="3207406" cy="4150760"/>
          </a:xfrm>
          <a:prstGeom prst="rect">
            <a:avLst/>
          </a:prstGeom>
          <a:ln w="6350">
            <a:solidFill>
              <a:schemeClr val="bg1">
                <a:lumMod val="85000"/>
              </a:schemeClr>
            </a:solidFill>
          </a:ln>
          <a:effectLst>
            <a:outerShdw blurRad="50800" dist="38100" dir="2700000">
              <a:schemeClr val="bg1">
                <a:alpha val="31000"/>
              </a:schemeClr>
            </a:outerShdw>
          </a:effectLst>
        </p:spPr>
      </p:pic>
    </p:spTree>
    <p:extLst>
      <p:ext uri="{BB962C8B-B14F-4D97-AF65-F5344CB8AC3E}">
        <p14:creationId xmlns:p14="http://schemas.microsoft.com/office/powerpoint/2010/main" val="94629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latin typeface="Arial Black"/>
              </a:rPr>
              <a:t>Rating Scale</a:t>
            </a:r>
            <a:endParaRPr lang="en-US" dirty="0"/>
          </a:p>
        </p:txBody>
      </p:sp>
      <p:graphicFrame>
        <p:nvGraphicFramePr>
          <p:cNvPr id="14" name="Table 13">
            <a:extLst>
              <a:ext uri="{FF2B5EF4-FFF2-40B4-BE49-F238E27FC236}">
                <a16:creationId xmlns:a16="http://schemas.microsoft.com/office/drawing/2014/main" id="{3A57BBD9-40E7-682E-ED2F-D2840F47B060}"/>
              </a:ext>
            </a:extLst>
          </p:cNvPr>
          <p:cNvGraphicFramePr>
            <a:graphicFrameLocks noGrp="1"/>
          </p:cNvGraphicFramePr>
          <p:nvPr>
            <p:extLst>
              <p:ext uri="{D42A27DB-BD31-4B8C-83A1-F6EECF244321}">
                <p14:modId xmlns:p14="http://schemas.microsoft.com/office/powerpoint/2010/main" val="2469946668"/>
              </p:ext>
            </p:extLst>
          </p:nvPr>
        </p:nvGraphicFramePr>
        <p:xfrm>
          <a:off x="171378" y="1426866"/>
          <a:ext cx="11345548" cy="4863084"/>
        </p:xfrm>
        <a:graphic>
          <a:graphicData uri="http://schemas.openxmlformats.org/drawingml/2006/table">
            <a:tbl>
              <a:tblPr>
                <a:tableStyleId>{5C22544A-7EE6-4342-B048-85BDC9FD1C3A}</a:tableStyleId>
              </a:tblPr>
              <a:tblGrid>
                <a:gridCol w="3873166">
                  <a:extLst>
                    <a:ext uri="{9D8B030D-6E8A-4147-A177-3AD203B41FA5}">
                      <a16:colId xmlns:a16="http://schemas.microsoft.com/office/drawing/2014/main" val="3391577990"/>
                    </a:ext>
                  </a:extLst>
                </a:gridCol>
                <a:gridCol w="7472382">
                  <a:extLst>
                    <a:ext uri="{9D8B030D-6E8A-4147-A177-3AD203B41FA5}">
                      <a16:colId xmlns:a16="http://schemas.microsoft.com/office/drawing/2014/main" val="4175142388"/>
                    </a:ext>
                  </a:extLst>
                </a:gridCol>
              </a:tblGrid>
              <a:tr h="370839">
                <a:tc>
                  <a:txBody>
                    <a:bodyPr/>
                    <a:lstStyle/>
                    <a:p>
                      <a:pPr algn="r"/>
                      <a:r>
                        <a:rPr lang="en-US" sz="2000" b="1">
                          <a:solidFill>
                            <a:schemeClr val="tx1">
                              <a:lumMod val="75000"/>
                              <a:lumOff val="25000"/>
                            </a:schemeClr>
                          </a:solidFill>
                          <a:latin typeface="Arial"/>
                        </a:rPr>
                        <a:t>1 = No Recognition</a:t>
                      </a:r>
                    </a:p>
                  </a:txBody>
                  <a:tcPr>
                    <a:lnL w="0">
                      <a:noFill/>
                    </a:lnL>
                    <a:lnR w="0">
                      <a:noFill/>
                    </a:lnR>
                    <a:lnT w="0">
                      <a:noFill/>
                    </a:lnT>
                    <a:lnB w="0">
                      <a:noFill/>
                    </a:lnB>
                    <a:noFill/>
                  </a:tcPr>
                </a:tc>
                <a:tc>
                  <a:txBody>
                    <a:bodyPr/>
                    <a:lstStyle/>
                    <a:p>
                      <a:pPr lvl="0">
                        <a:buNone/>
                      </a:pPr>
                      <a:r>
                        <a:rPr lang="en-US" sz="1700" b="0" i="0" u="none" strike="noStrike" noProof="0">
                          <a:solidFill>
                            <a:schemeClr val="tx1">
                              <a:lumMod val="75000"/>
                              <a:lumOff val="25000"/>
                            </a:schemeClr>
                          </a:solidFill>
                          <a:latin typeface="Arial"/>
                        </a:rPr>
                        <a:t>We have not been aware of the indicator and no specific steps or discussion have taken place.</a:t>
                      </a:r>
                    </a:p>
                    <a:p>
                      <a:pPr lvl="0">
                        <a:buNone/>
                      </a:pPr>
                      <a:endParaRPr lang="en-US" sz="1700" b="0" i="0" u="none" strike="noStrike" noProof="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1200068531"/>
                  </a:ext>
                </a:extLst>
              </a:tr>
              <a:tr h="370840">
                <a:tc>
                  <a:txBody>
                    <a:bodyPr/>
                    <a:lstStyle/>
                    <a:p>
                      <a:pPr algn="r"/>
                      <a:r>
                        <a:rPr lang="en-US" sz="2000" b="1">
                          <a:solidFill>
                            <a:schemeClr val="tx1">
                              <a:lumMod val="75000"/>
                              <a:lumOff val="25000"/>
                            </a:schemeClr>
                          </a:solidFill>
                          <a:latin typeface="Arial"/>
                        </a:rPr>
                        <a:t>2 = Recognition</a:t>
                      </a:r>
                    </a:p>
                  </a:txBody>
                  <a:tcPr>
                    <a:lnL w="0">
                      <a:noFill/>
                    </a:lnL>
                    <a:lnR w="0">
                      <a:noFill/>
                    </a:lnR>
                    <a:lnT w="0">
                      <a:noFill/>
                    </a:lnT>
                    <a:lnB w="0">
                      <a:noFill/>
                    </a:lnB>
                    <a:noFill/>
                  </a:tcPr>
                </a:tc>
                <a:tc>
                  <a:txBody>
                    <a:bodyPr/>
                    <a:lstStyle/>
                    <a:p>
                      <a:pPr marL="0" marR="0" lvl="0" indent="0" algn="l">
                        <a:lnSpc>
                          <a:spcPct val="90000"/>
                        </a:lnSpc>
                        <a:spcBef>
                          <a:spcPts val="0"/>
                        </a:spcBef>
                        <a:spcAft>
                          <a:spcPts val="0"/>
                        </a:spcAft>
                        <a:buNone/>
                      </a:pPr>
                      <a:r>
                        <a:rPr lang="en-US" sz="1700" b="0" i="0" u="none" strike="noStrike" noProof="0">
                          <a:solidFill>
                            <a:schemeClr val="tx1">
                              <a:lumMod val="75000"/>
                              <a:lumOff val="25000"/>
                            </a:schemeClr>
                          </a:solidFill>
                          <a:latin typeface="Arial"/>
                        </a:rPr>
                        <a:t>We have not yet addressed this indicator directly but have acknowledged it. </a:t>
                      </a:r>
                    </a:p>
                    <a:p>
                      <a:pPr marL="0" marR="0" lvl="0" indent="0" algn="l">
                        <a:lnSpc>
                          <a:spcPct val="90000"/>
                        </a:lnSpc>
                        <a:spcBef>
                          <a:spcPts val="0"/>
                        </a:spcBef>
                        <a:spcAft>
                          <a:spcPts val="0"/>
                        </a:spcAft>
                        <a:buNone/>
                      </a:pPr>
                      <a:endParaRPr lang="en-US" sz="1700" b="0" i="0" u="none" strike="noStrike" noProof="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4157898580"/>
                  </a:ext>
                </a:extLst>
              </a:tr>
              <a:tr h="370840">
                <a:tc>
                  <a:txBody>
                    <a:bodyPr/>
                    <a:lstStyle/>
                    <a:p>
                      <a:pPr algn="r"/>
                      <a:r>
                        <a:rPr lang="en-US" sz="2000" b="1">
                          <a:solidFill>
                            <a:schemeClr val="tx1">
                              <a:lumMod val="75000"/>
                              <a:lumOff val="25000"/>
                            </a:schemeClr>
                          </a:solidFill>
                          <a:latin typeface="Arial"/>
                        </a:rPr>
                        <a:t>3 = Partial Integration</a:t>
                      </a:r>
                    </a:p>
                  </a:txBody>
                  <a:tcPr>
                    <a:lnL w="0">
                      <a:noFill/>
                    </a:lnL>
                    <a:lnR w="0">
                      <a:noFill/>
                    </a:lnR>
                    <a:lnT w="0">
                      <a:noFill/>
                    </a:lnT>
                    <a:lnB w="0">
                      <a:noFill/>
                    </a:lnB>
                    <a:noFill/>
                  </a:tcPr>
                </a:tc>
                <a:tc>
                  <a:txBody>
                    <a:bodyPr/>
                    <a:lstStyle/>
                    <a:p>
                      <a:pPr lvl="0">
                        <a:buNone/>
                      </a:pPr>
                      <a:r>
                        <a:rPr lang="en-US" sz="1700" b="0" i="0" u="none" strike="noStrike" noProof="0">
                          <a:solidFill>
                            <a:schemeClr val="tx1">
                              <a:lumMod val="75000"/>
                              <a:lumOff val="25000"/>
                            </a:schemeClr>
                          </a:solidFill>
                          <a:latin typeface="Arial"/>
                        </a:rPr>
                        <a:t>We have recognized this indicator and are starting to work on it (planning, discussion phases). </a:t>
                      </a:r>
                    </a:p>
                    <a:p>
                      <a:pPr lvl="0">
                        <a:buNone/>
                      </a:pPr>
                      <a:endParaRPr lang="en-US" sz="1700" b="0" i="0" u="none" strike="noStrike" noProof="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1598468635"/>
                  </a:ext>
                </a:extLst>
              </a:tr>
              <a:tr h="370840">
                <a:tc>
                  <a:txBody>
                    <a:bodyPr/>
                    <a:lstStyle/>
                    <a:p>
                      <a:pPr algn="r"/>
                      <a:r>
                        <a:rPr lang="en-US" sz="2000" b="1">
                          <a:solidFill>
                            <a:schemeClr val="tx1">
                              <a:lumMod val="75000"/>
                              <a:lumOff val="25000"/>
                            </a:schemeClr>
                          </a:solidFill>
                          <a:latin typeface="Arial"/>
                        </a:rPr>
                        <a:t>4 = Substantial Integration</a:t>
                      </a:r>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700" b="0" i="0" u="none" strike="noStrike" noProof="0">
                          <a:solidFill>
                            <a:schemeClr val="tx1">
                              <a:lumMod val="75000"/>
                              <a:lumOff val="25000"/>
                            </a:schemeClr>
                          </a:solidFill>
                          <a:latin typeface="Arial"/>
                        </a:rPr>
                        <a:t>We are actively addressing this indicator and establishing processes. </a:t>
                      </a:r>
                    </a:p>
                    <a:p>
                      <a:pPr lvl="0" algn="l">
                        <a:lnSpc>
                          <a:spcPct val="100000"/>
                        </a:lnSpc>
                        <a:spcBef>
                          <a:spcPts val="0"/>
                        </a:spcBef>
                        <a:spcAft>
                          <a:spcPts val="0"/>
                        </a:spcAft>
                        <a:buNone/>
                      </a:pPr>
                      <a:endParaRPr lang="en-US" sz="1700" b="0" i="0" u="none" strike="noStrike" noProof="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440546007"/>
                  </a:ext>
                </a:extLst>
              </a:tr>
              <a:tr h="370840">
                <a:tc>
                  <a:txBody>
                    <a:bodyPr/>
                    <a:lstStyle/>
                    <a:p>
                      <a:pPr algn="r"/>
                      <a:r>
                        <a:rPr lang="en-US" sz="2000" b="1">
                          <a:solidFill>
                            <a:schemeClr val="tx1">
                              <a:lumMod val="75000"/>
                              <a:lumOff val="25000"/>
                            </a:schemeClr>
                          </a:solidFill>
                          <a:latin typeface="Arial"/>
                        </a:rPr>
                        <a:t>5 = Complete Integration</a:t>
                      </a:r>
                    </a:p>
                  </a:txBody>
                  <a:tcPr>
                    <a:lnL w="0">
                      <a:noFill/>
                    </a:lnL>
                    <a:lnR w="0">
                      <a:noFill/>
                    </a:lnR>
                    <a:lnT w="0">
                      <a:noFill/>
                    </a:lnT>
                    <a:lnB w="0">
                      <a:noFill/>
                    </a:lnB>
                    <a:noFill/>
                  </a:tcPr>
                </a:tc>
                <a:tc>
                  <a:txBody>
                    <a:bodyPr/>
                    <a:lstStyle/>
                    <a:p>
                      <a:pPr marL="0" marR="0" lvl="0" indent="0" algn="l">
                        <a:lnSpc>
                          <a:spcPct val="90000"/>
                        </a:lnSpc>
                        <a:spcBef>
                          <a:spcPts val="0"/>
                        </a:spcBef>
                        <a:spcAft>
                          <a:spcPts val="0"/>
                        </a:spcAft>
                        <a:buNone/>
                      </a:pPr>
                      <a:r>
                        <a:rPr lang="en-US" sz="1700" b="0" i="0" u="none" strike="noStrike" noProof="0">
                          <a:solidFill>
                            <a:schemeClr val="tx1">
                              <a:lumMod val="75000"/>
                              <a:lumOff val="25000"/>
                            </a:schemeClr>
                          </a:solidFill>
                          <a:latin typeface="Arial"/>
                        </a:rPr>
                        <a:t>We have addressed this indicator and processes are in place. </a:t>
                      </a:r>
                    </a:p>
                    <a:p>
                      <a:pPr marL="0" marR="0" lvl="0" indent="0" algn="l">
                        <a:lnSpc>
                          <a:spcPct val="90000"/>
                        </a:lnSpc>
                        <a:spcBef>
                          <a:spcPts val="0"/>
                        </a:spcBef>
                        <a:spcAft>
                          <a:spcPts val="0"/>
                        </a:spcAft>
                        <a:buNone/>
                      </a:pPr>
                      <a:endParaRPr lang="en-US" sz="1700" b="0" i="0" u="none" strike="noStrike" noProof="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719134771"/>
                  </a:ext>
                </a:extLst>
              </a:tr>
              <a:tr h="370840">
                <a:tc>
                  <a:txBody>
                    <a:bodyPr/>
                    <a:lstStyle/>
                    <a:p>
                      <a:pPr algn="r"/>
                      <a:r>
                        <a:rPr lang="en-US" sz="2000" b="1" u="sng">
                          <a:solidFill>
                            <a:schemeClr val="tx1">
                              <a:lumMod val="75000"/>
                              <a:lumOff val="25000"/>
                            </a:schemeClr>
                          </a:solidFill>
                          <a:latin typeface="Arial"/>
                        </a:rPr>
                        <a:t>? = Unsure</a:t>
                      </a:r>
                    </a:p>
                  </a:txBody>
                  <a:tcPr>
                    <a:lnL w="0">
                      <a:noFill/>
                    </a:lnL>
                    <a:lnR w="0">
                      <a:noFill/>
                    </a:lnR>
                    <a:lnT w="0">
                      <a:noFill/>
                    </a:lnT>
                    <a:lnB w="0">
                      <a:noFill/>
                    </a:lnB>
                    <a:noFill/>
                  </a:tcPr>
                </a:tc>
                <a:tc>
                  <a:txBody>
                    <a:bodyPr/>
                    <a:lstStyle/>
                    <a:p>
                      <a:pPr marL="0" marR="0" lvl="0" indent="0" algn="l">
                        <a:lnSpc>
                          <a:spcPct val="90000"/>
                        </a:lnSpc>
                        <a:spcBef>
                          <a:spcPts val="0"/>
                        </a:spcBef>
                        <a:spcAft>
                          <a:spcPts val="0"/>
                        </a:spcAft>
                        <a:buNone/>
                      </a:pPr>
                      <a:r>
                        <a:rPr lang="en-US" sz="1700" b="0" i="0" u="none" strike="noStrike" noProof="0" dirty="0">
                          <a:solidFill>
                            <a:schemeClr val="tx1">
                              <a:lumMod val="75000"/>
                              <a:lumOff val="25000"/>
                            </a:schemeClr>
                          </a:solidFill>
                          <a:latin typeface="Arial"/>
                        </a:rPr>
                        <a:t>We are not aware of our organization’s stance, readiness, or practices in relation to the indicator (clarification may be needed). </a:t>
                      </a:r>
                    </a:p>
                    <a:p>
                      <a:pPr marL="0" marR="0" lvl="0" indent="0" algn="l">
                        <a:lnSpc>
                          <a:spcPct val="90000"/>
                        </a:lnSpc>
                        <a:spcBef>
                          <a:spcPts val="0"/>
                        </a:spcBef>
                        <a:spcAft>
                          <a:spcPts val="0"/>
                        </a:spcAft>
                        <a:buNone/>
                      </a:pPr>
                      <a:endParaRPr lang="en-US" sz="17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451151654"/>
                  </a:ext>
                </a:extLst>
              </a:tr>
              <a:tr h="370839">
                <a:tc>
                  <a:txBody>
                    <a:bodyPr/>
                    <a:lstStyle/>
                    <a:p>
                      <a:pPr algn="r"/>
                      <a:r>
                        <a:rPr lang="en-US" sz="2000" b="1" u="sng">
                          <a:solidFill>
                            <a:schemeClr val="tx1">
                              <a:lumMod val="75000"/>
                              <a:lumOff val="25000"/>
                            </a:schemeClr>
                          </a:solidFill>
                          <a:latin typeface="Arial"/>
                        </a:rPr>
                        <a:t>N/A = Not Applicable</a:t>
                      </a:r>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700" b="0" i="0" u="none" strike="noStrike" noProof="0" dirty="0">
                          <a:solidFill>
                            <a:schemeClr val="tx1">
                              <a:lumMod val="75000"/>
                              <a:lumOff val="25000"/>
                            </a:schemeClr>
                          </a:solidFill>
                          <a:latin typeface="Arial"/>
                        </a:rPr>
                        <a:t>The indicator is not relevant to our organization, context, community and/or scope of services.</a:t>
                      </a:r>
                    </a:p>
                  </a:txBody>
                  <a:tcPr>
                    <a:lnL w="0">
                      <a:noFill/>
                    </a:lnL>
                    <a:lnR w="0">
                      <a:noFill/>
                    </a:lnR>
                    <a:lnT w="0">
                      <a:noFill/>
                    </a:lnT>
                    <a:lnB w="0">
                      <a:noFill/>
                    </a:lnB>
                    <a:noFill/>
                  </a:tcPr>
                </a:tc>
                <a:extLst>
                  <a:ext uri="{0D108BD9-81ED-4DB2-BD59-A6C34878D82A}">
                    <a16:rowId xmlns:a16="http://schemas.microsoft.com/office/drawing/2014/main" val="3927146021"/>
                  </a:ext>
                </a:extLst>
              </a:tr>
            </a:tbl>
          </a:graphicData>
        </a:graphic>
      </p:graphicFrame>
      <p:cxnSp>
        <p:nvCxnSpPr>
          <p:cNvPr id="3" name="Straight Connector 2">
            <a:extLst>
              <a:ext uri="{FF2B5EF4-FFF2-40B4-BE49-F238E27FC236}">
                <a16:creationId xmlns:a16="http://schemas.microsoft.com/office/drawing/2014/main" id="{3BAA15C8-E1C3-E0AC-2F58-6E87E37DF5C2}"/>
              </a:ext>
            </a:extLst>
          </p:cNvPr>
          <p:cNvCxnSpPr>
            <a:cxnSpLocks/>
          </p:cNvCxnSpPr>
          <p:nvPr/>
        </p:nvCxnSpPr>
        <p:spPr>
          <a:xfrm>
            <a:off x="0" y="1151205"/>
            <a:ext cx="4202349"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29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geometric shapes&#10;&#10;Description automatically generated">
            <a:extLst>
              <a:ext uri="{FF2B5EF4-FFF2-40B4-BE49-F238E27FC236}">
                <a16:creationId xmlns:a16="http://schemas.microsoft.com/office/drawing/2014/main" id="{6017BDD7-EC12-0B0B-2019-2B49D4BDFE2A}"/>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9" name="Picture 8" descr="A purple and white geometric shapes&#10;&#10;Description automatically generated">
            <a:extLst>
              <a:ext uri="{FF2B5EF4-FFF2-40B4-BE49-F238E27FC236}">
                <a16:creationId xmlns:a16="http://schemas.microsoft.com/office/drawing/2014/main" id="{E87ABF32-0B89-56AF-B8BC-C1247E4996CA}"/>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180617" y="2141537"/>
            <a:ext cx="7420583" cy="4351338"/>
          </a:xfrm>
        </p:spPr>
        <p:txBody>
          <a:bodyPr vert="horz" lIns="91440" tIns="45720" rIns="91440" bIns="45720" rtlCol="0" anchor="t">
            <a:normAutofit/>
          </a:bodyPr>
          <a:lstStyle/>
          <a:p>
            <a:pPr marL="457200" indent="-457200">
              <a:lnSpc>
                <a:spcPct val="100000"/>
              </a:lnSpc>
              <a:buFont typeface="Arial"/>
            </a:pPr>
            <a:r>
              <a:rPr lang="en-US" sz="2000" dirty="0">
                <a:solidFill>
                  <a:schemeClr val="tx1">
                    <a:lumMod val="75000"/>
                    <a:lumOff val="25000"/>
                  </a:schemeClr>
                </a:solidFill>
                <a:latin typeface="Arial"/>
                <a:cs typeface="Arial"/>
              </a:rPr>
              <a:t>Assessment Participants include a selection of staff and leadership </a:t>
            </a:r>
            <a:r>
              <a:rPr lang="en-US" sz="2000" b="1" dirty="0">
                <a:solidFill>
                  <a:schemeClr val="tx1">
                    <a:lumMod val="75000"/>
                    <a:lumOff val="25000"/>
                  </a:schemeClr>
                </a:solidFill>
                <a:highlight>
                  <a:srgbClr val="FFC000"/>
                </a:highlight>
                <a:latin typeface="Arial"/>
                <a:cs typeface="Arial"/>
              </a:rPr>
              <a:t>[name others, like service users/volunteers if applicable]</a:t>
            </a:r>
            <a:br>
              <a:rPr lang="en-US" sz="2000" dirty="0">
                <a:solidFill>
                  <a:schemeClr val="tx1">
                    <a:lumMod val="75000"/>
                    <a:lumOff val="25000"/>
                  </a:schemeClr>
                </a:solidFill>
                <a:highlight>
                  <a:srgbClr val="F7A900"/>
                </a:highlight>
                <a:latin typeface="Arial"/>
                <a:cs typeface="Arial"/>
              </a:rPr>
            </a:br>
            <a:endParaRPr lang="en-US" sz="2000" dirty="0">
              <a:solidFill>
                <a:schemeClr val="tx1">
                  <a:lumMod val="75000"/>
                  <a:lumOff val="25000"/>
                </a:schemeClr>
              </a:solidFill>
            </a:endParaRPr>
          </a:p>
          <a:p>
            <a:pPr marL="457200" indent="-457200">
              <a:lnSpc>
                <a:spcPct val="100000"/>
              </a:lnSpc>
            </a:pPr>
            <a:r>
              <a:rPr lang="en-US" sz="2000" dirty="0">
                <a:solidFill>
                  <a:schemeClr val="tx1">
                    <a:lumMod val="75000"/>
                    <a:lumOff val="25000"/>
                  </a:schemeClr>
                </a:solidFill>
                <a:latin typeface="Arial"/>
                <a:cs typeface="Arial"/>
              </a:rPr>
              <a:t>Setting the tone for open conversation during the Debrief Meeting</a:t>
            </a:r>
            <a:endParaRPr lang="en-US" sz="2000" dirty="0">
              <a:solidFill>
                <a:schemeClr val="tx1">
                  <a:lumMod val="75000"/>
                  <a:lumOff val="25000"/>
                </a:schemeClr>
              </a:solidFill>
            </a:endParaRPr>
          </a:p>
          <a:p>
            <a:pPr marL="914400"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These discussions may feel challenging or uncomfortable but should not feel unsafe</a:t>
            </a:r>
          </a:p>
          <a:p>
            <a:pPr marL="914400"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Importance of group rights/responsibilities</a:t>
            </a:r>
          </a:p>
          <a:p>
            <a:pPr marL="914400"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Protecting privacy</a:t>
            </a:r>
            <a:endParaRPr lang="en-US" sz="2000" dirty="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67ED3267-97A0-F792-3976-2D82E418B09F}"/>
              </a:ext>
            </a:extLst>
          </p:cNvPr>
          <p:cNvCxnSpPr>
            <a:cxnSpLocks/>
          </p:cNvCxnSpPr>
          <p:nvPr/>
        </p:nvCxnSpPr>
        <p:spPr>
          <a:xfrm>
            <a:off x="0" y="1151205"/>
            <a:ext cx="9601200"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BB9B6F65-5DEE-A3EE-3711-D975DCC220D1}"/>
              </a:ext>
            </a:extLst>
          </p:cNvPr>
          <p:cNvSpPr txBox="1">
            <a:spLocks/>
          </p:cNvSpPr>
          <p:nvPr/>
        </p:nvSpPr>
        <p:spPr>
          <a:xfrm>
            <a:off x="838200" y="365125"/>
            <a:ext cx="10515600" cy="957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F629E"/>
                </a:solidFill>
                <a:latin typeface="Arial Black" panose="020B0A04020102020204" pitchFamily="34" charset="0"/>
                <a:ea typeface="+mj-ea"/>
                <a:cs typeface="+mj-cs"/>
              </a:defRPr>
            </a:lvl1pPr>
          </a:lstStyle>
          <a:p>
            <a:r>
              <a:rPr lang="en-US" dirty="0">
                <a:latin typeface="Arial Black"/>
              </a:rPr>
              <a:t>Creating a Safer Space for Sharing</a:t>
            </a:r>
            <a:endParaRPr lang="en-US" dirty="0"/>
          </a:p>
        </p:txBody>
      </p:sp>
    </p:spTree>
    <p:extLst>
      <p:ext uri="{BB962C8B-B14F-4D97-AF65-F5344CB8AC3E}">
        <p14:creationId xmlns:p14="http://schemas.microsoft.com/office/powerpoint/2010/main" val="63945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996602" y="2506662"/>
            <a:ext cx="8198796" cy="4351338"/>
          </a:xfrm>
        </p:spPr>
        <p:txBody>
          <a:bodyPr vert="horz" lIns="91440" tIns="45720" rIns="91440" bIns="45720" rtlCol="0" anchor="t">
            <a:normAutofit/>
          </a:bodyPr>
          <a:lstStyle/>
          <a:p>
            <a:r>
              <a:rPr lang="en-US" sz="2000" dirty="0">
                <a:solidFill>
                  <a:schemeClr val="tx1">
                    <a:lumMod val="75000"/>
                    <a:lumOff val="25000"/>
                  </a:schemeClr>
                </a:solidFill>
                <a:highlight>
                  <a:srgbClr val="FFC000"/>
                </a:highlight>
                <a:latin typeface="Arial"/>
                <a:cs typeface="Arial"/>
              </a:rPr>
              <a:t>Name senior leadership representatives that will be present for Debrief Meeting and describe the role they will have during the meeting. E.g., [Name's] focus will be to observe and listen, and answer questions as needed</a:t>
            </a:r>
            <a:br>
              <a:rPr lang="en-US" sz="2000" dirty="0">
                <a:solidFill>
                  <a:schemeClr val="tx1">
                    <a:lumMod val="75000"/>
                    <a:lumOff val="25000"/>
                  </a:schemeClr>
                </a:solidFill>
                <a:highlight>
                  <a:srgbClr val="F7A900"/>
                </a:highlight>
              </a:rPr>
            </a:br>
            <a:endParaRPr lang="en-US" sz="2000" dirty="0">
              <a:solidFill>
                <a:schemeClr val="tx1">
                  <a:lumMod val="75000"/>
                  <a:lumOff val="25000"/>
                </a:schemeClr>
              </a:solidFill>
              <a:highlight>
                <a:srgbClr val="F7A900"/>
              </a:highlight>
            </a:endParaRPr>
          </a:p>
          <a:p>
            <a:r>
              <a:rPr lang="en-US" sz="2000" dirty="0">
                <a:solidFill>
                  <a:schemeClr val="tx1">
                    <a:lumMod val="75000"/>
                    <a:lumOff val="25000"/>
                  </a:schemeClr>
                </a:solidFill>
                <a:latin typeface="Arial"/>
                <a:cs typeface="Arial"/>
              </a:rPr>
              <a:t>Leadership will play a key role in identifying action items after the Debrief Meeting in collaboration with </a:t>
            </a:r>
            <a:r>
              <a:rPr lang="en-US" sz="2000" dirty="0">
                <a:solidFill>
                  <a:schemeClr val="tx1">
                    <a:lumMod val="75000"/>
                    <a:lumOff val="25000"/>
                  </a:schemeClr>
                </a:solidFill>
                <a:highlight>
                  <a:srgbClr val="FFC000"/>
                </a:highlight>
                <a:latin typeface="Arial"/>
                <a:cs typeface="Arial"/>
              </a:rPr>
              <a:t>[others who will be involved in action planning]</a:t>
            </a:r>
            <a:r>
              <a:rPr lang="en-US" sz="2000" dirty="0">
                <a:solidFill>
                  <a:schemeClr val="tx1">
                    <a:lumMod val="75000"/>
                    <a:lumOff val="25000"/>
                  </a:schemeClr>
                </a:solidFill>
                <a:latin typeface="Arial"/>
                <a:cs typeface="Arial"/>
              </a:rPr>
              <a:t> and will share this back with the Assessment Participants for discussion</a:t>
            </a:r>
            <a:endParaRPr lang="en-US" sz="2000" dirty="0">
              <a:solidFill>
                <a:schemeClr val="tx1">
                  <a:lumMod val="75000"/>
                  <a:lumOff val="25000"/>
                </a:schemeClr>
              </a:solidFill>
            </a:endParaRPr>
          </a:p>
        </p:txBody>
      </p:sp>
      <p:sp>
        <p:nvSpPr>
          <p:cNvPr id="9" name="Title 1">
            <a:extLst>
              <a:ext uri="{FF2B5EF4-FFF2-40B4-BE49-F238E27FC236}">
                <a16:creationId xmlns:a16="http://schemas.microsoft.com/office/drawing/2014/main" id="{134E081B-AD54-7BC0-D985-EE3BBFC2B244}"/>
              </a:ext>
            </a:extLst>
          </p:cNvPr>
          <p:cNvSpPr>
            <a:spLocks noGrp="1"/>
          </p:cNvSpPr>
          <p:nvPr>
            <p:ph type="title"/>
          </p:nvPr>
        </p:nvSpPr>
        <p:spPr>
          <a:xfrm>
            <a:off x="838200" y="324905"/>
            <a:ext cx="10876547" cy="1352299"/>
          </a:xfrm>
        </p:spPr>
        <p:txBody>
          <a:bodyPr>
            <a:normAutofit/>
          </a:bodyPr>
          <a:lstStyle/>
          <a:p>
            <a:r>
              <a:rPr lang="en-US" dirty="0">
                <a:latin typeface="Arial Black"/>
              </a:rPr>
              <a:t>Creating a Safer Space for Sharing -</a:t>
            </a:r>
            <a:br>
              <a:rPr lang="en-US" dirty="0">
                <a:latin typeface="Arial Black"/>
              </a:rPr>
            </a:br>
            <a:r>
              <a:rPr lang="en-US" dirty="0">
                <a:latin typeface="Arial Black"/>
              </a:rPr>
              <a:t>The Role of Leadership</a:t>
            </a:r>
          </a:p>
        </p:txBody>
      </p:sp>
      <p:pic>
        <p:nvPicPr>
          <p:cNvPr id="2" name="Picture 1" descr="A purple and white geometric shapes&#10;&#10;Description automatically generated">
            <a:extLst>
              <a:ext uri="{FF2B5EF4-FFF2-40B4-BE49-F238E27FC236}">
                <a16:creationId xmlns:a16="http://schemas.microsoft.com/office/drawing/2014/main" id="{ECE542BC-2F12-C677-DC58-5F8075D4FBB6}"/>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4" name="Picture 3" descr="A purple and white geometric shapes&#10;&#10;Description automatically generated">
            <a:extLst>
              <a:ext uri="{FF2B5EF4-FFF2-40B4-BE49-F238E27FC236}">
                <a16:creationId xmlns:a16="http://schemas.microsoft.com/office/drawing/2014/main" id="{6777C43C-930C-7EAC-9967-CCF4096CC3AD}"/>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cxnSp>
        <p:nvCxnSpPr>
          <p:cNvPr id="5" name="Straight Connector 4">
            <a:extLst>
              <a:ext uri="{FF2B5EF4-FFF2-40B4-BE49-F238E27FC236}">
                <a16:creationId xmlns:a16="http://schemas.microsoft.com/office/drawing/2014/main" id="{AAC3EF58-6A73-1076-22F4-B2BC54ACDEC8}"/>
              </a:ext>
            </a:extLst>
          </p:cNvPr>
          <p:cNvCxnSpPr>
            <a:cxnSpLocks/>
          </p:cNvCxnSpPr>
          <p:nvPr/>
        </p:nvCxnSpPr>
        <p:spPr>
          <a:xfrm>
            <a:off x="0" y="1588949"/>
            <a:ext cx="9902757"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97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geometric shapes&#10;&#10;Description automatically generated">
            <a:extLst>
              <a:ext uri="{FF2B5EF4-FFF2-40B4-BE49-F238E27FC236}">
                <a16:creationId xmlns:a16="http://schemas.microsoft.com/office/drawing/2014/main" id="{09BB4B5A-39A5-A216-002F-A33C0E4CB489}"/>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10" name="Picture 9" descr="A purple and white geometric shapes&#10;&#10;Description automatically generated">
            <a:extLst>
              <a:ext uri="{FF2B5EF4-FFF2-40B4-BE49-F238E27FC236}">
                <a16:creationId xmlns:a16="http://schemas.microsoft.com/office/drawing/2014/main" id="{98C768B2-5E48-7C24-8C4A-057BC6DB098E}"/>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9" name="Rectangle 8">
            <a:extLst>
              <a:ext uri="{FF2B5EF4-FFF2-40B4-BE49-F238E27FC236}">
                <a16:creationId xmlns:a16="http://schemas.microsoft.com/office/drawing/2014/main" id="{F145A196-0015-92E4-338C-F9FAC205BAAB}"/>
              </a:ext>
            </a:extLst>
          </p:cNvPr>
          <p:cNvSpPr/>
          <p:nvPr/>
        </p:nvSpPr>
        <p:spPr>
          <a:xfrm>
            <a:off x="555327" y="6223878"/>
            <a:ext cx="671979" cy="369332"/>
          </a:xfrm>
          <a:prstGeom prst="rect">
            <a:avLst/>
          </a:prstGeom>
          <a:noFill/>
        </p:spPr>
        <p:txBody>
          <a:bodyPr wrap="none" lIns="91440" tIns="45720" rIns="91440" bIns="45720" anchor="t">
            <a:spAutoFit/>
          </a:bodyPr>
          <a:lstStyle/>
          <a:p>
            <a:r>
              <a:rPr lang="en-US" dirty="0">
                <a:ln w="0"/>
                <a:solidFill>
                  <a:schemeClr val="tx1">
                    <a:lumMod val="75000"/>
                    <a:lumOff val="25000"/>
                  </a:schemeClr>
                </a:solidFill>
                <a:effectLst>
                  <a:outerShdw blurRad="38100" dist="25400" dir="5400000" algn="ctr" rotWithShape="0">
                    <a:srgbClr val="6E747A">
                      <a:alpha val="43000"/>
                    </a:srgbClr>
                  </a:outerShdw>
                </a:effectLst>
                <a:highlight>
                  <a:srgbClr val="F7A900"/>
                </a:highlight>
                <a:latin typeface="Arial" panose="020B0604020202020204" pitchFamily="34" charset="0"/>
                <a:ea typeface="Open Sans"/>
                <a:cs typeface="Arial" panose="020B0604020202020204" pitchFamily="34" charset="0"/>
              </a:rPr>
              <a:t>Date</a:t>
            </a:r>
            <a:endParaRPr lang="en-US" cap="none" spc="0" dirty="0">
              <a:ln w="0"/>
              <a:solidFill>
                <a:schemeClr val="tx1">
                  <a:lumMod val="75000"/>
                  <a:lumOff val="25000"/>
                </a:schemeClr>
              </a:solidFill>
              <a:effectLst>
                <a:outerShdw blurRad="38100" dist="25400" dir="5400000" algn="ctr" rotWithShape="0">
                  <a:srgbClr val="6E747A">
                    <a:alpha val="43000"/>
                  </a:srgbClr>
                </a:outerShdw>
              </a:effectLst>
              <a:highlight>
                <a:srgbClr val="F7A900"/>
              </a:highlight>
              <a:latin typeface="Arial" panose="020B0604020202020204" pitchFamily="34" charset="0"/>
              <a:ea typeface="Open Sans" panose="020B0606030504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90E5BFC-F39F-2D5C-B810-A9CFB2BED46F}"/>
              </a:ext>
            </a:extLst>
          </p:cNvPr>
          <p:cNvSpPr>
            <a:spLocks noGrp="1"/>
          </p:cNvSpPr>
          <p:nvPr/>
        </p:nvSpPr>
        <p:spPr>
          <a:xfrm>
            <a:off x="555327" y="1369493"/>
            <a:ext cx="10935912" cy="2408180"/>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0" i="0" u="none" kern="1200" baseline="0">
                <a:solidFill>
                  <a:schemeClr val="tx1"/>
                </a:solidFill>
                <a:latin typeface="Open Sans" panose="020B0606030504020204" pitchFamily="34" charset="0"/>
                <a:ea typeface="+mj-ea"/>
                <a:cs typeface="+mj-cs"/>
              </a:defRPr>
            </a:lvl1pPr>
          </a:lstStyle>
          <a:p>
            <a:pPr>
              <a:spcBef>
                <a:spcPts val="0"/>
              </a:spcBef>
            </a:pPr>
            <a:r>
              <a:rPr lang="en-US" sz="6600" b="1" dirty="0">
                <a:solidFill>
                  <a:srgbClr val="8F629E"/>
                </a:solidFill>
                <a:latin typeface="Arial Black"/>
                <a:ea typeface="Open Sans"/>
                <a:cs typeface="Open Sans"/>
              </a:rPr>
              <a:t>Organizational Stigma Assessment Tool:</a:t>
            </a:r>
            <a:endParaRPr lang="en-CA" sz="6600" b="1" dirty="0">
              <a:solidFill>
                <a:srgbClr val="8F629E"/>
              </a:solidFill>
              <a:latin typeface="Arial Black"/>
              <a:ea typeface="Open Sans"/>
              <a:cs typeface="Open Sans"/>
            </a:endParaRPr>
          </a:p>
        </p:txBody>
      </p:sp>
      <p:sp>
        <p:nvSpPr>
          <p:cNvPr id="13" name="Rectangle: Rounded Corners 12">
            <a:extLst>
              <a:ext uri="{FF2B5EF4-FFF2-40B4-BE49-F238E27FC236}">
                <a16:creationId xmlns:a16="http://schemas.microsoft.com/office/drawing/2014/main" id="{FA72C43C-51BC-A0AC-68AF-C68392BFD0AE}"/>
              </a:ext>
            </a:extLst>
          </p:cNvPr>
          <p:cNvSpPr/>
          <p:nvPr/>
        </p:nvSpPr>
        <p:spPr>
          <a:xfrm>
            <a:off x="7703127" y="6131545"/>
            <a:ext cx="2080628" cy="461665"/>
          </a:xfrm>
          <a:prstGeom prst="roundRect">
            <a:avLst/>
          </a:prstGeom>
          <a:noFill/>
          <a:ln w="9525">
            <a:solidFill>
              <a:srgbClr val="F7A90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chemeClr val="tx1">
                    <a:lumMod val="75000"/>
                    <a:lumOff val="25000"/>
                  </a:schemeClr>
                </a:solidFill>
                <a:ea typeface="+mn-lt"/>
                <a:cs typeface="+mn-lt"/>
              </a:rPr>
              <a:t>Your organization's logo</a:t>
            </a:r>
            <a:endParaRPr lang="en-US" sz="1400" b="1" dirty="0">
              <a:solidFill>
                <a:schemeClr val="tx1">
                  <a:lumMod val="75000"/>
                  <a:lumOff val="25000"/>
                </a:schemeClr>
              </a:solidFill>
            </a:endParaRPr>
          </a:p>
        </p:txBody>
      </p:sp>
      <p:sp>
        <p:nvSpPr>
          <p:cNvPr id="4" name="TextBox 3">
            <a:extLst>
              <a:ext uri="{FF2B5EF4-FFF2-40B4-BE49-F238E27FC236}">
                <a16:creationId xmlns:a16="http://schemas.microsoft.com/office/drawing/2014/main" id="{574BCCF5-DA2F-68DB-7A65-BCFF208FEEEB}"/>
              </a:ext>
            </a:extLst>
          </p:cNvPr>
          <p:cNvSpPr txBox="1"/>
          <p:nvPr/>
        </p:nvSpPr>
        <p:spPr>
          <a:xfrm>
            <a:off x="555327" y="4031279"/>
            <a:ext cx="5313258" cy="584775"/>
          </a:xfrm>
          <a:prstGeom prst="rect">
            <a:avLst/>
          </a:prstGeom>
          <a:noFill/>
        </p:spPr>
        <p:txBody>
          <a:bodyPr wrap="square">
            <a:spAutoFit/>
          </a:bodyPr>
          <a:lstStyle/>
          <a:p>
            <a:r>
              <a:rPr lang="en-US" sz="3200" b="1" dirty="0">
                <a:solidFill>
                  <a:srgbClr val="8F629E"/>
                </a:solidFill>
                <a:latin typeface="Arial"/>
                <a:ea typeface="Open Sans"/>
                <a:cs typeface="Open Sans"/>
              </a:rPr>
              <a:t>Orientation Meeting</a:t>
            </a:r>
            <a:endParaRPr lang="en-CA" sz="2800" b="1" dirty="0">
              <a:solidFill>
                <a:srgbClr val="8F629E"/>
              </a:solidFill>
              <a:latin typeface="Arial"/>
              <a:ea typeface="Open Sans"/>
              <a:cs typeface="Open Sans"/>
            </a:endParaRPr>
          </a:p>
        </p:txBody>
      </p:sp>
      <p:cxnSp>
        <p:nvCxnSpPr>
          <p:cNvPr id="6" name="Straight Connector 5">
            <a:extLst>
              <a:ext uri="{FF2B5EF4-FFF2-40B4-BE49-F238E27FC236}">
                <a16:creationId xmlns:a16="http://schemas.microsoft.com/office/drawing/2014/main" id="{824FFD7B-C361-DDB7-901B-06603C6BBF1E}"/>
              </a:ext>
            </a:extLst>
          </p:cNvPr>
          <p:cNvCxnSpPr>
            <a:cxnSpLocks/>
          </p:cNvCxnSpPr>
          <p:nvPr/>
        </p:nvCxnSpPr>
        <p:spPr>
          <a:xfrm>
            <a:off x="555327" y="3777673"/>
            <a:ext cx="10389764" cy="0"/>
          </a:xfrm>
          <a:prstGeom prst="line">
            <a:avLst/>
          </a:prstGeom>
          <a:ln w="76200">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78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d white geometric shapes&#10;&#10;Description automatically generated">
            <a:extLst>
              <a:ext uri="{FF2B5EF4-FFF2-40B4-BE49-F238E27FC236}">
                <a16:creationId xmlns:a16="http://schemas.microsoft.com/office/drawing/2014/main" id="{F88210F9-829D-9737-4F12-15602670BD1C}"/>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7" name="Picture 6" descr="A purple and white geometric shapes&#10;&#10;Description automatically generated">
            <a:extLst>
              <a:ext uri="{FF2B5EF4-FFF2-40B4-BE49-F238E27FC236}">
                <a16:creationId xmlns:a16="http://schemas.microsoft.com/office/drawing/2014/main" id="{CD6011F9-ABDE-4E48-3DFC-79429A69F81E}"/>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latin typeface="Arial Black"/>
              </a:rPr>
              <a:t>Moving Results into Action</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947964" y="1718621"/>
            <a:ext cx="8879732" cy="4351338"/>
          </a:xfrm>
        </p:spPr>
        <p:txBody>
          <a:bodyPr vert="horz" lIns="91440" tIns="45720" rIns="91440" bIns="45720" rtlCol="0" anchor="t">
            <a:normAutofit/>
          </a:bodyPr>
          <a:lstStyle/>
          <a:p>
            <a:pPr>
              <a:lnSpc>
                <a:spcPct val="100000"/>
              </a:lnSpc>
            </a:pPr>
            <a:r>
              <a:rPr lang="en-US" sz="2000" dirty="0">
                <a:solidFill>
                  <a:schemeClr val="tx1">
                    <a:lumMod val="75000"/>
                    <a:lumOff val="25000"/>
                  </a:schemeClr>
                </a:solidFill>
                <a:latin typeface="Arial"/>
                <a:cs typeface="Arial"/>
              </a:rPr>
              <a:t>In the Debrief Meeting, indicators will be prioritized based on the Assessment Participants' collective ratings and group discussion</a:t>
            </a:r>
            <a:br>
              <a:rPr lang="en-US" sz="2000" dirty="0">
                <a:solidFill>
                  <a:schemeClr val="tx1">
                    <a:lumMod val="75000"/>
                    <a:lumOff val="25000"/>
                  </a:schemeClr>
                </a:solidFill>
                <a:latin typeface="Arial"/>
                <a:cs typeface="Arial"/>
              </a:rPr>
            </a:br>
            <a:endParaRPr lang="en-US" sz="2000" dirty="0">
              <a:solidFill>
                <a:schemeClr val="tx1">
                  <a:lumMod val="75000"/>
                  <a:lumOff val="25000"/>
                </a:schemeClr>
              </a:solidFill>
              <a:latin typeface="Arial"/>
              <a:cs typeface="Arial"/>
            </a:endParaRPr>
          </a:p>
          <a:p>
            <a:pPr>
              <a:lnSpc>
                <a:spcPct val="100000"/>
              </a:lnSpc>
            </a:pPr>
            <a:r>
              <a:rPr lang="en-US" sz="2000" b="1" dirty="0">
                <a:solidFill>
                  <a:schemeClr val="tx1">
                    <a:lumMod val="75000"/>
                    <a:lumOff val="25000"/>
                  </a:schemeClr>
                </a:solidFill>
                <a:highlight>
                  <a:srgbClr val="FFC000"/>
                </a:highlight>
                <a:latin typeface="Arial"/>
                <a:cs typeface="Arial"/>
              </a:rPr>
              <a:t>[Describe how an Action Plan will be developed. </a:t>
            </a:r>
            <a:br>
              <a:rPr lang="en-US" sz="2000" b="1" dirty="0">
                <a:solidFill>
                  <a:schemeClr val="tx1">
                    <a:lumMod val="75000"/>
                    <a:lumOff val="25000"/>
                  </a:schemeClr>
                </a:solidFill>
                <a:highlight>
                  <a:srgbClr val="FFC000"/>
                </a:highlight>
                <a:latin typeface="Arial"/>
                <a:cs typeface="Arial"/>
              </a:rPr>
            </a:br>
            <a:r>
              <a:rPr lang="en-US" sz="2000" b="1" dirty="0">
                <a:solidFill>
                  <a:schemeClr val="tx1">
                    <a:lumMod val="75000"/>
                    <a:lumOff val="25000"/>
                  </a:schemeClr>
                </a:solidFill>
                <a:highlight>
                  <a:srgbClr val="FFC000"/>
                </a:highlight>
                <a:latin typeface="Arial"/>
                <a:cs typeface="Arial"/>
              </a:rPr>
              <a:t>E.g., Working Group will propose a set of action items based on the group discussion and ratings]</a:t>
            </a:r>
          </a:p>
          <a:p>
            <a:pPr lvl="1">
              <a:lnSpc>
                <a:spcPct val="100000"/>
              </a:lnSpc>
              <a:buFont typeface="Courier New" panose="020B0604020202020204" pitchFamily="34" charset="0"/>
              <a:buChar char="o"/>
            </a:pPr>
            <a:r>
              <a:rPr lang="en-US" sz="2000" dirty="0">
                <a:solidFill>
                  <a:schemeClr val="tx1">
                    <a:lumMod val="75000"/>
                    <a:lumOff val="25000"/>
                  </a:schemeClr>
                </a:solidFill>
                <a:latin typeface="Arial"/>
                <a:cs typeface="Arial"/>
              </a:rPr>
              <a:t>These action items may include short-, medium-, and long-term goals</a:t>
            </a:r>
          </a:p>
          <a:p>
            <a:pPr lvl="1">
              <a:lnSpc>
                <a:spcPct val="100000"/>
              </a:lnSpc>
              <a:buFont typeface="Courier New" panose="020B0604020202020204" pitchFamily="34" charset="0"/>
              <a:buChar char="o"/>
            </a:pPr>
            <a:r>
              <a:rPr lang="en-US" sz="2000" b="1" dirty="0">
                <a:solidFill>
                  <a:schemeClr val="tx1">
                    <a:lumMod val="75000"/>
                    <a:lumOff val="25000"/>
                  </a:schemeClr>
                </a:solidFill>
                <a:highlight>
                  <a:srgbClr val="FFC000"/>
                </a:highlight>
                <a:latin typeface="Arial"/>
                <a:cs typeface="Arial"/>
              </a:rPr>
              <a:t>[Any ongoing initiatives that actions will be intended to align with]</a:t>
            </a:r>
            <a:br>
              <a:rPr lang="en-US" sz="2000" dirty="0">
                <a:solidFill>
                  <a:schemeClr val="tx1">
                    <a:lumMod val="75000"/>
                    <a:lumOff val="25000"/>
                  </a:schemeClr>
                </a:solidFill>
                <a:highlight>
                  <a:srgbClr val="F7A900"/>
                </a:highlight>
                <a:latin typeface="Arial"/>
                <a:cs typeface="Arial"/>
              </a:rPr>
            </a:br>
            <a:endParaRPr lang="en-US" sz="2000" dirty="0">
              <a:solidFill>
                <a:schemeClr val="tx1">
                  <a:lumMod val="75000"/>
                  <a:lumOff val="25000"/>
                </a:schemeClr>
              </a:solidFill>
              <a:highlight>
                <a:srgbClr val="F7A900"/>
              </a:highlight>
              <a:latin typeface="Arial"/>
              <a:cs typeface="Arial"/>
            </a:endParaRPr>
          </a:p>
          <a:p>
            <a:pPr>
              <a:lnSpc>
                <a:spcPct val="100000"/>
              </a:lnSpc>
            </a:pPr>
            <a:r>
              <a:rPr lang="en-US" sz="2000" b="1" dirty="0">
                <a:solidFill>
                  <a:schemeClr val="tx1">
                    <a:lumMod val="75000"/>
                    <a:lumOff val="25000"/>
                  </a:schemeClr>
                </a:solidFill>
                <a:highlight>
                  <a:srgbClr val="FFC000"/>
                </a:highlight>
                <a:latin typeface="Arial"/>
                <a:cs typeface="Arial"/>
              </a:rPr>
              <a:t>[Describe next steps for Assessment Participants: </a:t>
            </a:r>
            <a:br>
              <a:rPr lang="en-US" sz="2000" b="1" dirty="0">
                <a:solidFill>
                  <a:schemeClr val="tx1">
                    <a:lumMod val="75000"/>
                    <a:lumOff val="25000"/>
                  </a:schemeClr>
                </a:solidFill>
                <a:highlight>
                  <a:srgbClr val="FFC000"/>
                </a:highlight>
                <a:latin typeface="Arial"/>
                <a:cs typeface="Arial"/>
              </a:rPr>
            </a:br>
            <a:r>
              <a:rPr lang="en-US" sz="2000" b="1" dirty="0">
                <a:solidFill>
                  <a:schemeClr val="tx1">
                    <a:lumMod val="75000"/>
                    <a:lumOff val="25000"/>
                  </a:schemeClr>
                </a:solidFill>
                <a:highlight>
                  <a:srgbClr val="FFC000"/>
                </a:highlight>
                <a:latin typeface="Arial"/>
                <a:cs typeface="Arial"/>
              </a:rPr>
              <a:t>E.g., these action items will be shared back with the Assessment Participants for review, discussion, and identifying next steps]</a:t>
            </a:r>
            <a:endParaRPr lang="en-US" sz="2000" b="1" dirty="0">
              <a:solidFill>
                <a:schemeClr val="tx1">
                  <a:lumMod val="75000"/>
                  <a:lumOff val="25000"/>
                </a:schemeClr>
              </a:solidFill>
              <a:highlight>
                <a:srgbClr val="FFC000"/>
              </a:highlight>
            </a:endParaRPr>
          </a:p>
        </p:txBody>
      </p:sp>
      <p:cxnSp>
        <p:nvCxnSpPr>
          <p:cNvPr id="4" name="Straight Connector 3">
            <a:extLst>
              <a:ext uri="{FF2B5EF4-FFF2-40B4-BE49-F238E27FC236}">
                <a16:creationId xmlns:a16="http://schemas.microsoft.com/office/drawing/2014/main" id="{AF06A5CA-50D7-0146-B9B3-CE05547D7FFC}"/>
              </a:ext>
            </a:extLst>
          </p:cNvPr>
          <p:cNvCxnSpPr>
            <a:cxnSpLocks/>
          </p:cNvCxnSpPr>
          <p:nvPr/>
        </p:nvCxnSpPr>
        <p:spPr>
          <a:xfrm>
            <a:off x="0" y="1151205"/>
            <a:ext cx="7762672"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77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together&#10;&#10;AI-generated content may be incorrect.">
            <a:extLst>
              <a:ext uri="{FF2B5EF4-FFF2-40B4-BE49-F238E27FC236}">
                <a16:creationId xmlns:a16="http://schemas.microsoft.com/office/drawing/2014/main" id="{9E5C83DE-D67B-A510-A0FF-324C4C197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7286"/>
            <a:ext cx="6263318" cy="3523116"/>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a:latin typeface="Arial Black"/>
              </a:rPr>
              <a:t>Remember...</a:t>
            </a:r>
            <a:endParaRPr lang="en-US"/>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6678038" y="2646474"/>
            <a:ext cx="4841132" cy="3194236"/>
          </a:xfrm>
        </p:spPr>
        <p:txBody>
          <a:bodyPr vert="horz" lIns="91440" tIns="45720" rIns="91440" bIns="45720" rtlCol="0" anchor="t">
            <a:normAutofit/>
          </a:bodyPr>
          <a:lstStyle/>
          <a:p>
            <a:pPr marL="457200" indent="-457200">
              <a:lnSpc>
                <a:spcPct val="100000"/>
              </a:lnSpc>
            </a:pPr>
            <a:r>
              <a:rPr lang="en-US" sz="2200" dirty="0">
                <a:solidFill>
                  <a:schemeClr val="tx1">
                    <a:lumMod val="75000"/>
                    <a:lumOff val="25000"/>
                  </a:schemeClr>
                </a:solidFill>
                <a:latin typeface="Arial"/>
                <a:cs typeface="Arial"/>
              </a:rPr>
              <a:t>Stigma can be found in nearly every aspect of an organization and takes time to meaningfully address</a:t>
            </a:r>
            <a:endParaRPr lang="en-US" sz="2200" dirty="0">
              <a:solidFill>
                <a:schemeClr val="tx1">
                  <a:lumMod val="75000"/>
                  <a:lumOff val="25000"/>
                </a:schemeClr>
              </a:solidFill>
            </a:endParaRPr>
          </a:p>
          <a:p>
            <a:pPr marL="0" indent="0">
              <a:lnSpc>
                <a:spcPct val="100000"/>
              </a:lnSpc>
              <a:buNone/>
            </a:pPr>
            <a:endParaRPr lang="en-US" sz="2200" dirty="0">
              <a:solidFill>
                <a:schemeClr val="tx1">
                  <a:lumMod val="75000"/>
                  <a:lumOff val="25000"/>
                </a:schemeClr>
              </a:solidFill>
              <a:latin typeface="Arial"/>
              <a:cs typeface="Arial"/>
            </a:endParaRPr>
          </a:p>
          <a:p>
            <a:pPr marL="457200" indent="-457200">
              <a:lnSpc>
                <a:spcPct val="100000"/>
              </a:lnSpc>
            </a:pPr>
            <a:r>
              <a:rPr lang="en-US" sz="2200" dirty="0">
                <a:solidFill>
                  <a:schemeClr val="tx1">
                    <a:lumMod val="75000"/>
                    <a:lumOff val="25000"/>
                  </a:schemeClr>
                </a:solidFill>
                <a:latin typeface="Arial"/>
                <a:cs typeface="Arial"/>
              </a:rPr>
              <a:t>Small, incremental changes can have a big impact over time!</a:t>
            </a:r>
          </a:p>
          <a:p>
            <a:pPr marL="0" indent="0">
              <a:lnSpc>
                <a:spcPct val="100000"/>
              </a:lnSpc>
              <a:buNone/>
            </a:pPr>
            <a:endParaRPr lang="en-US" sz="2200" dirty="0">
              <a:solidFill>
                <a:schemeClr val="tx1">
                  <a:lumMod val="75000"/>
                  <a:lumOff val="25000"/>
                </a:schemeClr>
              </a:solidFill>
              <a:latin typeface="Arial"/>
              <a:cs typeface="Arial"/>
            </a:endParaRPr>
          </a:p>
        </p:txBody>
      </p:sp>
      <p:cxnSp>
        <p:nvCxnSpPr>
          <p:cNvPr id="4" name="Straight Connector 3">
            <a:extLst>
              <a:ext uri="{FF2B5EF4-FFF2-40B4-BE49-F238E27FC236}">
                <a16:creationId xmlns:a16="http://schemas.microsoft.com/office/drawing/2014/main" id="{AB7A8121-DC64-E070-24DF-9C8EBDAAFB50}"/>
              </a:ext>
            </a:extLst>
          </p:cNvPr>
          <p:cNvCxnSpPr>
            <a:cxnSpLocks/>
          </p:cNvCxnSpPr>
          <p:nvPr/>
        </p:nvCxnSpPr>
        <p:spPr>
          <a:xfrm>
            <a:off x="0" y="1151205"/>
            <a:ext cx="4182894"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32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BEA55D-F473-D555-9ABE-DA09CBD1FE1D}"/>
              </a:ext>
            </a:extLst>
          </p:cNvPr>
          <p:cNvSpPr/>
          <p:nvPr/>
        </p:nvSpPr>
        <p:spPr>
          <a:xfrm>
            <a:off x="230909" y="221673"/>
            <a:ext cx="11767127" cy="6420287"/>
          </a:xfrm>
          <a:prstGeom prst="rect">
            <a:avLst/>
          </a:prstGeom>
          <a:solidFill>
            <a:srgbClr val="8F629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721795" y="2506662"/>
            <a:ext cx="10515600" cy="4351338"/>
          </a:xfrm>
        </p:spPr>
        <p:txBody>
          <a:bodyPr vert="horz" lIns="91440" tIns="45720" rIns="91440" bIns="45720" rtlCol="0" anchor="t">
            <a:normAutofit/>
          </a:bodyPr>
          <a:lstStyle/>
          <a:p>
            <a:r>
              <a:rPr lang="en-US" sz="2400" dirty="0">
                <a:solidFill>
                  <a:schemeClr val="tx1">
                    <a:lumMod val="75000"/>
                    <a:lumOff val="25000"/>
                  </a:schemeClr>
                </a:solidFill>
                <a:latin typeface="Arial"/>
                <a:cs typeface="Arial"/>
              </a:rPr>
              <a:t>Complete assessment by </a:t>
            </a:r>
            <a:r>
              <a:rPr lang="en-US" sz="2400" b="1" dirty="0">
                <a:solidFill>
                  <a:schemeClr val="tx1">
                    <a:lumMod val="75000"/>
                    <a:lumOff val="25000"/>
                  </a:schemeClr>
                </a:solidFill>
                <a:highlight>
                  <a:srgbClr val="FFC000"/>
                </a:highlight>
                <a:latin typeface="Arial"/>
                <a:cs typeface="Arial"/>
              </a:rPr>
              <a:t>[date]</a:t>
            </a:r>
            <a:br>
              <a:rPr lang="en-US" sz="2400" b="1" dirty="0">
                <a:solidFill>
                  <a:schemeClr val="tx1">
                    <a:lumMod val="75000"/>
                    <a:lumOff val="25000"/>
                  </a:schemeClr>
                </a:solidFill>
                <a:highlight>
                  <a:srgbClr val="F7A900"/>
                </a:highlight>
                <a:latin typeface="Arial"/>
                <a:cs typeface="Arial"/>
              </a:rPr>
            </a:br>
            <a:endParaRPr lang="en-US" sz="2400" b="1" dirty="0">
              <a:solidFill>
                <a:schemeClr val="tx1">
                  <a:lumMod val="75000"/>
                  <a:lumOff val="25000"/>
                </a:schemeClr>
              </a:solidFill>
            </a:endParaRPr>
          </a:p>
          <a:p>
            <a:r>
              <a:rPr lang="en-US" sz="2400" dirty="0">
                <a:solidFill>
                  <a:schemeClr val="tx1">
                    <a:lumMod val="75000"/>
                    <a:lumOff val="25000"/>
                  </a:schemeClr>
                </a:solidFill>
                <a:latin typeface="Arial"/>
                <a:cs typeface="Arial"/>
              </a:rPr>
              <a:t>Debrief Meeting on </a:t>
            </a:r>
            <a:r>
              <a:rPr lang="en-US" sz="2400" b="1" dirty="0">
                <a:solidFill>
                  <a:schemeClr val="tx1">
                    <a:lumMod val="75000"/>
                    <a:lumOff val="25000"/>
                  </a:schemeClr>
                </a:solidFill>
                <a:highlight>
                  <a:srgbClr val="FFC000"/>
                </a:highlight>
                <a:latin typeface="Arial"/>
                <a:cs typeface="Arial"/>
              </a:rPr>
              <a:t>[date]</a:t>
            </a:r>
            <a:r>
              <a:rPr lang="en-US" sz="2400" dirty="0">
                <a:solidFill>
                  <a:schemeClr val="tx1">
                    <a:lumMod val="75000"/>
                    <a:lumOff val="25000"/>
                  </a:schemeClr>
                </a:solidFill>
                <a:latin typeface="Arial"/>
                <a:cs typeface="Arial"/>
              </a:rPr>
              <a:t> will be to discuss the groups responses</a:t>
            </a:r>
            <a:endParaRPr lang="en-US" sz="2400" b="1" dirty="0">
              <a:solidFill>
                <a:schemeClr val="tx1">
                  <a:lumMod val="75000"/>
                  <a:lumOff val="25000"/>
                </a:schemeClr>
              </a:solidFill>
              <a:latin typeface="Arial"/>
              <a:cs typeface="Arial"/>
            </a:endParaRPr>
          </a:p>
          <a:p>
            <a:pPr marL="0" indent="0">
              <a:buNone/>
            </a:pPr>
            <a:endParaRPr lang="en-US" sz="2400" b="1" dirty="0">
              <a:solidFill>
                <a:schemeClr val="tx1">
                  <a:lumMod val="75000"/>
                  <a:lumOff val="25000"/>
                </a:schemeClr>
              </a:solidFill>
              <a:latin typeface="Arial"/>
              <a:cs typeface="Arial"/>
            </a:endParaRPr>
          </a:p>
          <a:p>
            <a:r>
              <a:rPr lang="en-US" sz="2400" dirty="0">
                <a:solidFill>
                  <a:schemeClr val="tx1">
                    <a:lumMod val="75000"/>
                    <a:lumOff val="25000"/>
                  </a:schemeClr>
                </a:solidFill>
                <a:latin typeface="Arial"/>
                <a:cs typeface="Arial"/>
              </a:rPr>
              <a:t>Email </a:t>
            </a:r>
            <a:r>
              <a:rPr lang="en-US" sz="2400" b="1" dirty="0">
                <a:solidFill>
                  <a:schemeClr val="tx1">
                    <a:lumMod val="75000"/>
                    <a:lumOff val="25000"/>
                  </a:schemeClr>
                </a:solidFill>
                <a:highlight>
                  <a:srgbClr val="FFC000"/>
                </a:highlight>
                <a:latin typeface="Arial"/>
                <a:cs typeface="Arial"/>
              </a:rPr>
              <a:t>[name]</a:t>
            </a:r>
            <a:r>
              <a:rPr lang="en-US" sz="2400" b="1" dirty="0">
                <a:solidFill>
                  <a:schemeClr val="tx1">
                    <a:lumMod val="75000"/>
                    <a:lumOff val="25000"/>
                  </a:schemeClr>
                </a:solidFill>
                <a:latin typeface="Arial"/>
                <a:cs typeface="Arial"/>
              </a:rPr>
              <a:t> </a:t>
            </a:r>
            <a:r>
              <a:rPr lang="en-US" sz="2400" dirty="0">
                <a:solidFill>
                  <a:schemeClr val="tx1">
                    <a:lumMod val="75000"/>
                    <a:lumOff val="25000"/>
                  </a:schemeClr>
                </a:solidFill>
                <a:latin typeface="Arial"/>
                <a:cs typeface="Arial"/>
              </a:rPr>
              <a:t>with any questions at </a:t>
            </a:r>
            <a:r>
              <a:rPr lang="en-US" sz="2400" b="1" dirty="0">
                <a:solidFill>
                  <a:schemeClr val="tx1">
                    <a:lumMod val="75000"/>
                    <a:lumOff val="25000"/>
                  </a:schemeClr>
                </a:solidFill>
                <a:highlight>
                  <a:srgbClr val="FFC000"/>
                </a:highlight>
                <a:latin typeface="Arial"/>
                <a:cs typeface="Arial"/>
              </a:rPr>
              <a:t>[email]</a:t>
            </a:r>
            <a:br>
              <a:rPr lang="en-US" sz="2400" b="1" dirty="0">
                <a:solidFill>
                  <a:schemeClr val="tx1">
                    <a:lumMod val="75000"/>
                    <a:lumOff val="25000"/>
                  </a:schemeClr>
                </a:solidFill>
                <a:highlight>
                  <a:srgbClr val="F7A900"/>
                </a:highlight>
                <a:latin typeface="Arial"/>
                <a:cs typeface="Arial"/>
              </a:rPr>
            </a:br>
            <a:endParaRPr lang="en-US" sz="2400" dirty="0">
              <a:solidFill>
                <a:schemeClr val="tx1">
                  <a:lumMod val="75000"/>
                  <a:lumOff val="25000"/>
                </a:schemeClr>
              </a:solidFill>
              <a:latin typeface="Arial"/>
              <a:cs typeface="Arial"/>
            </a:endParaRPr>
          </a:p>
        </p:txBody>
      </p:sp>
      <p:cxnSp>
        <p:nvCxnSpPr>
          <p:cNvPr id="4" name="Straight Connector 3">
            <a:extLst>
              <a:ext uri="{FF2B5EF4-FFF2-40B4-BE49-F238E27FC236}">
                <a16:creationId xmlns:a16="http://schemas.microsoft.com/office/drawing/2014/main" id="{64B2018B-9C07-BD19-E7B9-9ED635467866}"/>
              </a:ext>
            </a:extLst>
          </p:cNvPr>
          <p:cNvCxnSpPr>
            <a:cxnSpLocks/>
          </p:cNvCxnSpPr>
          <p:nvPr/>
        </p:nvCxnSpPr>
        <p:spPr>
          <a:xfrm>
            <a:off x="0" y="1151205"/>
            <a:ext cx="344359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20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purple background&#10;&#10;AI-generated content may be incorrect.">
            <a:extLst>
              <a:ext uri="{FF2B5EF4-FFF2-40B4-BE49-F238E27FC236}">
                <a16:creationId xmlns:a16="http://schemas.microsoft.com/office/drawing/2014/main" id="{E68DEEC2-390D-1FFF-1DC3-5EAE38734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254349"/>
            <a:ext cx="11646039" cy="6357466"/>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a:xfrm>
            <a:off x="838200" y="1715943"/>
            <a:ext cx="10515600" cy="3172835"/>
          </a:xfrm>
        </p:spPr>
        <p:txBody>
          <a:bodyPr>
            <a:normAutofit/>
          </a:bodyPr>
          <a:lstStyle/>
          <a:p>
            <a:pPr algn="ctr"/>
            <a:r>
              <a:rPr lang="en-US" dirty="0">
                <a:latin typeface="Arial Black"/>
              </a:rPr>
              <a:t>Thank you!</a:t>
            </a:r>
            <a:br>
              <a:rPr lang="en-US" dirty="0">
                <a:latin typeface="Arial Black"/>
              </a:rPr>
            </a:br>
            <a:r>
              <a:rPr lang="en-US" dirty="0">
                <a:latin typeface="Arial Black"/>
              </a:rPr>
              <a:t>________________</a:t>
            </a:r>
            <a:br>
              <a:rPr lang="en-US" dirty="0">
                <a:latin typeface="Arial Black"/>
              </a:rPr>
            </a:br>
            <a:br>
              <a:rPr lang="en-US" dirty="0">
                <a:latin typeface="Arial Black"/>
              </a:rPr>
            </a:br>
            <a:r>
              <a:rPr lang="en-US" dirty="0">
                <a:latin typeface="Arial Black"/>
              </a:rPr>
              <a:t>Questions?</a:t>
            </a:r>
          </a:p>
        </p:txBody>
      </p:sp>
    </p:spTree>
    <p:extLst>
      <p:ext uri="{BB962C8B-B14F-4D97-AF65-F5344CB8AC3E}">
        <p14:creationId xmlns:p14="http://schemas.microsoft.com/office/powerpoint/2010/main" val="133877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1742C5-7C94-E850-CD72-2BB246118FDF}"/>
              </a:ext>
            </a:extLst>
          </p:cNvPr>
          <p:cNvSpPr/>
          <p:nvPr/>
        </p:nvSpPr>
        <p:spPr>
          <a:xfrm>
            <a:off x="230909" y="221673"/>
            <a:ext cx="11767127" cy="6420287"/>
          </a:xfrm>
          <a:prstGeom prst="rect">
            <a:avLst/>
          </a:prstGeom>
          <a:solidFill>
            <a:srgbClr val="8F629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a:xfrm>
            <a:off x="838200" y="365126"/>
            <a:ext cx="10515600" cy="891020"/>
          </a:xfrm>
        </p:spPr>
        <p:txBody>
          <a:bodyPr>
            <a:normAutofit/>
          </a:bodyPr>
          <a:lstStyle/>
          <a:p>
            <a:r>
              <a:rPr lang="en-US" sz="3600" dirty="0">
                <a:solidFill>
                  <a:srgbClr val="8F629E"/>
                </a:solidFill>
              </a:rPr>
              <a:t>Land Acknowledgement</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838200" y="2086882"/>
            <a:ext cx="8871280" cy="4351338"/>
          </a:xfrm>
        </p:spPr>
        <p:txBody>
          <a:bodyPr vert="horz" lIns="91440" tIns="45720" rIns="91440" bIns="45720" rtlCol="0" anchor="t">
            <a:normAutofit/>
          </a:bodyPr>
          <a:lstStyle/>
          <a:p>
            <a:pPr marL="0" indent="0">
              <a:buNone/>
            </a:pPr>
            <a:r>
              <a:rPr lang="en-US" b="1" dirty="0">
                <a:highlight>
                  <a:srgbClr val="FFC000"/>
                </a:highlight>
                <a:latin typeface="Arial"/>
                <a:ea typeface="Open Sans"/>
                <a:cs typeface="Arial"/>
              </a:rPr>
              <a:t>Insert your land acknowledgement if this is customary for your organization</a:t>
            </a:r>
          </a:p>
        </p:txBody>
      </p:sp>
      <p:cxnSp>
        <p:nvCxnSpPr>
          <p:cNvPr id="6" name="Straight Connector 5">
            <a:extLst>
              <a:ext uri="{FF2B5EF4-FFF2-40B4-BE49-F238E27FC236}">
                <a16:creationId xmlns:a16="http://schemas.microsoft.com/office/drawing/2014/main" id="{201FA714-B379-0BAD-6A64-E75690398529}"/>
              </a:ext>
            </a:extLst>
          </p:cNvPr>
          <p:cNvCxnSpPr>
            <a:cxnSpLocks/>
          </p:cNvCxnSpPr>
          <p:nvPr/>
        </p:nvCxnSpPr>
        <p:spPr>
          <a:xfrm>
            <a:off x="0" y="1151205"/>
            <a:ext cx="7217923"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67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purple background&#10;&#10;AI-generated content may be incorrect.">
            <a:extLst>
              <a:ext uri="{FF2B5EF4-FFF2-40B4-BE49-F238E27FC236}">
                <a16:creationId xmlns:a16="http://schemas.microsoft.com/office/drawing/2014/main" id="{E975F453-9970-77E3-0EEF-65E98F8AC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4" y="254349"/>
            <a:ext cx="11646039" cy="6357466"/>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latin typeface="Arial Black"/>
              </a:rPr>
              <a:t>Introductions</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400130" y="2048062"/>
            <a:ext cx="7391739" cy="4351338"/>
          </a:xfrm>
        </p:spPr>
        <p:txBody>
          <a:bodyPr vert="horz" lIns="91440" tIns="45720" rIns="91440" bIns="45720" rtlCol="0" anchor="t">
            <a:normAutofit/>
          </a:bodyPr>
          <a:lstStyle/>
          <a:p>
            <a:pPr marL="457200" indent="-457200"/>
            <a:r>
              <a:rPr lang="en-US" sz="2400" dirty="0">
                <a:solidFill>
                  <a:schemeClr val="tx1">
                    <a:lumMod val="75000"/>
                    <a:lumOff val="25000"/>
                  </a:schemeClr>
                </a:solidFill>
                <a:highlight>
                  <a:srgbClr val="FFC000"/>
                </a:highlight>
                <a:latin typeface="Arial"/>
                <a:cs typeface="Arial"/>
              </a:rPr>
              <a:t>Name </a:t>
            </a:r>
            <a:endParaRPr lang="en-US" sz="2400" dirty="0">
              <a:solidFill>
                <a:schemeClr val="tx1">
                  <a:lumMod val="75000"/>
                  <a:lumOff val="25000"/>
                </a:schemeClr>
              </a:solidFill>
              <a:highlight>
                <a:srgbClr val="FFC000"/>
              </a:highlight>
            </a:endParaRPr>
          </a:p>
          <a:p>
            <a:pPr marL="457200" indent="-457200"/>
            <a:r>
              <a:rPr lang="en-US" sz="2400" dirty="0">
                <a:solidFill>
                  <a:schemeClr val="tx1">
                    <a:lumMod val="75000"/>
                    <a:lumOff val="25000"/>
                  </a:schemeClr>
                </a:solidFill>
                <a:highlight>
                  <a:srgbClr val="FFC000"/>
                </a:highlight>
                <a:latin typeface="Arial"/>
                <a:cs typeface="Arial"/>
              </a:rPr>
              <a:t>Pronouns (optional)</a:t>
            </a:r>
            <a:endParaRPr lang="en-US" sz="2400" dirty="0">
              <a:solidFill>
                <a:schemeClr val="tx1">
                  <a:lumMod val="75000"/>
                  <a:lumOff val="25000"/>
                </a:schemeClr>
              </a:solidFill>
              <a:highlight>
                <a:srgbClr val="FFC000"/>
              </a:highlight>
            </a:endParaRPr>
          </a:p>
          <a:p>
            <a:pPr marL="457200" indent="-457200"/>
            <a:r>
              <a:rPr lang="en-US" sz="2400" dirty="0">
                <a:solidFill>
                  <a:schemeClr val="tx1">
                    <a:lumMod val="75000"/>
                    <a:lumOff val="25000"/>
                  </a:schemeClr>
                </a:solidFill>
                <a:highlight>
                  <a:srgbClr val="FFC000"/>
                </a:highlight>
                <a:latin typeface="Arial"/>
                <a:cs typeface="Arial"/>
              </a:rPr>
              <a:t>Role in relation to [name of organization]</a:t>
            </a:r>
            <a:endParaRPr lang="en-US" sz="2400" dirty="0">
              <a:solidFill>
                <a:schemeClr val="tx1">
                  <a:lumMod val="75000"/>
                  <a:lumOff val="25000"/>
                </a:schemeClr>
              </a:solidFill>
              <a:highlight>
                <a:srgbClr val="FFC000"/>
              </a:highlight>
            </a:endParaRPr>
          </a:p>
          <a:p>
            <a:pPr marL="457200" indent="-457200"/>
            <a:r>
              <a:rPr lang="en-US" sz="2400" dirty="0">
                <a:solidFill>
                  <a:schemeClr val="tx1">
                    <a:lumMod val="75000"/>
                    <a:lumOff val="25000"/>
                  </a:schemeClr>
                </a:solidFill>
                <a:highlight>
                  <a:srgbClr val="FFC000"/>
                </a:highlight>
                <a:latin typeface="Arial"/>
                <a:cs typeface="Arial"/>
              </a:rPr>
              <a:t>What you hope to gain from this process</a:t>
            </a:r>
            <a:endParaRPr lang="en-US" sz="2400" dirty="0">
              <a:solidFill>
                <a:schemeClr val="tx1">
                  <a:lumMod val="75000"/>
                  <a:lumOff val="25000"/>
                </a:schemeClr>
              </a:solidFill>
              <a:highlight>
                <a:srgbClr val="FFC000"/>
              </a:highlight>
            </a:endParaRPr>
          </a:p>
          <a:p>
            <a:pPr marL="457200" indent="-457200"/>
            <a:r>
              <a:rPr lang="en-US" sz="2400" dirty="0">
                <a:solidFill>
                  <a:schemeClr val="tx1">
                    <a:lumMod val="75000"/>
                    <a:lumOff val="25000"/>
                  </a:schemeClr>
                </a:solidFill>
                <a:highlight>
                  <a:srgbClr val="FFC000"/>
                </a:highlight>
                <a:latin typeface="Arial"/>
                <a:cs typeface="Arial"/>
              </a:rPr>
              <a:t>Fun fact</a:t>
            </a:r>
            <a:endParaRPr lang="en-US" sz="2400" dirty="0">
              <a:solidFill>
                <a:schemeClr val="tx1">
                  <a:lumMod val="75000"/>
                  <a:lumOff val="25000"/>
                </a:schemeClr>
              </a:solidFill>
              <a:highlight>
                <a:srgbClr val="FFC000"/>
              </a:highlight>
            </a:endParaRPr>
          </a:p>
        </p:txBody>
      </p:sp>
      <p:cxnSp>
        <p:nvCxnSpPr>
          <p:cNvPr id="4" name="Straight Connector 3">
            <a:extLst>
              <a:ext uri="{FF2B5EF4-FFF2-40B4-BE49-F238E27FC236}">
                <a16:creationId xmlns:a16="http://schemas.microsoft.com/office/drawing/2014/main" id="{EFEB014A-4D35-CA5E-5AF4-8ACEB6C686E1}"/>
              </a:ext>
            </a:extLst>
          </p:cNvPr>
          <p:cNvCxnSpPr>
            <a:cxnSpLocks/>
          </p:cNvCxnSpPr>
          <p:nvPr/>
        </p:nvCxnSpPr>
        <p:spPr>
          <a:xfrm>
            <a:off x="0" y="1151205"/>
            <a:ext cx="4416357"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10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9B6ABB-B3E9-5576-3665-0E9604AE2B1F}"/>
              </a:ext>
            </a:extLst>
          </p:cNvPr>
          <p:cNvSpPr/>
          <p:nvPr/>
        </p:nvSpPr>
        <p:spPr>
          <a:xfrm>
            <a:off x="230909" y="221673"/>
            <a:ext cx="11767127" cy="6420287"/>
          </a:xfrm>
          <a:prstGeom prst="rect">
            <a:avLst/>
          </a:prstGeom>
          <a:solidFill>
            <a:srgbClr val="8F629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657763" y="1777928"/>
            <a:ext cx="8830603" cy="4409065"/>
          </a:xfrm>
        </p:spPr>
        <p:txBody>
          <a:bodyPr vert="horz" lIns="91440" tIns="45720" rIns="91440" bIns="45720" rtlCol="0" anchor="t">
            <a:normAutofit/>
          </a:bodyPr>
          <a:lstStyle/>
          <a:p>
            <a:pPr marL="514350" indent="-514350">
              <a:lnSpc>
                <a:spcPct val="150000"/>
              </a:lnSpc>
              <a:buAutoNum type="arabicPeriod"/>
            </a:pPr>
            <a:r>
              <a:rPr lang="en-US" sz="2400" dirty="0">
                <a:solidFill>
                  <a:schemeClr val="tx1">
                    <a:lumMod val="75000"/>
                    <a:lumOff val="25000"/>
                  </a:schemeClr>
                </a:solidFill>
                <a:latin typeface="Arial"/>
                <a:cs typeface="Arial"/>
              </a:rPr>
              <a:t>Intended outcomes</a:t>
            </a:r>
            <a:endParaRPr lang="en-US" sz="2400" dirty="0">
              <a:solidFill>
                <a:schemeClr val="tx1">
                  <a:lumMod val="75000"/>
                  <a:lumOff val="25000"/>
                </a:schemeClr>
              </a:solidFill>
            </a:endParaRPr>
          </a:p>
          <a:p>
            <a:pPr marL="514350" indent="-514350">
              <a:lnSpc>
                <a:spcPct val="150000"/>
              </a:lnSpc>
              <a:buAutoNum type="arabicPeriod"/>
            </a:pPr>
            <a:r>
              <a:rPr lang="en-US" sz="2400" dirty="0">
                <a:solidFill>
                  <a:schemeClr val="tx1">
                    <a:lumMod val="75000"/>
                    <a:lumOff val="25000"/>
                  </a:schemeClr>
                </a:solidFill>
                <a:latin typeface="Arial"/>
                <a:ea typeface="Verdana"/>
                <a:cs typeface="Arial"/>
              </a:rPr>
              <a:t>Background: STBBI stigma in organizations</a:t>
            </a:r>
          </a:p>
          <a:p>
            <a:pPr marL="514350" indent="-514350">
              <a:lnSpc>
                <a:spcPct val="150000"/>
              </a:lnSpc>
              <a:buAutoNum type="arabicPeriod"/>
            </a:pPr>
            <a:r>
              <a:rPr lang="en-US" sz="2400" dirty="0">
                <a:solidFill>
                  <a:schemeClr val="tx1">
                    <a:lumMod val="75000"/>
                    <a:lumOff val="25000"/>
                  </a:schemeClr>
                </a:solidFill>
                <a:latin typeface="Arial"/>
                <a:ea typeface="Verdana"/>
                <a:cs typeface="Arial"/>
              </a:rPr>
              <a:t>The Organizational Stigma Assessment Tool</a:t>
            </a:r>
            <a:endParaRPr lang="en-US" sz="2400" dirty="0">
              <a:solidFill>
                <a:schemeClr val="tx1">
                  <a:lumMod val="75000"/>
                  <a:lumOff val="25000"/>
                </a:schemeClr>
              </a:solidFill>
              <a:latin typeface="Arial"/>
              <a:ea typeface="Verdana"/>
            </a:endParaRPr>
          </a:p>
          <a:p>
            <a:pPr marL="514350" indent="-514350">
              <a:lnSpc>
                <a:spcPct val="150000"/>
              </a:lnSpc>
              <a:buAutoNum type="arabicPeriod"/>
            </a:pPr>
            <a:r>
              <a:rPr lang="en-US" sz="2400" dirty="0">
                <a:solidFill>
                  <a:schemeClr val="tx1">
                    <a:lumMod val="75000"/>
                    <a:lumOff val="25000"/>
                  </a:schemeClr>
                </a:solidFill>
                <a:latin typeface="Arial"/>
                <a:ea typeface="Verdana"/>
                <a:cs typeface="Arial"/>
              </a:rPr>
              <a:t>Completing the assessment</a:t>
            </a:r>
            <a:endParaRPr lang="en-US" sz="2400" dirty="0">
              <a:solidFill>
                <a:schemeClr val="tx1">
                  <a:lumMod val="75000"/>
                  <a:lumOff val="25000"/>
                </a:schemeClr>
              </a:solidFill>
              <a:latin typeface="Arial"/>
              <a:ea typeface="Verdana"/>
            </a:endParaRPr>
          </a:p>
          <a:p>
            <a:pPr marL="514350" indent="-514350">
              <a:lnSpc>
                <a:spcPct val="150000"/>
              </a:lnSpc>
              <a:buAutoNum type="arabicPeriod"/>
            </a:pPr>
            <a:r>
              <a:rPr lang="en-US" sz="2400" dirty="0">
                <a:solidFill>
                  <a:schemeClr val="tx1">
                    <a:lumMod val="75000"/>
                    <a:lumOff val="25000"/>
                  </a:schemeClr>
                </a:solidFill>
                <a:latin typeface="Arial"/>
                <a:ea typeface="Verdana"/>
                <a:cs typeface="Arial"/>
              </a:rPr>
              <a:t>Next steps/action planning</a:t>
            </a:r>
            <a:endParaRPr lang="en-US" sz="2400" dirty="0">
              <a:solidFill>
                <a:schemeClr val="tx1">
                  <a:lumMod val="75000"/>
                  <a:lumOff val="25000"/>
                </a:schemeClr>
              </a:solidFill>
              <a:latin typeface="Arial"/>
              <a:ea typeface="Verdana"/>
            </a:endParaRPr>
          </a:p>
          <a:p>
            <a:pPr marL="514350" indent="-514350">
              <a:lnSpc>
                <a:spcPct val="150000"/>
              </a:lnSpc>
              <a:buAutoNum type="arabicPeriod"/>
            </a:pPr>
            <a:r>
              <a:rPr lang="en-US" sz="2400" dirty="0">
                <a:solidFill>
                  <a:schemeClr val="tx1">
                    <a:lumMod val="75000"/>
                    <a:lumOff val="25000"/>
                  </a:schemeClr>
                </a:solidFill>
                <a:latin typeface="Arial"/>
                <a:ea typeface="Verdana"/>
                <a:cs typeface="Arial"/>
              </a:rPr>
              <a:t>Questions</a:t>
            </a:r>
          </a:p>
        </p:txBody>
      </p:sp>
      <p:cxnSp>
        <p:nvCxnSpPr>
          <p:cNvPr id="4" name="Straight Connector 3">
            <a:extLst>
              <a:ext uri="{FF2B5EF4-FFF2-40B4-BE49-F238E27FC236}">
                <a16:creationId xmlns:a16="http://schemas.microsoft.com/office/drawing/2014/main" id="{824F63BA-DCA0-ACA9-8C94-6B462A452C1B}"/>
              </a:ext>
            </a:extLst>
          </p:cNvPr>
          <p:cNvCxnSpPr>
            <a:cxnSpLocks/>
          </p:cNvCxnSpPr>
          <p:nvPr/>
        </p:nvCxnSpPr>
        <p:spPr>
          <a:xfrm>
            <a:off x="0" y="1151205"/>
            <a:ext cx="2976664"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32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around a round table&#10;&#10;AI-generated content may be incorrect.">
            <a:extLst>
              <a:ext uri="{FF2B5EF4-FFF2-40B4-BE49-F238E27FC236}">
                <a16:creationId xmlns:a16="http://schemas.microsoft.com/office/drawing/2014/main" id="{ED999319-0C67-FE8E-4173-06C9659F8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039" y="1605064"/>
            <a:ext cx="5447954" cy="420648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latin typeface="Arial Black"/>
              </a:rPr>
              <a:t>Intended Outcomes</a:t>
            </a:r>
            <a:endParaRPr lang="en-US" dirty="0"/>
          </a:p>
        </p:txBody>
      </p:sp>
      <p:sp>
        <p:nvSpPr>
          <p:cNvPr id="4" name="Content Placeholder 2">
            <a:extLst>
              <a:ext uri="{FF2B5EF4-FFF2-40B4-BE49-F238E27FC236}">
                <a16:creationId xmlns:a16="http://schemas.microsoft.com/office/drawing/2014/main" id="{470335D5-B2FF-D186-7413-39E823410E64}"/>
              </a:ext>
            </a:extLst>
          </p:cNvPr>
          <p:cNvSpPr>
            <a:spLocks noGrp="1"/>
          </p:cNvSpPr>
          <p:nvPr>
            <p:ph idx="1"/>
          </p:nvPr>
        </p:nvSpPr>
        <p:spPr>
          <a:xfrm>
            <a:off x="838200" y="1937286"/>
            <a:ext cx="5811467" cy="4351338"/>
          </a:xfrm>
        </p:spPr>
        <p:txBody>
          <a:bodyPr vert="horz" lIns="91440" tIns="45720" rIns="91440" bIns="45720" rtlCol="0" anchor="t">
            <a:normAutofit/>
          </a:bodyPr>
          <a:lstStyle/>
          <a:p>
            <a:pPr marL="514350" indent="-514350">
              <a:buAutoNum type="arabicPeriod"/>
            </a:pPr>
            <a:r>
              <a:rPr lang="en-US" sz="2000" dirty="0">
                <a:solidFill>
                  <a:schemeClr val="tx1">
                    <a:lumMod val="75000"/>
                    <a:lumOff val="25000"/>
                  </a:schemeClr>
                </a:solidFill>
                <a:highlight>
                  <a:srgbClr val="FFC000"/>
                </a:highlight>
                <a:latin typeface="Arial"/>
                <a:cs typeface="Arial"/>
              </a:rPr>
              <a:t>Outcome 1</a:t>
            </a:r>
          </a:p>
          <a:p>
            <a:pPr marL="514350" indent="-514350">
              <a:buAutoNum type="arabicPeriod"/>
            </a:pPr>
            <a:endParaRPr lang="en-US" sz="2000" dirty="0">
              <a:solidFill>
                <a:schemeClr val="tx1">
                  <a:lumMod val="75000"/>
                  <a:lumOff val="25000"/>
                </a:schemeClr>
              </a:solidFill>
              <a:highlight>
                <a:srgbClr val="FFC000"/>
              </a:highlight>
              <a:latin typeface="Arial"/>
              <a:cs typeface="Arial"/>
            </a:endParaRPr>
          </a:p>
          <a:p>
            <a:pPr marL="514350" indent="-514350">
              <a:buAutoNum type="arabicPeriod"/>
            </a:pPr>
            <a:r>
              <a:rPr lang="en-US" sz="2000" dirty="0">
                <a:solidFill>
                  <a:schemeClr val="tx1">
                    <a:lumMod val="75000"/>
                    <a:lumOff val="25000"/>
                  </a:schemeClr>
                </a:solidFill>
                <a:highlight>
                  <a:srgbClr val="FFC000"/>
                </a:highlight>
                <a:latin typeface="Arial"/>
                <a:cs typeface="Arial"/>
              </a:rPr>
              <a:t>Outcome 2</a:t>
            </a:r>
            <a:br>
              <a:rPr lang="en-US" sz="2000" dirty="0">
                <a:solidFill>
                  <a:schemeClr val="tx1">
                    <a:lumMod val="75000"/>
                    <a:lumOff val="25000"/>
                  </a:schemeClr>
                </a:solidFill>
                <a:highlight>
                  <a:srgbClr val="FFC000"/>
                </a:highlight>
                <a:latin typeface="Arial"/>
                <a:cs typeface="Arial"/>
              </a:rPr>
            </a:br>
            <a:endParaRPr lang="en-US" sz="2000" dirty="0">
              <a:solidFill>
                <a:schemeClr val="tx1">
                  <a:lumMod val="75000"/>
                  <a:lumOff val="25000"/>
                </a:schemeClr>
              </a:solidFill>
              <a:highlight>
                <a:srgbClr val="FFC000"/>
              </a:highlight>
              <a:latin typeface="Arial"/>
              <a:cs typeface="Arial"/>
            </a:endParaRPr>
          </a:p>
          <a:p>
            <a:pPr marL="514350" indent="-514350">
              <a:buAutoNum type="arabicPeriod"/>
            </a:pPr>
            <a:r>
              <a:rPr lang="en-US" sz="2000" dirty="0">
                <a:solidFill>
                  <a:schemeClr val="tx1">
                    <a:lumMod val="75000"/>
                    <a:lumOff val="25000"/>
                  </a:schemeClr>
                </a:solidFill>
                <a:highlight>
                  <a:srgbClr val="FFC000"/>
                </a:highlight>
                <a:latin typeface="Arial"/>
                <a:cs typeface="Arial"/>
              </a:rPr>
              <a:t>Outcome 3</a:t>
            </a:r>
          </a:p>
          <a:p>
            <a:pPr marL="0" indent="0">
              <a:buNone/>
            </a:pPr>
            <a:endParaRPr lang="en-US" sz="2000" dirty="0">
              <a:solidFill>
                <a:schemeClr val="tx1">
                  <a:lumMod val="75000"/>
                  <a:lumOff val="25000"/>
                </a:schemeClr>
              </a:solidFill>
              <a:highlight>
                <a:srgbClr val="FFC000"/>
              </a:highlight>
              <a:latin typeface="Arial"/>
              <a:cs typeface="Arial"/>
            </a:endParaRPr>
          </a:p>
          <a:p>
            <a:pPr marL="0" indent="0">
              <a:buNone/>
            </a:pPr>
            <a:r>
              <a:rPr lang="en-US" sz="2000" dirty="0">
                <a:solidFill>
                  <a:schemeClr val="tx1">
                    <a:lumMod val="75000"/>
                    <a:lumOff val="25000"/>
                  </a:schemeClr>
                </a:solidFill>
                <a:highlight>
                  <a:srgbClr val="FFC000"/>
                </a:highlight>
                <a:latin typeface="Arial"/>
                <a:cs typeface="Arial"/>
              </a:rPr>
              <a:t>(</a:t>
            </a:r>
            <a:r>
              <a:rPr lang="en-US" sz="2000" i="1" dirty="0">
                <a:solidFill>
                  <a:schemeClr val="tx1">
                    <a:lumMod val="75000"/>
                    <a:lumOff val="25000"/>
                  </a:schemeClr>
                </a:solidFill>
                <a:highlight>
                  <a:srgbClr val="FFC000"/>
                </a:highlight>
                <a:latin typeface="Arial"/>
                <a:cs typeface="Arial"/>
              </a:rPr>
              <a:t>see example outcomes in speaking notes)</a:t>
            </a:r>
            <a:endParaRPr lang="en-US" sz="2000" dirty="0">
              <a:solidFill>
                <a:schemeClr val="tx1">
                  <a:lumMod val="75000"/>
                  <a:lumOff val="25000"/>
                </a:schemeClr>
              </a:solidFill>
              <a:highlight>
                <a:srgbClr val="FFC000"/>
              </a:highlight>
              <a:latin typeface="Arial"/>
              <a:cs typeface="Arial"/>
            </a:endParaRPr>
          </a:p>
          <a:p>
            <a:pPr>
              <a:buAutoNum type="arabicPeriod"/>
            </a:pPr>
            <a:endParaRPr lang="en-US" sz="2000" dirty="0">
              <a:solidFill>
                <a:schemeClr val="tx1">
                  <a:lumMod val="75000"/>
                  <a:lumOff val="25000"/>
                </a:schemeClr>
              </a:solidFill>
              <a:highlight>
                <a:srgbClr val="F7A900"/>
              </a:highlight>
            </a:endParaRPr>
          </a:p>
        </p:txBody>
      </p:sp>
      <p:cxnSp>
        <p:nvCxnSpPr>
          <p:cNvPr id="3" name="Straight Connector 2">
            <a:extLst>
              <a:ext uri="{FF2B5EF4-FFF2-40B4-BE49-F238E27FC236}">
                <a16:creationId xmlns:a16="http://schemas.microsoft.com/office/drawing/2014/main" id="{BC9DEA5F-8084-C1E6-99DF-398F7CF842F7}"/>
              </a:ext>
            </a:extLst>
          </p:cNvPr>
          <p:cNvCxnSpPr>
            <a:cxnSpLocks/>
          </p:cNvCxnSpPr>
          <p:nvPr/>
        </p:nvCxnSpPr>
        <p:spPr>
          <a:xfrm>
            <a:off x="0" y="1151205"/>
            <a:ext cx="5972783"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72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and white geometric shapes&#10;&#10;Description automatically generated">
            <a:extLst>
              <a:ext uri="{FF2B5EF4-FFF2-40B4-BE49-F238E27FC236}">
                <a16:creationId xmlns:a16="http://schemas.microsoft.com/office/drawing/2014/main" id="{F1B582D5-C4BF-2E52-2F28-8ED92A1BD916}"/>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8" name="Picture 7" descr="A purple and white geometric shapes&#10;&#10;Description automatically generated">
            <a:extLst>
              <a:ext uri="{FF2B5EF4-FFF2-40B4-BE49-F238E27FC236}">
                <a16:creationId xmlns:a16="http://schemas.microsoft.com/office/drawing/2014/main" id="{B6EE09B7-BFD9-F481-BD25-B91F48B5F1A1}"/>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latin typeface="Arial Black"/>
              </a:rPr>
              <a:t>STBBI Stigma</a:t>
            </a:r>
            <a:endParaRPr lang="en-US" dirty="0"/>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629788" y="1825625"/>
            <a:ext cx="8932424" cy="4351338"/>
          </a:xfrm>
        </p:spPr>
        <p:txBody>
          <a:bodyPr vert="horz" lIns="91440" tIns="45720" rIns="91440" bIns="45720" rtlCol="0" anchor="t">
            <a:normAutofit fontScale="85000" lnSpcReduction="10000"/>
          </a:bodyPr>
          <a:lstStyle/>
          <a:p>
            <a:pPr>
              <a:lnSpc>
                <a:spcPct val="120000"/>
              </a:lnSpc>
            </a:pPr>
            <a:r>
              <a:rPr lang="en-US" sz="2400" dirty="0">
                <a:solidFill>
                  <a:schemeClr val="tx1">
                    <a:lumMod val="75000"/>
                    <a:lumOff val="25000"/>
                  </a:schemeClr>
                </a:solidFill>
                <a:latin typeface="Arial"/>
                <a:cs typeface="Arial"/>
              </a:rPr>
              <a:t>People may experience stigma because:</a:t>
            </a:r>
            <a:endParaRPr lang="en-US" sz="2400" dirty="0">
              <a:solidFill>
                <a:schemeClr val="tx1">
                  <a:lumMod val="75000"/>
                  <a:lumOff val="25000"/>
                </a:schemeClr>
              </a:solidFill>
            </a:endParaRPr>
          </a:p>
          <a:p>
            <a:pPr lvl="1">
              <a:lnSpc>
                <a:spcPct val="120000"/>
              </a:lnSpc>
              <a:buFont typeface="Courier New" panose="020B0604020202020204" pitchFamily="34" charset="0"/>
              <a:buChar char="o"/>
            </a:pPr>
            <a:r>
              <a:rPr lang="en-US" dirty="0">
                <a:solidFill>
                  <a:schemeClr val="tx1">
                    <a:lumMod val="75000"/>
                    <a:lumOff val="25000"/>
                  </a:schemeClr>
                </a:solidFill>
                <a:latin typeface="Arial"/>
                <a:cs typeface="Arial"/>
              </a:rPr>
              <a:t>They have HIV, Hepatitis C, or an STI;</a:t>
            </a:r>
            <a:endParaRPr lang="en-US" dirty="0">
              <a:solidFill>
                <a:schemeClr val="tx1">
                  <a:lumMod val="75000"/>
                  <a:lumOff val="25000"/>
                </a:schemeClr>
              </a:solidFill>
            </a:endParaRPr>
          </a:p>
          <a:p>
            <a:pPr lvl="1">
              <a:lnSpc>
                <a:spcPct val="120000"/>
              </a:lnSpc>
              <a:buFont typeface="Courier New" panose="020B0604020202020204" pitchFamily="34" charset="0"/>
              <a:buChar char="o"/>
            </a:pPr>
            <a:r>
              <a:rPr lang="en-US" dirty="0">
                <a:solidFill>
                  <a:schemeClr val="tx1">
                    <a:lumMod val="75000"/>
                    <a:lumOff val="25000"/>
                  </a:schemeClr>
                </a:solidFill>
                <a:latin typeface="Arial"/>
                <a:cs typeface="Arial"/>
              </a:rPr>
              <a:t>They are a part of a community that experiences disproportionate rates of these sexually transmitted and blood borne infections (STBBIs)</a:t>
            </a:r>
            <a:br>
              <a:rPr lang="en-US" dirty="0">
                <a:solidFill>
                  <a:schemeClr val="tx1">
                    <a:lumMod val="75000"/>
                    <a:lumOff val="25000"/>
                  </a:schemeClr>
                </a:solidFill>
                <a:latin typeface="Arial"/>
                <a:cs typeface="Arial"/>
              </a:rPr>
            </a:br>
            <a:endParaRPr lang="en-US" dirty="0">
              <a:solidFill>
                <a:schemeClr val="tx1">
                  <a:lumMod val="75000"/>
                  <a:lumOff val="25000"/>
                </a:schemeClr>
              </a:solidFill>
              <a:latin typeface="Arial"/>
              <a:cs typeface="Arial"/>
            </a:endParaRPr>
          </a:p>
          <a:p>
            <a:pPr>
              <a:lnSpc>
                <a:spcPct val="120000"/>
              </a:lnSpc>
            </a:pPr>
            <a:r>
              <a:rPr lang="en-US" sz="2400" dirty="0">
                <a:solidFill>
                  <a:schemeClr val="tx1">
                    <a:lumMod val="75000"/>
                    <a:lumOff val="25000"/>
                  </a:schemeClr>
                </a:solidFill>
                <a:latin typeface="Arial"/>
                <a:cs typeface="Arial"/>
              </a:rPr>
              <a:t>Stigma is a major barrier to individuals accessing STBBI testing, treatment and prevention services. </a:t>
            </a:r>
            <a:br>
              <a:rPr lang="en-US" sz="2400" dirty="0">
                <a:solidFill>
                  <a:schemeClr val="tx1">
                    <a:lumMod val="75000"/>
                    <a:lumOff val="25000"/>
                  </a:schemeClr>
                </a:solidFill>
                <a:latin typeface="Arial"/>
                <a:cs typeface="Arial"/>
              </a:rPr>
            </a:br>
            <a:endParaRPr lang="en-US" sz="2400" dirty="0">
              <a:solidFill>
                <a:schemeClr val="tx1">
                  <a:lumMod val="75000"/>
                  <a:lumOff val="25000"/>
                </a:schemeClr>
              </a:solidFill>
            </a:endParaRPr>
          </a:p>
          <a:p>
            <a:pPr>
              <a:lnSpc>
                <a:spcPct val="120000"/>
              </a:lnSpc>
            </a:pPr>
            <a:r>
              <a:rPr lang="en-US" sz="2400" dirty="0">
                <a:solidFill>
                  <a:schemeClr val="tx1">
                    <a:lumMod val="75000"/>
                    <a:lumOff val="25000"/>
                  </a:schemeClr>
                </a:solidFill>
                <a:latin typeface="Arial"/>
                <a:cs typeface="Arial"/>
              </a:rPr>
              <a:t>Stigma and discrimination related to STBBI status and intersecting identities have significant impacts on access to health and social services and overall wellness</a:t>
            </a:r>
            <a:endParaRPr lang="en-US" sz="2400" dirty="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61306869-DC77-484D-12ED-70D691523A21}"/>
              </a:ext>
            </a:extLst>
          </p:cNvPr>
          <p:cNvCxnSpPr>
            <a:cxnSpLocks/>
          </p:cNvCxnSpPr>
          <p:nvPr/>
        </p:nvCxnSpPr>
        <p:spPr>
          <a:xfrm>
            <a:off x="0" y="1151205"/>
            <a:ext cx="4542817"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8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9115-87D4-F0C8-C7E2-5E3B9D4B24CE}"/>
              </a:ext>
            </a:extLst>
          </p:cNvPr>
          <p:cNvSpPr>
            <a:spLocks noGrp="1"/>
          </p:cNvSpPr>
          <p:nvPr>
            <p:ph type="title"/>
          </p:nvPr>
        </p:nvSpPr>
        <p:spPr/>
        <p:txBody>
          <a:bodyPr/>
          <a:lstStyle/>
          <a:p>
            <a:r>
              <a:rPr lang="en-US" dirty="0">
                <a:latin typeface="Arial Black"/>
              </a:rPr>
              <a:t>Lived Experiences of Stigma</a:t>
            </a:r>
            <a:endParaRPr lang="en-US" dirty="0"/>
          </a:p>
        </p:txBody>
      </p:sp>
      <p:sp>
        <p:nvSpPr>
          <p:cNvPr id="25" name="TextBox 24">
            <a:extLst>
              <a:ext uri="{FF2B5EF4-FFF2-40B4-BE49-F238E27FC236}">
                <a16:creationId xmlns:a16="http://schemas.microsoft.com/office/drawing/2014/main" id="{8206202F-934D-2E62-9350-6C87BD3A1CA7}"/>
              </a:ext>
            </a:extLst>
          </p:cNvPr>
          <p:cNvSpPr txBox="1"/>
          <p:nvPr/>
        </p:nvSpPr>
        <p:spPr>
          <a:xfrm>
            <a:off x="847558" y="1315454"/>
            <a:ext cx="104968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dirty="0">
                <a:solidFill>
                  <a:srgbClr val="928AA2"/>
                </a:solidFill>
                <a:latin typeface="Arial"/>
              </a:rPr>
              <a:t>Quotes from focus groups conducted by CPHA in 2022</a:t>
            </a:r>
            <a:endParaRPr lang="en-US" dirty="0">
              <a:solidFill>
                <a:srgbClr val="928AA2"/>
              </a:solidFill>
            </a:endParaRPr>
          </a:p>
        </p:txBody>
      </p:sp>
      <p:sp>
        <p:nvSpPr>
          <p:cNvPr id="5" name="Speech Bubble: Rectangle with Corners Rounded 4">
            <a:extLst>
              <a:ext uri="{FF2B5EF4-FFF2-40B4-BE49-F238E27FC236}">
                <a16:creationId xmlns:a16="http://schemas.microsoft.com/office/drawing/2014/main" id="{223C73F9-ABB1-3F7F-25D5-00CD603842E3}"/>
              </a:ext>
            </a:extLst>
          </p:cNvPr>
          <p:cNvSpPr/>
          <p:nvPr/>
        </p:nvSpPr>
        <p:spPr>
          <a:xfrm>
            <a:off x="4905390" y="2093004"/>
            <a:ext cx="3298371" cy="1785257"/>
          </a:xfrm>
          <a:prstGeom prst="wedgeRoundRectCallout">
            <a:avLst>
              <a:gd name="adj1" fmla="val -2929"/>
              <a:gd name="adj2" fmla="val 75305"/>
              <a:gd name="adj3" fmla="val 16667"/>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9AD325E-9BBC-5E4A-7C71-B51C9BB81035}"/>
              </a:ext>
            </a:extLst>
          </p:cNvPr>
          <p:cNvSpPr>
            <a:spLocks noGrp="1"/>
          </p:cNvSpPr>
          <p:nvPr>
            <p:ph idx="1"/>
          </p:nvPr>
        </p:nvSpPr>
        <p:spPr>
          <a:xfrm>
            <a:off x="5153026" y="2264478"/>
            <a:ext cx="2873830" cy="1793196"/>
          </a:xfrm>
        </p:spPr>
        <p:txBody>
          <a:bodyPr vert="horz" lIns="91440" tIns="45720" rIns="91440" bIns="45720" rtlCol="0" anchor="t">
            <a:noAutofit/>
          </a:bodyPr>
          <a:lstStyle/>
          <a:p>
            <a:pPr marL="0" indent="0">
              <a:buNone/>
            </a:pPr>
            <a:r>
              <a:rPr lang="en-US" sz="1600" i="1" dirty="0">
                <a:solidFill>
                  <a:schemeClr val="tx1">
                    <a:lumMod val="75000"/>
                    <a:lumOff val="25000"/>
                  </a:schemeClr>
                </a:solidFill>
                <a:latin typeface="Arial"/>
                <a:cs typeface="Arial"/>
              </a:rPr>
              <a:t>"And then the nurse…came in to where I was laying on the bed and he said, ‘If you're looking for narcotics, you're not going to get it. So you might as well just go home.’”</a:t>
            </a:r>
          </a:p>
        </p:txBody>
      </p:sp>
      <p:sp>
        <p:nvSpPr>
          <p:cNvPr id="8" name="Speech Bubble: Rectangle 7">
            <a:extLst>
              <a:ext uri="{FF2B5EF4-FFF2-40B4-BE49-F238E27FC236}">
                <a16:creationId xmlns:a16="http://schemas.microsoft.com/office/drawing/2014/main" id="{F7ADE0BA-A897-1FB7-8CF6-475879EDC08F}"/>
              </a:ext>
            </a:extLst>
          </p:cNvPr>
          <p:cNvSpPr/>
          <p:nvPr/>
        </p:nvSpPr>
        <p:spPr>
          <a:xfrm>
            <a:off x="1762125" y="4529836"/>
            <a:ext cx="4034619" cy="1923484"/>
          </a:xfrm>
          <a:prstGeom prst="wedgeRectCallout">
            <a:avLst>
              <a:gd name="adj1" fmla="val 4060"/>
              <a:gd name="adj2" fmla="val -73679"/>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FEA991C5-2558-7CFE-7053-EF7DF4DD8C16}"/>
              </a:ext>
            </a:extLst>
          </p:cNvPr>
          <p:cNvSpPr txBox="1">
            <a:spLocks/>
          </p:cNvSpPr>
          <p:nvPr/>
        </p:nvSpPr>
        <p:spPr>
          <a:xfrm>
            <a:off x="1869404" y="4749362"/>
            <a:ext cx="3820058" cy="1586368"/>
          </a:xfrm>
          <a:prstGeom prst="rect">
            <a:avLst/>
          </a:prstGeom>
          <a:ln w="63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tx1">
                    <a:lumMod val="75000"/>
                    <a:lumOff val="25000"/>
                  </a:schemeClr>
                </a:solidFill>
                <a:latin typeface="Arial"/>
                <a:cs typeface="Arial"/>
              </a:rPr>
              <a:t>“And on the form, checking the HIV box, I learned never to be honest again. Every single person that would get my file, they'd be trying to pass it off to somebody else. Every single one of them had a hangnail and had to wear gloves. It got ridiculous."</a:t>
            </a:r>
            <a:endParaRPr lang="en-US" sz="1600" i="1" dirty="0">
              <a:solidFill>
                <a:schemeClr val="tx1">
                  <a:lumMod val="75000"/>
                  <a:lumOff val="25000"/>
                </a:schemeClr>
              </a:solidFill>
            </a:endParaRPr>
          </a:p>
        </p:txBody>
      </p:sp>
      <p:sp>
        <p:nvSpPr>
          <p:cNvPr id="9" name="Speech Bubble: Oval 8">
            <a:extLst>
              <a:ext uri="{FF2B5EF4-FFF2-40B4-BE49-F238E27FC236}">
                <a16:creationId xmlns:a16="http://schemas.microsoft.com/office/drawing/2014/main" id="{31031F19-4298-CDED-3389-A43BC1F47383}"/>
              </a:ext>
            </a:extLst>
          </p:cNvPr>
          <p:cNvSpPr/>
          <p:nvPr/>
        </p:nvSpPr>
        <p:spPr>
          <a:xfrm>
            <a:off x="704850" y="1926425"/>
            <a:ext cx="3596370" cy="1833567"/>
          </a:xfrm>
          <a:prstGeom prst="wedgeEllipseCallout">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E26E059-A41B-D025-EF1B-805587190C12}"/>
              </a:ext>
            </a:extLst>
          </p:cNvPr>
          <p:cNvSpPr txBox="1">
            <a:spLocks/>
          </p:cNvSpPr>
          <p:nvPr/>
        </p:nvSpPr>
        <p:spPr>
          <a:xfrm>
            <a:off x="1299494" y="2298158"/>
            <a:ext cx="2736142" cy="1459892"/>
          </a:xfrm>
          <a:prstGeom prst="rect">
            <a:avLst/>
          </a:prstGeom>
          <a:ln w="63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tx1">
                    <a:lumMod val="75000"/>
                    <a:lumOff val="25000"/>
                  </a:schemeClr>
                </a:solidFill>
                <a:latin typeface="Arial"/>
                <a:cs typeface="Arial"/>
              </a:rPr>
              <a:t>“All sorts of language towards people who use drugs. Assumption of folks to be dirty, irresponsible, dangerous, etc.”</a:t>
            </a:r>
            <a:endParaRPr lang="en-US" sz="1600" i="1" dirty="0">
              <a:solidFill>
                <a:schemeClr val="tx1">
                  <a:lumMod val="75000"/>
                  <a:lumOff val="25000"/>
                </a:schemeClr>
              </a:solidFill>
            </a:endParaRPr>
          </a:p>
        </p:txBody>
      </p:sp>
      <p:sp>
        <p:nvSpPr>
          <p:cNvPr id="7" name="Speech Bubble: Rectangle with Corners Rounded 6">
            <a:extLst>
              <a:ext uri="{FF2B5EF4-FFF2-40B4-BE49-F238E27FC236}">
                <a16:creationId xmlns:a16="http://schemas.microsoft.com/office/drawing/2014/main" id="{57B37DB9-AD6A-20F7-7C10-03228F34B05D}"/>
              </a:ext>
            </a:extLst>
          </p:cNvPr>
          <p:cNvSpPr/>
          <p:nvPr/>
        </p:nvSpPr>
        <p:spPr>
          <a:xfrm flipH="1">
            <a:off x="8663667" y="1926424"/>
            <a:ext cx="3298371" cy="1664236"/>
          </a:xfrm>
          <a:prstGeom prst="wedgeRoundRectCallout">
            <a:avLst>
              <a:gd name="adj1" fmla="val -4950"/>
              <a:gd name="adj2" fmla="val 68223"/>
              <a:gd name="adj3" fmla="val 16667"/>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D0636461-4098-0109-B292-5EB8BC2F1579}"/>
              </a:ext>
            </a:extLst>
          </p:cNvPr>
          <p:cNvSpPr txBox="1">
            <a:spLocks/>
          </p:cNvSpPr>
          <p:nvPr/>
        </p:nvSpPr>
        <p:spPr>
          <a:xfrm>
            <a:off x="8875937" y="2112933"/>
            <a:ext cx="2873830" cy="1244896"/>
          </a:xfrm>
          <a:prstGeom prst="rect">
            <a:avLst/>
          </a:prstGeom>
          <a:ln w="635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tx1">
                    <a:lumMod val="75000"/>
                    <a:lumOff val="25000"/>
                  </a:schemeClr>
                </a:solidFill>
                <a:latin typeface="Arial"/>
                <a:cs typeface="Arial"/>
              </a:rPr>
              <a:t>"We're not just what we were diagnosed with, what we were born or our race, what have you. We are people first before we are these things.”</a:t>
            </a:r>
            <a:endParaRPr lang="en-US" sz="1600" i="1" dirty="0">
              <a:solidFill>
                <a:schemeClr val="tx1">
                  <a:lumMod val="75000"/>
                  <a:lumOff val="25000"/>
                </a:schemeClr>
              </a:solidFill>
            </a:endParaRPr>
          </a:p>
        </p:txBody>
      </p:sp>
      <p:sp>
        <p:nvSpPr>
          <p:cNvPr id="6" name="Speech Bubble: Oval 5">
            <a:extLst>
              <a:ext uri="{FF2B5EF4-FFF2-40B4-BE49-F238E27FC236}">
                <a16:creationId xmlns:a16="http://schemas.microsoft.com/office/drawing/2014/main" id="{0865537C-0197-13D1-3917-38FA44A1CD8F}"/>
              </a:ext>
            </a:extLst>
          </p:cNvPr>
          <p:cNvSpPr/>
          <p:nvPr/>
        </p:nvSpPr>
        <p:spPr>
          <a:xfrm flipH="1">
            <a:off x="6589941" y="4172449"/>
            <a:ext cx="3631745" cy="1811811"/>
          </a:xfrm>
          <a:prstGeom prst="wedgeEllipseCallout">
            <a:avLst>
              <a:gd name="adj1" fmla="val -25742"/>
              <a:gd name="adj2" fmla="val 65129"/>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A6DE49F-97F5-C8A9-7C41-FE2D9977A7B4}"/>
              </a:ext>
            </a:extLst>
          </p:cNvPr>
          <p:cNvSpPr txBox="1">
            <a:spLocks/>
          </p:cNvSpPr>
          <p:nvPr/>
        </p:nvSpPr>
        <p:spPr>
          <a:xfrm>
            <a:off x="6985477" y="4549889"/>
            <a:ext cx="3164295" cy="1793196"/>
          </a:xfrm>
          <a:prstGeom prst="rect">
            <a:avLst/>
          </a:prstGeom>
          <a:ln w="635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tx1">
                    <a:lumMod val="75000"/>
                    <a:lumOff val="25000"/>
                  </a:schemeClr>
                </a:solidFill>
                <a:latin typeface="Arial"/>
                <a:cs typeface="Arial"/>
              </a:rPr>
              <a:t>“ [A] word itself can feel like an attack on our character, whereas like if someone just changed the word it doesn’t feel like it.”</a:t>
            </a:r>
          </a:p>
          <a:p>
            <a:pPr marL="0" indent="0">
              <a:buNone/>
            </a:pPr>
            <a:endParaRPr lang="en-US" sz="1600" i="1" dirty="0">
              <a:solidFill>
                <a:schemeClr val="tx1">
                  <a:lumMod val="75000"/>
                  <a:lumOff val="25000"/>
                </a:schemeClr>
              </a:solidFill>
            </a:endParaRPr>
          </a:p>
        </p:txBody>
      </p:sp>
      <p:cxnSp>
        <p:nvCxnSpPr>
          <p:cNvPr id="3" name="Straight Connector 2">
            <a:extLst>
              <a:ext uri="{FF2B5EF4-FFF2-40B4-BE49-F238E27FC236}">
                <a16:creationId xmlns:a16="http://schemas.microsoft.com/office/drawing/2014/main" id="{6021E469-CEB9-49AD-75E0-6F0AEAE566A8}"/>
              </a:ext>
            </a:extLst>
          </p:cNvPr>
          <p:cNvCxnSpPr>
            <a:cxnSpLocks/>
          </p:cNvCxnSpPr>
          <p:nvPr/>
        </p:nvCxnSpPr>
        <p:spPr>
          <a:xfrm>
            <a:off x="0" y="1151205"/>
            <a:ext cx="820376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61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different colored circles&#10;&#10;Description automatically generated">
            <a:extLst>
              <a:ext uri="{FF2B5EF4-FFF2-40B4-BE49-F238E27FC236}">
                <a16:creationId xmlns:a16="http://schemas.microsoft.com/office/drawing/2014/main" id="{14A79CE4-CB19-B866-D06F-45AC3C58D50C}"/>
              </a:ext>
            </a:extLst>
          </p:cNvPr>
          <p:cNvPicPr>
            <a:picLocks noChangeAspect="1"/>
          </p:cNvPicPr>
          <p:nvPr/>
        </p:nvPicPr>
        <p:blipFill>
          <a:blip r:embed="rId3"/>
          <a:srcRect l="10548" t="6927" r="8925" b="3854"/>
          <a:stretch/>
        </p:blipFill>
        <p:spPr>
          <a:xfrm>
            <a:off x="6982448" y="1281666"/>
            <a:ext cx="4525373" cy="4847790"/>
          </a:xfrm>
          <a:prstGeom prst="rect">
            <a:avLst/>
          </a:prstGeom>
        </p:spPr>
      </p:pic>
      <p:sp>
        <p:nvSpPr>
          <p:cNvPr id="8" name="Content Placeholder 2">
            <a:extLst>
              <a:ext uri="{FF2B5EF4-FFF2-40B4-BE49-F238E27FC236}">
                <a16:creationId xmlns:a16="http://schemas.microsoft.com/office/drawing/2014/main" id="{9F609449-B0BB-588C-BB70-7C4733DC3200}"/>
              </a:ext>
            </a:extLst>
          </p:cNvPr>
          <p:cNvSpPr>
            <a:spLocks noGrp="1"/>
          </p:cNvSpPr>
          <p:nvPr>
            <p:ph idx="1"/>
          </p:nvPr>
        </p:nvSpPr>
        <p:spPr>
          <a:xfrm>
            <a:off x="838202" y="1689556"/>
            <a:ext cx="5780312" cy="4741405"/>
          </a:xfrm>
        </p:spPr>
        <p:txBody>
          <a:bodyPr vert="horz" lIns="91440" tIns="45720" rIns="91440" bIns="45720" rtlCol="0" anchor="t">
            <a:noAutofit/>
          </a:bodyPr>
          <a:lstStyle/>
          <a:p>
            <a:pPr marL="0" indent="0">
              <a:spcBef>
                <a:spcPts val="0"/>
              </a:spcBef>
              <a:buNone/>
            </a:pPr>
            <a:r>
              <a:rPr lang="en-US" sz="2000" b="1" dirty="0">
                <a:solidFill>
                  <a:schemeClr val="tx1">
                    <a:lumMod val="75000"/>
                    <a:lumOff val="25000"/>
                  </a:schemeClr>
                </a:solidFill>
                <a:latin typeface="Arial"/>
                <a:cs typeface="Arial"/>
              </a:rPr>
              <a:t>Internalized stigma: </a:t>
            </a:r>
            <a:r>
              <a:rPr lang="en-US" sz="1800" dirty="0">
                <a:solidFill>
                  <a:schemeClr val="tx1">
                    <a:lumMod val="75000"/>
                    <a:lumOff val="25000"/>
                  </a:schemeClr>
                </a:solidFill>
                <a:latin typeface="Arial"/>
                <a:cs typeface="Arial"/>
              </a:rPr>
              <a:t>An individual’s acceptance of negative beliefs, views and feelings toward the stigmatized group they belong to and themselves.</a:t>
            </a:r>
          </a:p>
          <a:p>
            <a:pPr marL="0" indent="0">
              <a:spcBef>
                <a:spcPts val="0"/>
              </a:spcBef>
              <a:buNone/>
            </a:pPr>
            <a:endParaRPr lang="en-US" sz="1800" dirty="0">
              <a:solidFill>
                <a:schemeClr val="tx1">
                  <a:lumMod val="75000"/>
                  <a:lumOff val="25000"/>
                </a:schemeClr>
              </a:solidFill>
              <a:latin typeface="Arial"/>
              <a:cs typeface="Arial"/>
            </a:endParaRPr>
          </a:p>
          <a:p>
            <a:pPr marL="0" indent="0">
              <a:spcBef>
                <a:spcPts val="0"/>
              </a:spcBef>
              <a:buNone/>
            </a:pPr>
            <a:r>
              <a:rPr lang="en-US" sz="2000" b="1" dirty="0">
                <a:solidFill>
                  <a:schemeClr val="tx1">
                    <a:lumMod val="75000"/>
                    <a:lumOff val="25000"/>
                  </a:schemeClr>
                </a:solidFill>
                <a:latin typeface="Arial"/>
                <a:cs typeface="Arial"/>
              </a:rPr>
              <a:t>Perceived/anticipated stigma:</a:t>
            </a:r>
            <a:r>
              <a:rPr lang="en-US" sz="1800" b="1" dirty="0">
                <a:solidFill>
                  <a:schemeClr val="tx1">
                    <a:lumMod val="75000"/>
                    <a:lumOff val="25000"/>
                  </a:schemeClr>
                </a:solidFill>
                <a:latin typeface="Arial"/>
                <a:cs typeface="Arial"/>
              </a:rPr>
              <a:t> </a:t>
            </a:r>
            <a:r>
              <a:rPr lang="en-US" sz="1800" dirty="0">
                <a:solidFill>
                  <a:schemeClr val="tx1">
                    <a:lumMod val="75000"/>
                    <a:lumOff val="25000"/>
                  </a:schemeClr>
                </a:solidFill>
                <a:latin typeface="Arial"/>
                <a:cs typeface="Arial"/>
              </a:rPr>
              <a:t>Awareness of negative social attitudes, fear of discrimination and feelings of shame.</a:t>
            </a:r>
          </a:p>
          <a:p>
            <a:pPr marL="0" indent="0">
              <a:spcBef>
                <a:spcPts val="0"/>
              </a:spcBef>
              <a:buNone/>
            </a:pPr>
            <a:endParaRPr lang="en-US" sz="2000" b="1" dirty="0">
              <a:solidFill>
                <a:schemeClr val="tx1">
                  <a:lumMod val="75000"/>
                  <a:lumOff val="25000"/>
                </a:schemeClr>
              </a:solidFill>
              <a:latin typeface="Arial"/>
              <a:cs typeface="Arial"/>
            </a:endParaRPr>
          </a:p>
          <a:p>
            <a:pPr marL="0" indent="0">
              <a:spcBef>
                <a:spcPts val="0"/>
              </a:spcBef>
              <a:buNone/>
            </a:pPr>
            <a:r>
              <a:rPr lang="en-US" sz="2000" b="1" dirty="0">
                <a:solidFill>
                  <a:schemeClr val="tx1">
                    <a:lumMod val="75000"/>
                    <a:lumOff val="25000"/>
                  </a:schemeClr>
                </a:solidFill>
                <a:latin typeface="Arial"/>
                <a:cs typeface="Arial"/>
              </a:rPr>
              <a:t>Enacted stigma:</a:t>
            </a:r>
            <a:r>
              <a:rPr lang="en-US" sz="1800" b="1" dirty="0">
                <a:solidFill>
                  <a:schemeClr val="tx1">
                    <a:lumMod val="75000"/>
                    <a:lumOff val="25000"/>
                  </a:schemeClr>
                </a:solidFill>
                <a:latin typeface="Arial"/>
                <a:cs typeface="Arial"/>
              </a:rPr>
              <a:t> </a:t>
            </a:r>
            <a:r>
              <a:rPr lang="en-US" sz="1800" dirty="0">
                <a:solidFill>
                  <a:schemeClr val="tx1">
                    <a:lumMod val="75000"/>
                    <a:lumOff val="25000"/>
                  </a:schemeClr>
                </a:solidFill>
                <a:latin typeface="Arial"/>
                <a:cs typeface="Arial"/>
              </a:rPr>
              <a:t>Acts of discrimination, such as exclusion, or physical or emotional abuse.</a:t>
            </a:r>
          </a:p>
          <a:p>
            <a:pPr marL="0" indent="0">
              <a:spcBef>
                <a:spcPts val="0"/>
              </a:spcBef>
              <a:buNone/>
            </a:pPr>
            <a:endParaRPr lang="en-US" sz="2000" b="1" dirty="0">
              <a:solidFill>
                <a:schemeClr val="tx1">
                  <a:lumMod val="75000"/>
                  <a:lumOff val="25000"/>
                </a:schemeClr>
              </a:solidFill>
              <a:latin typeface="Arial"/>
              <a:cs typeface="Arial"/>
            </a:endParaRPr>
          </a:p>
          <a:p>
            <a:pPr marL="0" indent="0">
              <a:spcBef>
                <a:spcPts val="0"/>
              </a:spcBef>
              <a:buNone/>
            </a:pPr>
            <a:r>
              <a:rPr lang="en-US" sz="2000" b="1" dirty="0">
                <a:solidFill>
                  <a:schemeClr val="tx1">
                    <a:lumMod val="75000"/>
                    <a:lumOff val="25000"/>
                  </a:schemeClr>
                </a:solidFill>
                <a:latin typeface="Arial"/>
                <a:cs typeface="Arial"/>
              </a:rPr>
              <a:t>Structural stigma:</a:t>
            </a:r>
            <a:r>
              <a:rPr lang="en-US" sz="1800" b="1" dirty="0">
                <a:solidFill>
                  <a:schemeClr val="tx1">
                    <a:lumMod val="75000"/>
                    <a:lumOff val="25000"/>
                  </a:schemeClr>
                </a:solidFill>
                <a:latin typeface="Arial"/>
                <a:cs typeface="Arial"/>
              </a:rPr>
              <a:t> </a:t>
            </a:r>
            <a:r>
              <a:rPr lang="en-US" sz="1800" dirty="0">
                <a:solidFill>
                  <a:schemeClr val="tx1">
                    <a:lumMod val="75000"/>
                    <a:lumOff val="25000"/>
                  </a:schemeClr>
                </a:solidFill>
                <a:latin typeface="Arial"/>
                <a:cs typeface="Arial"/>
              </a:rPr>
              <a:t>Polices, practices, programs and laws that perpetuate inequities and discrimination towards a group of people.</a:t>
            </a:r>
          </a:p>
          <a:p>
            <a:pPr marL="0" indent="0">
              <a:spcBef>
                <a:spcPts val="0"/>
              </a:spcBef>
              <a:buNone/>
            </a:pPr>
            <a:endParaRPr lang="en-US" sz="1800" b="1" dirty="0">
              <a:solidFill>
                <a:schemeClr val="tx1">
                  <a:lumMod val="75000"/>
                  <a:lumOff val="25000"/>
                </a:schemeClr>
              </a:solidFill>
              <a:latin typeface="Arial"/>
              <a:cs typeface="Arial"/>
            </a:endParaRPr>
          </a:p>
          <a:p>
            <a:pPr marL="0" indent="0">
              <a:spcBef>
                <a:spcPts val="0"/>
              </a:spcBef>
              <a:buNone/>
            </a:pPr>
            <a:r>
              <a:rPr lang="en-US" sz="2000" b="1" dirty="0">
                <a:solidFill>
                  <a:schemeClr val="tx1">
                    <a:lumMod val="75000"/>
                    <a:lumOff val="25000"/>
                  </a:schemeClr>
                </a:solidFill>
                <a:latin typeface="Arial"/>
                <a:cs typeface="Arial"/>
              </a:rPr>
              <a:t>Intersectional stigma:</a:t>
            </a:r>
            <a:r>
              <a:rPr lang="en-US" sz="1800" b="1" dirty="0">
                <a:solidFill>
                  <a:schemeClr val="tx1">
                    <a:lumMod val="75000"/>
                    <a:lumOff val="25000"/>
                  </a:schemeClr>
                </a:solidFill>
                <a:latin typeface="Arial"/>
                <a:cs typeface="Arial"/>
              </a:rPr>
              <a:t> </a:t>
            </a:r>
            <a:r>
              <a:rPr lang="en-US" sz="1800" dirty="0">
                <a:solidFill>
                  <a:schemeClr val="tx1">
                    <a:lumMod val="75000"/>
                    <a:lumOff val="25000"/>
                  </a:schemeClr>
                </a:solidFill>
                <a:latin typeface="Arial"/>
                <a:cs typeface="Arial"/>
              </a:rPr>
              <a:t>The joint effects of an individual or group holding multiple stigmatized identities.</a:t>
            </a:r>
            <a:endParaRPr lang="en-US" sz="1800" dirty="0">
              <a:solidFill>
                <a:schemeClr val="tx1">
                  <a:lumMod val="75000"/>
                  <a:lumOff val="25000"/>
                </a:schemeClr>
              </a:solidFill>
            </a:endParaRPr>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a:t>Stigma within Organizations</a:t>
            </a:r>
          </a:p>
        </p:txBody>
      </p:sp>
      <p:cxnSp>
        <p:nvCxnSpPr>
          <p:cNvPr id="3" name="Straight Connector 2">
            <a:extLst>
              <a:ext uri="{FF2B5EF4-FFF2-40B4-BE49-F238E27FC236}">
                <a16:creationId xmlns:a16="http://schemas.microsoft.com/office/drawing/2014/main" id="{0A41C948-4989-E652-05E5-304D774548C3}"/>
              </a:ext>
            </a:extLst>
          </p:cNvPr>
          <p:cNvCxnSpPr>
            <a:cxnSpLocks/>
          </p:cNvCxnSpPr>
          <p:nvPr/>
        </p:nvCxnSpPr>
        <p:spPr>
          <a:xfrm>
            <a:off x="0" y="1151205"/>
            <a:ext cx="8025319"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963619"/>
      </p:ext>
    </p:extLst>
  </p:cSld>
  <p:clrMapOvr>
    <a:masterClrMapping/>
  </p:clrMapOvr>
  <p:extLst>
    <p:ext uri="{6950BFC3-D8DA-4A85-94F7-54DA5524770B}">
      <p188:commentRel xmlns:p188="http://schemas.microsoft.com/office/powerpoint/2018/8/main" xmlns="" r:id="rId4"/>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add6f0-a5e1-4af7-b2e3-2afc6fcde224">
      <Terms xmlns="http://schemas.microsoft.com/office/infopath/2007/PartnerControls"/>
    </lcf76f155ced4ddcb4097134ff3c332f>
    <TaxCatchAll xmlns="9d6047af-e778-4cae-996c-0c45ab7e98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3FF501ED5D44F8EA4AE9DE05B2B15" ma:contentTypeVersion="15" ma:contentTypeDescription="Create a new document." ma:contentTypeScope="" ma:versionID="06de6a405598181b93ec91c177ca0686">
  <xsd:schema xmlns:xsd="http://www.w3.org/2001/XMLSchema" xmlns:xs="http://www.w3.org/2001/XMLSchema" xmlns:p="http://schemas.microsoft.com/office/2006/metadata/properties" xmlns:ns2="72add6f0-a5e1-4af7-b2e3-2afc6fcde224" xmlns:ns3="9d6047af-e778-4cae-996c-0c45ab7e9891" targetNamespace="http://schemas.microsoft.com/office/2006/metadata/properties" ma:root="true" ma:fieldsID="de069021a05cb0f217b00cf1cae0fc84" ns2:_="" ns3:_="">
    <xsd:import namespace="72add6f0-a5e1-4af7-b2e3-2afc6fcde224"/>
    <xsd:import namespace="9d6047af-e778-4cae-996c-0c45ab7e98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dd6f0-a5e1-4af7-b2e3-2afc6fcde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0e75488-eec4-480a-95d5-6951e27be5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6047af-e778-4cae-996c-0c45ab7e98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0bf5b2e-a703-4ca6-8f70-91d036afb252}" ma:internalName="TaxCatchAll" ma:showField="CatchAllData" ma:web="9d6047af-e778-4cae-996c-0c45ab7e9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92F1B4-D09D-4C71-89A0-E6D4657DE582}">
  <ds:schemaRefs>
    <ds:schemaRef ds:uri="http://schemas.microsoft.com/sharepoint/v3/contenttype/forms"/>
  </ds:schemaRefs>
</ds:datastoreItem>
</file>

<file path=customXml/itemProps2.xml><?xml version="1.0" encoding="utf-8"?>
<ds:datastoreItem xmlns:ds="http://schemas.openxmlformats.org/officeDocument/2006/customXml" ds:itemID="{0F3159E8-8899-400C-AA2B-0D0FDBF2966C}">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9d6047af-e778-4cae-996c-0c45ab7e9891"/>
    <ds:schemaRef ds:uri="72add6f0-a5e1-4af7-b2e3-2afc6fcde224"/>
  </ds:schemaRefs>
</ds:datastoreItem>
</file>

<file path=customXml/itemProps3.xml><?xml version="1.0" encoding="utf-8"?>
<ds:datastoreItem xmlns:ds="http://schemas.openxmlformats.org/officeDocument/2006/customXml" ds:itemID="{04FAD6A3-0FFF-4EB1-8865-F6A29CFB2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add6f0-a5e1-4af7-b2e3-2afc6fcde224"/>
    <ds:schemaRef ds:uri="9d6047af-e778-4cae-996c-0c45ab7e9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193</TotalTime>
  <Words>4010</Words>
  <Application>Microsoft Office PowerPoint</Application>
  <PresentationFormat>Widescreen</PresentationFormat>
  <Paragraphs>289</Paragraphs>
  <Slides>23</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Aptos</vt:lpstr>
      <vt:lpstr>Aptos Display</vt:lpstr>
      <vt:lpstr>Arial</vt:lpstr>
      <vt:lpstr>Arial Black</vt:lpstr>
      <vt:lpstr>Calibri</vt:lpstr>
      <vt:lpstr>Calibri,Sans-Serif</vt:lpstr>
      <vt:lpstr>Courier New</vt:lpstr>
      <vt:lpstr>Courier New,monospace</vt:lpstr>
      <vt:lpstr>Open Sans</vt:lpstr>
      <vt:lpstr>Segoe UI</vt:lpstr>
      <vt:lpstr>Verdana</vt:lpstr>
      <vt:lpstr>Wingdings</vt:lpstr>
      <vt:lpstr>office theme</vt:lpstr>
      <vt:lpstr>Using this Template</vt:lpstr>
      <vt:lpstr>PowerPoint Presentation</vt:lpstr>
      <vt:lpstr>Land Acknowledgement</vt:lpstr>
      <vt:lpstr>Introductions</vt:lpstr>
      <vt:lpstr>Agenda</vt:lpstr>
      <vt:lpstr>Intended Outcomes</vt:lpstr>
      <vt:lpstr>STBBI Stigma</vt:lpstr>
      <vt:lpstr>Lived Experiences of Stigma</vt:lpstr>
      <vt:lpstr>Stigma within Organizations</vt:lpstr>
      <vt:lpstr>Stigma within Organizations</vt:lpstr>
      <vt:lpstr>Overview of Process</vt:lpstr>
      <vt:lpstr>Overview of Roles </vt:lpstr>
      <vt:lpstr>Organizational Assessment Tool</vt:lpstr>
      <vt:lpstr>Completing the Assessment</vt:lpstr>
      <vt:lpstr>Sections of the Tool</vt:lpstr>
      <vt:lpstr>PowerPoint Presentation</vt:lpstr>
      <vt:lpstr>Rating Scale</vt:lpstr>
      <vt:lpstr>PowerPoint Presentation</vt:lpstr>
      <vt:lpstr>Creating a Safer Space for Sharing - The Role of Leadership</vt:lpstr>
      <vt:lpstr>Moving Results into Action</vt:lpstr>
      <vt:lpstr>Remember...</vt:lpstr>
      <vt:lpstr>Summary</vt:lpstr>
      <vt:lpstr>Thank you! ________________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Kelsey MacIntosh</cp:lastModifiedBy>
  <cp:revision>20</cp:revision>
  <dcterms:created xsi:type="dcterms:W3CDTF">2024-10-08T15:49:52Z</dcterms:created>
  <dcterms:modified xsi:type="dcterms:W3CDTF">2026-02-06T19:42:41Z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0x010100FC33FF501ED5D44F8EA4AE9DE05B2B15</vt:lpwstr>
  </property>
  <property fmtid="{D5CDD505-2E9C-101B-9397-08002B2CF9AE}" pid="3" name="MediaServiceImageTags">
    <vt:lpwstr/>
  </property>
</Properties>
</file>