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Lst>
  <p:notesMasterIdLst>
    <p:notesMasterId r:id="rId31"/>
  </p:notesMasterIdLst>
  <p:sldIdLst>
    <p:sldId id="1081" r:id="rId6"/>
    <p:sldId id="1079" r:id="rId7"/>
    <p:sldId id="1080" r:id="rId8"/>
    <p:sldId id="1082" r:id="rId9"/>
    <p:sldId id="1084" r:id="rId10"/>
    <p:sldId id="1074" r:id="rId11"/>
    <p:sldId id="1042" r:id="rId12"/>
    <p:sldId id="1072" r:id="rId13"/>
    <p:sldId id="1085" r:id="rId14"/>
    <p:sldId id="1078" r:id="rId15"/>
    <p:sldId id="1067" r:id="rId16"/>
    <p:sldId id="1083" r:id="rId17"/>
    <p:sldId id="1073" r:id="rId18"/>
    <p:sldId id="1068" r:id="rId19"/>
    <p:sldId id="1063" r:id="rId20"/>
    <p:sldId id="1069" r:id="rId21"/>
    <p:sldId id="1064" r:id="rId22"/>
    <p:sldId id="1070" r:id="rId23"/>
    <p:sldId id="1065" r:id="rId24"/>
    <p:sldId id="1071" r:id="rId25"/>
    <p:sldId id="1066" r:id="rId26"/>
    <p:sldId id="1076" r:id="rId27"/>
    <p:sldId id="1041" r:id="rId28"/>
    <p:sldId id="1060" r:id="rId29"/>
    <p:sldId id="105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sing this Template" id="{029B25E9-C51E-451C-8076-3297E7EBD816}">
          <p14:sldIdLst>
            <p14:sldId id="1081"/>
          </p14:sldIdLst>
        </p14:section>
        <p14:section name="Opening the Meeting" id="{D1681EE6-92C3-420C-A57F-B8BAC86D8B5D}">
          <p14:sldIdLst>
            <p14:sldId id="1079"/>
            <p14:sldId id="1080"/>
            <p14:sldId id="1082"/>
            <p14:sldId id="1084"/>
            <p14:sldId id="1074"/>
            <p14:sldId id="1042"/>
          </p14:sldIdLst>
        </p14:section>
        <p14:section name="Reviewing the Results of the Assessment" id="{C91C0D60-12FD-4EEF-8C9A-2A9C800AA6C8}">
          <p14:sldIdLst>
            <p14:sldId id="1072"/>
            <p14:sldId id="1085"/>
            <p14:sldId id="1078"/>
            <p14:sldId id="1067"/>
            <p14:sldId id="1083"/>
            <p14:sldId id="1073"/>
            <p14:sldId id="1068"/>
            <p14:sldId id="1063"/>
            <p14:sldId id="1069"/>
            <p14:sldId id="1064"/>
            <p14:sldId id="1070"/>
            <p14:sldId id="1065"/>
            <p14:sldId id="1071"/>
            <p14:sldId id="1066"/>
          </p14:sldIdLst>
        </p14:section>
        <p14:section name="Moving Results into Action" id="{1CC7C3CF-DBAC-4094-9AFD-345A210AD05A}">
          <p14:sldIdLst>
            <p14:sldId id="1076"/>
            <p14:sldId id="1041"/>
            <p14:sldId id="1060"/>
            <p14:sldId id="105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7D1F3C-8FE2-E29D-9772-B753E5CD91F3}" name="Laura Bouchard" initials="LB" userId="S::lbouchard@cpha.ca::d830c7cd-7849-4429-b1d3-5a213afff115" providerId="AD"/>
  <p188:author id="{97CB0B8E-3AFA-734F-B8B6-789E5792D624}" name="Kelsey MacIntosh" initials="KM" userId="S::kmacintosh@cpha.ca::9019c46f-8996-415b-8450-bc77070375f9" providerId="AD"/>
  <p188:author id="{987C09DC-5927-C9D4-6550-0FC378DCAC97}" name="Megan Butler" initials="MB" userId="S::mbutler@cpha.ca::3a4742fc-13d9-461e-bb35-63f94209b87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8F629E"/>
    <a:srgbClr val="706783"/>
    <a:srgbClr val="F4AA2B"/>
    <a:srgbClr val="928AA3"/>
    <a:srgbClr val="CFCBD7"/>
    <a:srgbClr val="F7F6FB"/>
    <a:srgbClr val="F0EEF7"/>
    <a:srgbClr val="F5F5F5"/>
    <a:srgbClr val="F1C7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310441-1BEF-4F83-8B49-B5E4F108BA04}" v="213" dt="2026-01-22T17:12:00.0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5"/>
    <p:restoredTop sz="65548" autoAdjust="0"/>
  </p:normalViewPr>
  <p:slideViewPr>
    <p:cSldViewPr snapToGrid="0">
      <p:cViewPr varScale="1">
        <p:scale>
          <a:sx n="49" d="100"/>
          <a:sy n="49" d="100"/>
        </p:scale>
        <p:origin x="62"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Butler" userId="3a4742fc-13d9-461e-bb35-63f94209b870" providerId="ADAL" clId="{E6B9894F-1923-4B2E-A174-5C31F898F833}"/>
    <pc:docChg chg="undo redo custSel addSld delSld modSld sldOrd modSection">
      <pc:chgData name="Megan Butler" userId="3a4742fc-13d9-461e-bb35-63f94209b870" providerId="ADAL" clId="{E6B9894F-1923-4B2E-A174-5C31F898F833}" dt="2026-01-22T17:37:11.162" v="602" actId="14100"/>
      <pc:docMkLst>
        <pc:docMk/>
      </pc:docMkLst>
      <pc:sldChg chg="modSp mod modNotesTx">
        <pc:chgData name="Megan Butler" userId="3a4742fc-13d9-461e-bb35-63f94209b870" providerId="ADAL" clId="{E6B9894F-1923-4B2E-A174-5C31F898F833}" dt="2026-01-22T17:09:18.461" v="563" actId="20577"/>
        <pc:sldMkLst>
          <pc:docMk/>
          <pc:sldMk cId="2335775709" sldId="1041"/>
        </pc:sldMkLst>
        <pc:spChg chg="mod">
          <ac:chgData name="Megan Butler" userId="3a4742fc-13d9-461e-bb35-63f94209b870" providerId="ADAL" clId="{E6B9894F-1923-4B2E-A174-5C31F898F833}" dt="2026-01-22T17:09:06.565" v="557"/>
          <ac:spMkLst>
            <pc:docMk/>
            <pc:sldMk cId="2335775709" sldId="1041"/>
            <ac:spMk id="3" creationId="{96BD94D3-F2FE-47B4-39CA-A32E15FCAF9C}"/>
          </ac:spMkLst>
        </pc:spChg>
        <pc:spChg chg="mod">
          <ac:chgData name="Megan Butler" userId="3a4742fc-13d9-461e-bb35-63f94209b870" providerId="ADAL" clId="{E6B9894F-1923-4B2E-A174-5C31F898F833}" dt="2026-01-22T17:08:37.552" v="553"/>
          <ac:spMkLst>
            <pc:docMk/>
            <pc:sldMk cId="2335775709" sldId="1041"/>
            <ac:spMk id="5" creationId="{4A5BC9AA-1A9F-F600-F577-1796EB57FE0C}"/>
          </ac:spMkLst>
        </pc:spChg>
        <pc:cxnChg chg="mod">
          <ac:chgData name="Megan Butler" userId="3a4742fc-13d9-461e-bb35-63f94209b870" providerId="ADAL" clId="{E6B9894F-1923-4B2E-A174-5C31F898F833}" dt="2026-01-22T17:08:42.556" v="554" actId="14100"/>
          <ac:cxnSpMkLst>
            <pc:docMk/>
            <pc:sldMk cId="2335775709" sldId="1041"/>
            <ac:cxnSpMk id="4" creationId="{1D784CDE-7340-C79A-2464-CFCC60138B9E}"/>
          </ac:cxnSpMkLst>
        </pc:cxnChg>
      </pc:sldChg>
      <pc:sldChg chg="modSp mod modNotesTx">
        <pc:chgData name="Megan Butler" userId="3a4742fc-13d9-461e-bb35-63f94209b870" providerId="ADAL" clId="{E6B9894F-1923-4B2E-A174-5C31F898F833}" dt="2026-01-22T15:47:35.313" v="221" actId="20577"/>
        <pc:sldMkLst>
          <pc:docMk/>
          <pc:sldMk cId="1262055286" sldId="1042"/>
        </pc:sldMkLst>
        <pc:spChg chg="mod">
          <ac:chgData name="Megan Butler" userId="3a4742fc-13d9-461e-bb35-63f94209b870" providerId="ADAL" clId="{E6B9894F-1923-4B2E-A174-5C31F898F833}" dt="2026-01-22T15:41:09.238" v="80" actId="1076"/>
          <ac:spMkLst>
            <pc:docMk/>
            <pc:sldMk cId="1262055286" sldId="1042"/>
            <ac:spMk id="5" creationId="{C2CC802B-4A7B-E5F7-226A-964403A68281}"/>
          </ac:spMkLst>
        </pc:spChg>
        <pc:spChg chg="mod">
          <ac:chgData name="Megan Butler" userId="3a4742fc-13d9-461e-bb35-63f94209b870" providerId="ADAL" clId="{E6B9894F-1923-4B2E-A174-5C31F898F833}" dt="2026-01-22T15:43:31.297" v="92"/>
          <ac:spMkLst>
            <pc:docMk/>
            <pc:sldMk cId="1262055286" sldId="1042"/>
            <ac:spMk id="15" creationId="{2BE2B03A-116E-348A-859F-9B78AC916500}"/>
          </ac:spMkLst>
        </pc:spChg>
        <pc:spChg chg="mod">
          <ac:chgData name="Megan Butler" userId="3a4742fc-13d9-461e-bb35-63f94209b870" providerId="ADAL" clId="{E6B9894F-1923-4B2E-A174-5C31F898F833}" dt="2026-01-22T15:41:03.179" v="79" actId="1076"/>
          <ac:spMkLst>
            <pc:docMk/>
            <pc:sldMk cId="1262055286" sldId="1042"/>
            <ac:spMk id="22" creationId="{6A622BFA-0817-A0FD-D153-C99AA16E3385}"/>
          </ac:spMkLst>
        </pc:spChg>
        <pc:spChg chg="mod">
          <ac:chgData name="Megan Butler" userId="3a4742fc-13d9-461e-bb35-63f94209b870" providerId="ADAL" clId="{E6B9894F-1923-4B2E-A174-5C31F898F833}" dt="2026-01-22T15:40:36.519" v="77" actId="1076"/>
          <ac:spMkLst>
            <pc:docMk/>
            <pc:sldMk cId="1262055286" sldId="1042"/>
            <ac:spMk id="25" creationId="{E695E0A3-3F87-FC97-5A4F-CD6BE65EFDA5}"/>
          </ac:spMkLst>
        </pc:spChg>
        <pc:spChg chg="mod">
          <ac:chgData name="Megan Butler" userId="3a4742fc-13d9-461e-bb35-63f94209b870" providerId="ADAL" clId="{E6B9894F-1923-4B2E-A174-5C31F898F833}" dt="2026-01-22T15:41:20.090" v="88" actId="1076"/>
          <ac:spMkLst>
            <pc:docMk/>
            <pc:sldMk cId="1262055286" sldId="1042"/>
            <ac:spMk id="33" creationId="{A8E3A108-7CCC-7914-1C92-C6A2825B46E3}"/>
          </ac:spMkLst>
        </pc:spChg>
        <pc:spChg chg="mod">
          <ac:chgData name="Megan Butler" userId="3a4742fc-13d9-461e-bb35-63f94209b870" providerId="ADAL" clId="{E6B9894F-1923-4B2E-A174-5C31F898F833}" dt="2026-01-22T15:41:43.093" v="90"/>
          <ac:spMkLst>
            <pc:docMk/>
            <pc:sldMk cId="1262055286" sldId="1042"/>
            <ac:spMk id="37" creationId="{FF704672-FF5B-F787-D504-BE675BB3BF5A}"/>
          </ac:spMkLst>
        </pc:spChg>
        <pc:cxnChg chg="mod">
          <ac:chgData name="Megan Butler" userId="3a4742fc-13d9-461e-bb35-63f94209b870" providerId="ADAL" clId="{E6B9894F-1923-4B2E-A174-5C31F898F833}" dt="2026-01-22T15:43:40.690" v="94" actId="14100"/>
          <ac:cxnSpMkLst>
            <pc:docMk/>
            <pc:sldMk cId="1262055286" sldId="1042"/>
            <ac:cxnSpMk id="16" creationId="{188BD3D3-5C60-E943-7397-36524DBD4DF4}"/>
          </ac:cxnSpMkLst>
        </pc:cxnChg>
      </pc:sldChg>
      <pc:sldChg chg="del">
        <pc:chgData name="Megan Butler" userId="3a4742fc-13d9-461e-bb35-63f94209b870" providerId="ADAL" clId="{E6B9894F-1923-4B2E-A174-5C31F898F833}" dt="2026-01-22T15:28:57.891" v="40" actId="2696"/>
        <pc:sldMkLst>
          <pc:docMk/>
          <pc:sldMk cId="561729602" sldId="1044"/>
        </pc:sldMkLst>
      </pc:sldChg>
      <pc:sldChg chg="del modNotesTx">
        <pc:chgData name="Megan Butler" userId="3a4742fc-13d9-461e-bb35-63f94209b870" providerId="ADAL" clId="{E6B9894F-1923-4B2E-A174-5C31F898F833}" dt="2026-01-22T16:46:15.059" v="465" actId="2696"/>
        <pc:sldMkLst>
          <pc:docMk/>
          <pc:sldMk cId="2814294050" sldId="1045"/>
        </pc:sldMkLst>
      </pc:sldChg>
      <pc:sldChg chg="modSp mod modNotesTx">
        <pc:chgData name="Megan Butler" userId="3a4742fc-13d9-461e-bb35-63f94209b870" providerId="ADAL" clId="{E6B9894F-1923-4B2E-A174-5C31F898F833}" dt="2026-01-22T17:12:05.640" v="595" actId="20577"/>
        <pc:sldMkLst>
          <pc:docMk/>
          <pc:sldMk cId="1338770875" sldId="1051"/>
        </pc:sldMkLst>
        <pc:spChg chg="mod">
          <ac:chgData name="Megan Butler" userId="3a4742fc-13d9-461e-bb35-63f94209b870" providerId="ADAL" clId="{E6B9894F-1923-4B2E-A174-5C31F898F833}" dt="2026-01-22T17:04:57.215" v="533" actId="20577"/>
          <ac:spMkLst>
            <pc:docMk/>
            <pc:sldMk cId="1338770875" sldId="1051"/>
            <ac:spMk id="8" creationId="{9A7BEA4E-C0D0-F426-77C9-1895860B9A55}"/>
          </ac:spMkLst>
        </pc:spChg>
      </pc:sldChg>
      <pc:sldChg chg="addSp modSp mod modNotesTx">
        <pc:chgData name="Megan Butler" userId="3a4742fc-13d9-461e-bb35-63f94209b870" providerId="ADAL" clId="{E6B9894F-1923-4B2E-A174-5C31F898F833}" dt="2026-01-22T17:36:09.517" v="597" actId="14100"/>
        <pc:sldMkLst>
          <pc:docMk/>
          <pc:sldMk cId="3045328947" sldId="1060"/>
        </pc:sldMkLst>
        <pc:spChg chg="add">
          <ac:chgData name="Megan Butler" userId="3a4742fc-13d9-461e-bb35-63f94209b870" providerId="ADAL" clId="{E6B9894F-1923-4B2E-A174-5C31F898F833}" dt="2026-01-22T17:09:35.330" v="566"/>
          <ac:spMkLst>
            <pc:docMk/>
            <pc:sldMk cId="3045328947" sldId="1060"/>
            <ac:spMk id="2" creationId="{40627E10-C697-FE94-0F35-C0509E3A746B}"/>
          </ac:spMkLst>
        </pc:spChg>
        <pc:spChg chg="mod">
          <ac:chgData name="Megan Butler" userId="3a4742fc-13d9-461e-bb35-63f94209b870" providerId="ADAL" clId="{E6B9894F-1923-4B2E-A174-5C31F898F833}" dt="2026-01-22T17:09:27.737" v="565"/>
          <ac:spMkLst>
            <pc:docMk/>
            <pc:sldMk cId="3045328947" sldId="1060"/>
            <ac:spMk id="9" creationId="{3EE4E389-FB2F-86E7-B022-BFB0F2163D21}"/>
          </ac:spMkLst>
        </pc:spChg>
        <pc:spChg chg="mod">
          <ac:chgData name="Megan Butler" userId="3a4742fc-13d9-461e-bb35-63f94209b870" providerId="ADAL" clId="{E6B9894F-1923-4B2E-A174-5C31F898F833}" dt="2026-01-22T17:09:50.842" v="571"/>
          <ac:spMkLst>
            <pc:docMk/>
            <pc:sldMk cId="3045328947" sldId="1060"/>
            <ac:spMk id="10" creationId="{3475A1D2-F569-B059-06C2-7DED23AFFE25}"/>
          </ac:spMkLst>
        </pc:spChg>
        <pc:cxnChg chg="mod">
          <ac:chgData name="Megan Butler" userId="3a4742fc-13d9-461e-bb35-63f94209b870" providerId="ADAL" clId="{E6B9894F-1923-4B2E-A174-5C31F898F833}" dt="2026-01-22T17:36:09.517" v="597" actId="14100"/>
          <ac:cxnSpMkLst>
            <pc:docMk/>
            <pc:sldMk cId="3045328947" sldId="1060"/>
            <ac:cxnSpMk id="11" creationId="{BC51C780-B879-2204-DC36-BB250009FC78}"/>
          </ac:cxnSpMkLst>
        </pc:cxnChg>
      </pc:sldChg>
      <pc:sldChg chg="modSp mod">
        <pc:chgData name="Megan Butler" userId="3a4742fc-13d9-461e-bb35-63f94209b870" providerId="ADAL" clId="{E6B9894F-1923-4B2E-A174-5C31F898F833}" dt="2026-01-22T16:58:30.908" v="515"/>
        <pc:sldMkLst>
          <pc:docMk/>
          <pc:sldMk cId="2800031423" sldId="1063"/>
        </pc:sldMkLst>
        <pc:spChg chg="mod">
          <ac:chgData name="Megan Butler" userId="3a4742fc-13d9-461e-bb35-63f94209b870" providerId="ADAL" clId="{E6B9894F-1923-4B2E-A174-5C31F898F833}" dt="2026-01-22T16:58:30.908" v="515"/>
          <ac:spMkLst>
            <pc:docMk/>
            <pc:sldMk cId="2800031423" sldId="1063"/>
            <ac:spMk id="2" creationId="{6CD2A1AA-6346-3B16-688B-F50F80B49B9D}"/>
          </ac:spMkLst>
        </pc:spChg>
        <pc:spChg chg="mod">
          <ac:chgData name="Megan Butler" userId="3a4742fc-13d9-461e-bb35-63f94209b870" providerId="ADAL" clId="{E6B9894F-1923-4B2E-A174-5C31F898F833}" dt="2026-01-22T16:16:25.703" v="368"/>
          <ac:spMkLst>
            <pc:docMk/>
            <pc:sldMk cId="2800031423" sldId="1063"/>
            <ac:spMk id="7" creationId="{7A8DF84D-5AF4-8765-6E8D-B8991F27D411}"/>
          </ac:spMkLst>
        </pc:spChg>
        <pc:cxnChg chg="mod">
          <ac:chgData name="Megan Butler" userId="3a4742fc-13d9-461e-bb35-63f94209b870" providerId="ADAL" clId="{E6B9894F-1923-4B2E-A174-5C31F898F833}" dt="2026-01-22T16:16:44.923" v="373" actId="14100"/>
          <ac:cxnSpMkLst>
            <pc:docMk/>
            <pc:sldMk cId="2800031423" sldId="1063"/>
            <ac:cxnSpMk id="6" creationId="{00FB1F1B-692F-C0EF-8B78-D2F53736B3A9}"/>
          </ac:cxnSpMkLst>
        </pc:cxnChg>
      </pc:sldChg>
      <pc:sldChg chg="modSp mod">
        <pc:chgData name="Megan Butler" userId="3a4742fc-13d9-461e-bb35-63f94209b870" providerId="ADAL" clId="{E6B9894F-1923-4B2E-A174-5C31F898F833}" dt="2026-01-22T16:58:35.438" v="516"/>
        <pc:sldMkLst>
          <pc:docMk/>
          <pc:sldMk cId="2392375179" sldId="1064"/>
        </pc:sldMkLst>
        <pc:spChg chg="mod">
          <ac:chgData name="Megan Butler" userId="3a4742fc-13d9-461e-bb35-63f94209b870" providerId="ADAL" clId="{E6B9894F-1923-4B2E-A174-5C31F898F833}" dt="2026-01-22T16:58:35.438" v="516"/>
          <ac:spMkLst>
            <pc:docMk/>
            <pc:sldMk cId="2392375179" sldId="1064"/>
            <ac:spMk id="2" creationId="{B6C8C20F-65FE-0ED8-D8D5-536A9D9AE27C}"/>
          </ac:spMkLst>
        </pc:spChg>
        <pc:spChg chg="mod">
          <ac:chgData name="Megan Butler" userId="3a4742fc-13d9-461e-bb35-63f94209b870" providerId="ADAL" clId="{E6B9894F-1923-4B2E-A174-5C31F898F833}" dt="2026-01-22T16:17:57.134" v="378"/>
          <ac:spMkLst>
            <pc:docMk/>
            <pc:sldMk cId="2392375179" sldId="1064"/>
            <ac:spMk id="7" creationId="{54698513-D78A-B957-FF73-3019866C1242}"/>
          </ac:spMkLst>
        </pc:spChg>
        <pc:cxnChg chg="mod">
          <ac:chgData name="Megan Butler" userId="3a4742fc-13d9-461e-bb35-63f94209b870" providerId="ADAL" clId="{E6B9894F-1923-4B2E-A174-5C31F898F833}" dt="2026-01-22T16:18:04.583" v="380" actId="14100"/>
          <ac:cxnSpMkLst>
            <pc:docMk/>
            <pc:sldMk cId="2392375179" sldId="1064"/>
            <ac:cxnSpMk id="6" creationId="{80ED2418-5716-B19D-825C-CF6E59A7D5A2}"/>
          </ac:cxnSpMkLst>
        </pc:cxnChg>
      </pc:sldChg>
      <pc:sldChg chg="modSp mod">
        <pc:chgData name="Megan Butler" userId="3a4742fc-13d9-461e-bb35-63f94209b870" providerId="ADAL" clId="{E6B9894F-1923-4B2E-A174-5C31F898F833}" dt="2026-01-22T16:58:39.542" v="517"/>
        <pc:sldMkLst>
          <pc:docMk/>
          <pc:sldMk cId="1596439849" sldId="1065"/>
        </pc:sldMkLst>
        <pc:spChg chg="mod">
          <ac:chgData name="Megan Butler" userId="3a4742fc-13d9-461e-bb35-63f94209b870" providerId="ADAL" clId="{E6B9894F-1923-4B2E-A174-5C31F898F833}" dt="2026-01-22T16:58:39.542" v="517"/>
          <ac:spMkLst>
            <pc:docMk/>
            <pc:sldMk cId="1596439849" sldId="1065"/>
            <ac:spMk id="2" creationId="{BDCE39A6-D7AB-0047-F1C6-F39160CE1918}"/>
          </ac:spMkLst>
        </pc:spChg>
        <pc:spChg chg="mod">
          <ac:chgData name="Megan Butler" userId="3a4742fc-13d9-461e-bb35-63f94209b870" providerId="ADAL" clId="{E6B9894F-1923-4B2E-A174-5C31F898F833}" dt="2026-01-22T16:26:07.839" v="395"/>
          <ac:spMkLst>
            <pc:docMk/>
            <pc:sldMk cId="1596439849" sldId="1065"/>
            <ac:spMk id="10" creationId="{453682A0-7778-8584-2ADD-1959E6ADED3C}"/>
          </ac:spMkLst>
        </pc:spChg>
        <pc:cxnChg chg="mod">
          <ac:chgData name="Megan Butler" userId="3a4742fc-13d9-461e-bb35-63f94209b870" providerId="ADAL" clId="{E6B9894F-1923-4B2E-A174-5C31F898F833}" dt="2026-01-22T16:26:17.872" v="397" actId="14100"/>
          <ac:cxnSpMkLst>
            <pc:docMk/>
            <pc:sldMk cId="1596439849" sldId="1065"/>
            <ac:cxnSpMk id="9" creationId="{4C78E85B-845A-23E7-120E-9AF0CBE55ADC}"/>
          </ac:cxnSpMkLst>
        </pc:cxnChg>
      </pc:sldChg>
      <pc:sldChg chg="modSp mod">
        <pc:chgData name="Megan Butler" userId="3a4742fc-13d9-461e-bb35-63f94209b870" providerId="ADAL" clId="{E6B9894F-1923-4B2E-A174-5C31F898F833}" dt="2026-01-22T16:58:43.182" v="518"/>
        <pc:sldMkLst>
          <pc:docMk/>
          <pc:sldMk cId="3224246638" sldId="1066"/>
        </pc:sldMkLst>
        <pc:spChg chg="mod">
          <ac:chgData name="Megan Butler" userId="3a4742fc-13d9-461e-bb35-63f94209b870" providerId="ADAL" clId="{E6B9894F-1923-4B2E-A174-5C31F898F833}" dt="2026-01-22T16:58:43.182" v="518"/>
          <ac:spMkLst>
            <pc:docMk/>
            <pc:sldMk cId="3224246638" sldId="1066"/>
            <ac:spMk id="2" creationId="{B3D26118-47C3-6FA3-F7FC-DF701F9810F9}"/>
          </ac:spMkLst>
        </pc:spChg>
        <pc:spChg chg="mod">
          <ac:chgData name="Megan Butler" userId="3a4742fc-13d9-461e-bb35-63f94209b870" providerId="ADAL" clId="{E6B9894F-1923-4B2E-A174-5C31F898F833}" dt="2026-01-22T16:35:34.336" v="425"/>
          <ac:spMkLst>
            <pc:docMk/>
            <pc:sldMk cId="3224246638" sldId="1066"/>
            <ac:spMk id="7" creationId="{69EFA2FA-FBEC-E96D-9373-65077F3CAF70}"/>
          </ac:spMkLst>
        </pc:spChg>
        <pc:cxnChg chg="mod">
          <ac:chgData name="Megan Butler" userId="3a4742fc-13d9-461e-bb35-63f94209b870" providerId="ADAL" clId="{E6B9894F-1923-4B2E-A174-5C31F898F833}" dt="2026-01-22T16:35:45.839" v="427" actId="14100"/>
          <ac:cxnSpMkLst>
            <pc:docMk/>
            <pc:sldMk cId="3224246638" sldId="1066"/>
            <ac:cxnSpMk id="8" creationId="{2AAD12BC-C538-7F10-185C-1AA32AE154E1}"/>
          </ac:cxnSpMkLst>
        </pc:cxnChg>
      </pc:sldChg>
      <pc:sldChg chg="modSp mod modNotesTx">
        <pc:chgData name="Megan Butler" userId="3a4742fc-13d9-461e-bb35-63f94209b870" providerId="ADAL" clId="{E6B9894F-1923-4B2E-A174-5C31F898F833}" dt="2026-01-22T17:37:02.511" v="601" actId="14100"/>
        <pc:sldMkLst>
          <pc:docMk/>
          <pc:sldMk cId="3653239982" sldId="1067"/>
        </pc:sldMkLst>
        <pc:spChg chg="mod">
          <ac:chgData name="Megan Butler" userId="3a4742fc-13d9-461e-bb35-63f94209b870" providerId="ADAL" clId="{E6B9894F-1923-4B2E-A174-5C31F898F833}" dt="2026-01-22T16:06:40.763" v="336" actId="255"/>
          <ac:spMkLst>
            <pc:docMk/>
            <pc:sldMk cId="3653239982" sldId="1067"/>
            <ac:spMk id="4" creationId="{3B1890DF-AC40-5298-9908-550EF0A7541B}"/>
          </ac:spMkLst>
        </pc:spChg>
        <pc:spChg chg="mod">
          <ac:chgData name="Megan Butler" userId="3a4742fc-13d9-461e-bb35-63f94209b870" providerId="ADAL" clId="{E6B9894F-1923-4B2E-A174-5C31F898F833}" dt="2026-01-22T16:04:43.693" v="301" actId="20577"/>
          <ac:spMkLst>
            <pc:docMk/>
            <pc:sldMk cId="3653239982" sldId="1067"/>
            <ac:spMk id="8" creationId="{A551364C-EB43-5C42-817E-2D9BB504E658}"/>
          </ac:spMkLst>
        </pc:spChg>
        <pc:spChg chg="mod">
          <ac:chgData name="Megan Butler" userId="3a4742fc-13d9-461e-bb35-63f94209b870" providerId="ADAL" clId="{E6B9894F-1923-4B2E-A174-5C31F898F833}" dt="2026-01-22T16:57:21.622" v="504"/>
          <ac:spMkLst>
            <pc:docMk/>
            <pc:sldMk cId="3653239982" sldId="1067"/>
            <ac:spMk id="18" creationId="{CF24C7C8-25D6-8614-358D-43CE378500E5}"/>
          </ac:spMkLst>
        </pc:spChg>
        <pc:cxnChg chg="mod">
          <ac:chgData name="Megan Butler" userId="3a4742fc-13d9-461e-bb35-63f94209b870" providerId="ADAL" clId="{E6B9894F-1923-4B2E-A174-5C31F898F833}" dt="2026-01-22T17:37:02.511" v="601" actId="14100"/>
          <ac:cxnSpMkLst>
            <pc:docMk/>
            <pc:sldMk cId="3653239982" sldId="1067"/>
            <ac:cxnSpMk id="7" creationId="{B69B1F60-1C36-D6D1-30D5-593DAB0E44FE}"/>
          </ac:cxnSpMkLst>
        </pc:cxnChg>
      </pc:sldChg>
      <pc:sldChg chg="modSp mod modNotesTx">
        <pc:chgData name="Megan Butler" userId="3a4742fc-13d9-461e-bb35-63f94209b870" providerId="ADAL" clId="{E6B9894F-1923-4B2E-A174-5C31F898F833}" dt="2026-01-22T16:55:56.469" v="500" actId="113"/>
        <pc:sldMkLst>
          <pc:docMk/>
          <pc:sldMk cId="3497709167" sldId="1068"/>
        </pc:sldMkLst>
        <pc:spChg chg="mod">
          <ac:chgData name="Megan Butler" userId="3a4742fc-13d9-461e-bb35-63f94209b870" providerId="ADAL" clId="{E6B9894F-1923-4B2E-A174-5C31F898F833}" dt="2026-01-22T16:15:36.389" v="363" actId="14100"/>
          <ac:spMkLst>
            <pc:docMk/>
            <pc:sldMk cId="3497709167" sldId="1068"/>
            <ac:spMk id="4" creationId="{6DA3CB75-9A28-F1EA-BF05-41BDFF275A2F}"/>
          </ac:spMkLst>
        </pc:spChg>
        <pc:spChg chg="mod">
          <ac:chgData name="Megan Butler" userId="3a4742fc-13d9-461e-bb35-63f94209b870" providerId="ADAL" clId="{E6B9894F-1923-4B2E-A174-5C31F898F833}" dt="2026-01-22T16:16:16.668" v="367"/>
          <ac:spMkLst>
            <pc:docMk/>
            <pc:sldMk cId="3497709167" sldId="1068"/>
            <ac:spMk id="5" creationId="{9E4887F6-7248-C3FB-B0BE-4A637C77C88A}"/>
          </ac:spMkLst>
        </pc:spChg>
        <pc:spChg chg="mod">
          <ac:chgData name="Megan Butler" userId="3a4742fc-13d9-461e-bb35-63f94209b870" providerId="ADAL" clId="{E6B9894F-1923-4B2E-A174-5C31F898F833}" dt="2026-01-22T16:15:49.734" v="365" actId="14100"/>
          <ac:spMkLst>
            <pc:docMk/>
            <pc:sldMk cId="3497709167" sldId="1068"/>
            <ac:spMk id="9" creationId="{30ED5E61-7B88-D7AB-EA1B-961BB13EC561}"/>
          </ac:spMkLst>
        </pc:spChg>
        <pc:cxnChg chg="mod">
          <ac:chgData name="Megan Butler" userId="3a4742fc-13d9-461e-bb35-63f94209b870" providerId="ADAL" clId="{E6B9894F-1923-4B2E-A174-5C31F898F833}" dt="2026-01-22T16:16:33.931" v="370" actId="14100"/>
          <ac:cxnSpMkLst>
            <pc:docMk/>
            <pc:sldMk cId="3497709167" sldId="1068"/>
            <ac:cxnSpMk id="3" creationId="{DA82CF4C-4969-0B43-0363-C3A1CD4FAF14}"/>
          </ac:cxnSpMkLst>
        </pc:cxnChg>
      </pc:sldChg>
      <pc:sldChg chg="modSp mod modNotesTx">
        <pc:chgData name="Megan Butler" userId="3a4742fc-13d9-461e-bb35-63f94209b870" providerId="ADAL" clId="{E6B9894F-1923-4B2E-A174-5C31F898F833}" dt="2026-01-22T16:55:52.162" v="499" actId="113"/>
        <pc:sldMkLst>
          <pc:docMk/>
          <pc:sldMk cId="315689582" sldId="1069"/>
        </pc:sldMkLst>
        <pc:spChg chg="mod">
          <ac:chgData name="Megan Butler" userId="3a4742fc-13d9-461e-bb35-63f94209b870" providerId="ADAL" clId="{E6B9894F-1923-4B2E-A174-5C31F898F833}" dt="2026-01-22T16:25:14.059" v="386"/>
          <ac:spMkLst>
            <pc:docMk/>
            <pc:sldMk cId="315689582" sldId="1069"/>
            <ac:spMk id="4" creationId="{7B6E36DB-9C7D-17AD-4074-3B35A67C2AEC}"/>
          </ac:spMkLst>
        </pc:spChg>
        <pc:spChg chg="mod">
          <ac:chgData name="Megan Butler" userId="3a4742fc-13d9-461e-bb35-63f94209b870" providerId="ADAL" clId="{E6B9894F-1923-4B2E-A174-5C31F898F833}" dt="2026-01-22T16:17:38.641" v="376"/>
          <ac:spMkLst>
            <pc:docMk/>
            <pc:sldMk cId="315689582" sldId="1069"/>
            <ac:spMk id="5" creationId="{9956A5F8-1580-0B73-34B8-B13B30483B22}"/>
          </ac:spMkLst>
        </pc:spChg>
        <pc:spChg chg="mod">
          <ac:chgData name="Megan Butler" userId="3a4742fc-13d9-461e-bb35-63f94209b870" providerId="ADAL" clId="{E6B9894F-1923-4B2E-A174-5C31F898F833}" dt="2026-01-22T16:25:30.021" v="391"/>
          <ac:spMkLst>
            <pc:docMk/>
            <pc:sldMk cId="315689582" sldId="1069"/>
            <ac:spMk id="13" creationId="{3FDB7271-00B2-9646-D82B-368E4D084CD9}"/>
          </ac:spMkLst>
        </pc:spChg>
        <pc:cxnChg chg="mod">
          <ac:chgData name="Megan Butler" userId="3a4742fc-13d9-461e-bb35-63f94209b870" providerId="ADAL" clId="{E6B9894F-1923-4B2E-A174-5C31F898F833}" dt="2026-01-22T16:17:42.813" v="377" actId="14100"/>
          <ac:cxnSpMkLst>
            <pc:docMk/>
            <pc:sldMk cId="315689582" sldId="1069"/>
            <ac:cxnSpMk id="3" creationId="{97646A6F-2887-83FD-DD24-45287964EF0B}"/>
          </ac:cxnSpMkLst>
        </pc:cxnChg>
      </pc:sldChg>
      <pc:sldChg chg="modSp mod modNotesTx">
        <pc:chgData name="Megan Butler" userId="3a4742fc-13d9-461e-bb35-63f94209b870" providerId="ADAL" clId="{E6B9894F-1923-4B2E-A174-5C31F898F833}" dt="2026-01-22T16:55:46.206" v="498" actId="113"/>
        <pc:sldMkLst>
          <pc:docMk/>
          <pc:sldMk cId="1513379026" sldId="1070"/>
        </pc:sldMkLst>
        <pc:spChg chg="mod">
          <ac:chgData name="Megan Butler" userId="3a4742fc-13d9-461e-bb35-63f94209b870" providerId="ADAL" clId="{E6B9894F-1923-4B2E-A174-5C31F898F833}" dt="2026-01-22T16:30:14.123" v="422" actId="14100"/>
          <ac:spMkLst>
            <pc:docMk/>
            <pc:sldMk cId="1513379026" sldId="1070"/>
            <ac:spMk id="5" creationId="{C849228E-5887-778B-620D-D31124B7A3AA}"/>
          </ac:spMkLst>
        </pc:spChg>
        <pc:spChg chg="mod">
          <ac:chgData name="Megan Butler" userId="3a4742fc-13d9-461e-bb35-63f94209b870" providerId="ADAL" clId="{E6B9894F-1923-4B2E-A174-5C31F898F833}" dt="2026-01-22T16:25:54.288" v="393"/>
          <ac:spMkLst>
            <pc:docMk/>
            <pc:sldMk cId="1513379026" sldId="1070"/>
            <ac:spMk id="7" creationId="{22ACBCCD-8AE1-1C88-7767-1969404DE98E}"/>
          </ac:spMkLst>
        </pc:spChg>
        <pc:spChg chg="mod">
          <ac:chgData name="Megan Butler" userId="3a4742fc-13d9-461e-bb35-63f94209b870" providerId="ADAL" clId="{E6B9894F-1923-4B2E-A174-5C31F898F833}" dt="2026-01-22T16:30:11.917" v="421" actId="1076"/>
          <ac:spMkLst>
            <pc:docMk/>
            <pc:sldMk cId="1513379026" sldId="1070"/>
            <ac:spMk id="8" creationId="{276CADCC-663E-AEC2-8162-C42942A34B3F}"/>
          </ac:spMkLst>
        </pc:spChg>
        <pc:cxnChg chg="mod">
          <ac:chgData name="Megan Butler" userId="3a4742fc-13d9-461e-bb35-63f94209b870" providerId="ADAL" clId="{E6B9894F-1923-4B2E-A174-5C31F898F833}" dt="2026-01-22T16:26:02.711" v="394" actId="14100"/>
          <ac:cxnSpMkLst>
            <pc:docMk/>
            <pc:sldMk cId="1513379026" sldId="1070"/>
            <ac:cxnSpMk id="6" creationId="{2B654CB0-6925-07C8-0D1D-C0248B28AADC}"/>
          </ac:cxnSpMkLst>
        </pc:cxnChg>
      </pc:sldChg>
      <pc:sldChg chg="modSp mod modNotesTx">
        <pc:chgData name="Megan Butler" userId="3a4742fc-13d9-461e-bb35-63f94209b870" providerId="ADAL" clId="{E6B9894F-1923-4B2E-A174-5C31F898F833}" dt="2026-01-22T16:55:41.456" v="494" actId="113"/>
        <pc:sldMkLst>
          <pc:docMk/>
          <pc:sldMk cId="3665799610" sldId="1071"/>
        </pc:sldMkLst>
        <pc:spChg chg="mod">
          <ac:chgData name="Megan Butler" userId="3a4742fc-13d9-461e-bb35-63f94209b870" providerId="ADAL" clId="{E6B9894F-1923-4B2E-A174-5C31F898F833}" dt="2026-01-22T16:34:40.834" v="424"/>
          <ac:spMkLst>
            <pc:docMk/>
            <pc:sldMk cId="3665799610" sldId="1071"/>
            <ac:spMk id="3" creationId="{D47F40B4-9BC1-04F8-2D75-2F8ABCE6EC99}"/>
          </ac:spMkLst>
        </pc:spChg>
        <pc:spChg chg="mod">
          <ac:chgData name="Megan Butler" userId="3a4742fc-13d9-461e-bb35-63f94209b870" providerId="ADAL" clId="{E6B9894F-1923-4B2E-A174-5C31F898F833}" dt="2026-01-22T16:44:15.489" v="460" actId="27636"/>
          <ac:spMkLst>
            <pc:docMk/>
            <pc:sldMk cId="3665799610" sldId="1071"/>
            <ac:spMk id="4" creationId="{A4F5F6AE-C92B-C828-026F-1F410B80039A}"/>
          </ac:spMkLst>
        </pc:spChg>
        <pc:cxnChg chg="mod">
          <ac:chgData name="Megan Butler" userId="3a4742fc-13d9-461e-bb35-63f94209b870" providerId="ADAL" clId="{E6B9894F-1923-4B2E-A174-5C31F898F833}" dt="2026-01-22T16:35:39.758" v="426" actId="14100"/>
          <ac:cxnSpMkLst>
            <pc:docMk/>
            <pc:sldMk cId="3665799610" sldId="1071"/>
            <ac:cxnSpMk id="7" creationId="{951FBDDE-5C7D-14A4-0A3C-DB9A56D27723}"/>
          </ac:cxnSpMkLst>
        </pc:cxnChg>
      </pc:sldChg>
      <pc:sldChg chg="modSp mod modNotesTx">
        <pc:chgData name="Megan Butler" userId="3a4742fc-13d9-461e-bb35-63f94209b870" providerId="ADAL" clId="{E6B9894F-1923-4B2E-A174-5C31F898F833}" dt="2026-01-22T17:36:44.226" v="599" actId="14100"/>
        <pc:sldMkLst>
          <pc:docMk/>
          <pc:sldMk cId="2185828475" sldId="1072"/>
        </pc:sldMkLst>
        <pc:spChg chg="mod">
          <ac:chgData name="Megan Butler" userId="3a4742fc-13d9-461e-bb35-63f94209b870" providerId="ADAL" clId="{E6B9894F-1923-4B2E-A174-5C31F898F833}" dt="2026-01-22T15:52:38.758" v="230" actId="114"/>
          <ac:spMkLst>
            <pc:docMk/>
            <pc:sldMk cId="2185828475" sldId="1072"/>
            <ac:spMk id="4" creationId="{470335D5-B2FF-D186-7413-39E823410E64}"/>
          </ac:spMkLst>
        </pc:spChg>
        <pc:spChg chg="mod">
          <ac:chgData name="Megan Butler" userId="3a4742fc-13d9-461e-bb35-63f94209b870" providerId="ADAL" clId="{E6B9894F-1923-4B2E-A174-5C31F898F833}" dt="2026-01-22T15:52:07.149" v="222"/>
          <ac:spMkLst>
            <pc:docMk/>
            <pc:sldMk cId="2185828475" sldId="1072"/>
            <ac:spMk id="10" creationId="{2100072D-9AC7-130D-9793-7EB834CC9EE3}"/>
          </ac:spMkLst>
        </pc:spChg>
        <pc:cxnChg chg="mod">
          <ac:chgData name="Megan Butler" userId="3a4742fc-13d9-461e-bb35-63f94209b870" providerId="ADAL" clId="{E6B9894F-1923-4B2E-A174-5C31F898F833}" dt="2026-01-22T17:36:44.226" v="599" actId="14100"/>
          <ac:cxnSpMkLst>
            <pc:docMk/>
            <pc:sldMk cId="2185828475" sldId="1072"/>
            <ac:cxnSpMk id="7" creationId="{FA404027-E9EF-4B03-9423-119B97315F70}"/>
          </ac:cxnSpMkLst>
        </pc:cxnChg>
      </pc:sldChg>
      <pc:sldChg chg="modSp mod modNotesTx">
        <pc:chgData name="Megan Butler" userId="3a4742fc-13d9-461e-bb35-63f94209b870" providerId="ADAL" clId="{E6B9894F-1923-4B2E-A174-5C31F898F833}" dt="2026-01-22T17:37:11.162" v="602" actId="14100"/>
        <pc:sldMkLst>
          <pc:docMk/>
          <pc:sldMk cId="3609574193" sldId="1073"/>
        </pc:sldMkLst>
        <pc:spChg chg="mod">
          <ac:chgData name="Megan Butler" userId="3a4742fc-13d9-461e-bb35-63f94209b870" providerId="ADAL" clId="{E6B9894F-1923-4B2E-A174-5C31F898F833}" dt="2026-01-22T16:58:26.507" v="514"/>
          <ac:spMkLst>
            <pc:docMk/>
            <pc:sldMk cId="3609574193" sldId="1073"/>
            <ac:spMk id="4" creationId="{EE4D808C-39E5-A36E-5A80-4ECBB6990F6A}"/>
          </ac:spMkLst>
        </pc:spChg>
        <pc:spChg chg="mod">
          <ac:chgData name="Megan Butler" userId="3a4742fc-13d9-461e-bb35-63f94209b870" providerId="ADAL" clId="{E6B9894F-1923-4B2E-A174-5C31F898F833}" dt="2026-01-22T16:08:05.540" v="343"/>
          <ac:spMkLst>
            <pc:docMk/>
            <pc:sldMk cId="3609574193" sldId="1073"/>
            <ac:spMk id="9" creationId="{CBD6F963-6793-DC33-7CDD-FE4A0581E284}"/>
          </ac:spMkLst>
        </pc:spChg>
        <pc:cxnChg chg="mod">
          <ac:chgData name="Megan Butler" userId="3a4742fc-13d9-461e-bb35-63f94209b870" providerId="ADAL" clId="{E6B9894F-1923-4B2E-A174-5C31F898F833}" dt="2026-01-22T17:37:11.162" v="602" actId="14100"/>
          <ac:cxnSpMkLst>
            <pc:docMk/>
            <pc:sldMk cId="3609574193" sldId="1073"/>
            <ac:cxnSpMk id="8" creationId="{16AE3C63-989F-7FB2-48D7-A944C2A1E1ED}"/>
          </ac:cxnSpMkLst>
        </pc:cxnChg>
      </pc:sldChg>
      <pc:sldChg chg="modSp mod modNotesTx">
        <pc:chgData name="Megan Butler" userId="3a4742fc-13d9-461e-bb35-63f94209b870" providerId="ADAL" clId="{E6B9894F-1923-4B2E-A174-5C31F898F833}" dt="2026-01-22T15:36:03.710" v="63" actId="14100"/>
        <pc:sldMkLst>
          <pc:docMk/>
          <pc:sldMk cId="767349803" sldId="1074"/>
        </pc:sldMkLst>
        <pc:spChg chg="mod">
          <ac:chgData name="Megan Butler" userId="3a4742fc-13d9-461e-bb35-63f94209b870" providerId="ADAL" clId="{E6B9894F-1923-4B2E-A174-5C31F898F833}" dt="2026-01-22T15:36:00.049" v="62"/>
          <ac:spMkLst>
            <pc:docMk/>
            <pc:sldMk cId="767349803" sldId="1074"/>
            <ac:spMk id="2" creationId="{EB511C11-A26E-5408-8870-57CFF92F3F76}"/>
          </ac:spMkLst>
        </pc:spChg>
        <pc:spChg chg="mod">
          <ac:chgData name="Megan Butler" userId="3a4742fc-13d9-461e-bb35-63f94209b870" providerId="ADAL" clId="{E6B9894F-1923-4B2E-A174-5C31F898F833}" dt="2026-01-22T15:35:04.814" v="58"/>
          <ac:spMkLst>
            <pc:docMk/>
            <pc:sldMk cId="767349803" sldId="1074"/>
            <ac:spMk id="3" creationId="{AB232209-D376-EF3D-11BD-6C9C42E2A434}"/>
          </ac:spMkLst>
        </pc:spChg>
        <pc:cxnChg chg="mod">
          <ac:chgData name="Megan Butler" userId="3a4742fc-13d9-461e-bb35-63f94209b870" providerId="ADAL" clId="{E6B9894F-1923-4B2E-A174-5C31F898F833}" dt="2026-01-22T15:36:03.710" v="63" actId="14100"/>
          <ac:cxnSpMkLst>
            <pc:docMk/>
            <pc:sldMk cId="767349803" sldId="1074"/>
            <ac:cxnSpMk id="4" creationId="{0E63E15D-A9CE-EC28-80E5-82EBDCE8F3F2}"/>
          </ac:cxnSpMkLst>
        </pc:cxnChg>
      </pc:sldChg>
      <pc:sldChg chg="modSp mod modNotesTx">
        <pc:chgData name="Megan Butler" userId="3a4742fc-13d9-461e-bb35-63f94209b870" providerId="ADAL" clId="{E6B9894F-1923-4B2E-A174-5C31F898F833}" dt="2026-01-22T17:08:48.787" v="555" actId="14100"/>
        <pc:sldMkLst>
          <pc:docMk/>
          <pc:sldMk cId="2642973493" sldId="1076"/>
        </pc:sldMkLst>
        <pc:spChg chg="mod">
          <ac:chgData name="Megan Butler" userId="3a4742fc-13d9-461e-bb35-63f94209b870" providerId="ADAL" clId="{E6B9894F-1923-4B2E-A174-5C31F898F833}" dt="2026-01-22T17:07:49.491" v="537"/>
          <ac:spMkLst>
            <pc:docMk/>
            <pc:sldMk cId="2642973493" sldId="1076"/>
            <ac:spMk id="3" creationId="{A93DD726-3FBD-E37A-8B80-2917503086CA}"/>
          </ac:spMkLst>
        </pc:spChg>
        <pc:spChg chg="mod">
          <ac:chgData name="Megan Butler" userId="3a4742fc-13d9-461e-bb35-63f94209b870" providerId="ADAL" clId="{E6B9894F-1923-4B2E-A174-5C31F898F833}" dt="2026-01-22T17:07:40.218" v="534"/>
          <ac:spMkLst>
            <pc:docMk/>
            <pc:sldMk cId="2642973493" sldId="1076"/>
            <ac:spMk id="5" creationId="{20A778FA-AC5B-95A7-9464-EA7DAF069756}"/>
          </ac:spMkLst>
        </pc:spChg>
        <pc:cxnChg chg="mod">
          <ac:chgData name="Megan Butler" userId="3a4742fc-13d9-461e-bb35-63f94209b870" providerId="ADAL" clId="{E6B9894F-1923-4B2E-A174-5C31F898F833}" dt="2026-01-22T17:08:48.787" v="555" actId="14100"/>
          <ac:cxnSpMkLst>
            <pc:docMk/>
            <pc:sldMk cId="2642973493" sldId="1076"/>
            <ac:cxnSpMk id="4" creationId="{6D58CABE-58D7-45FE-8EEB-AB2432361701}"/>
          </ac:cxnSpMkLst>
        </pc:cxnChg>
      </pc:sldChg>
      <pc:sldChg chg="addSp modSp mod modNotesTx">
        <pc:chgData name="Megan Butler" userId="3a4742fc-13d9-461e-bb35-63f94209b870" providerId="ADAL" clId="{E6B9894F-1923-4B2E-A174-5C31F898F833}" dt="2026-01-22T16:03:25.299" v="292"/>
        <pc:sldMkLst>
          <pc:docMk/>
          <pc:sldMk cId="1270069169" sldId="1078"/>
        </pc:sldMkLst>
        <pc:spChg chg="mod">
          <ac:chgData name="Megan Butler" userId="3a4742fc-13d9-461e-bb35-63f94209b870" providerId="ADAL" clId="{E6B9894F-1923-4B2E-A174-5C31F898F833}" dt="2026-01-22T15:56:38.517" v="242"/>
          <ac:spMkLst>
            <pc:docMk/>
            <pc:sldMk cId="1270069169" sldId="1078"/>
            <ac:spMk id="2" creationId="{F91C1F2E-4BDD-AB85-ABA9-C1E3683732F1}"/>
          </ac:spMkLst>
        </pc:spChg>
        <pc:spChg chg="mod">
          <ac:chgData name="Megan Butler" userId="3a4742fc-13d9-461e-bb35-63f94209b870" providerId="ADAL" clId="{E6B9894F-1923-4B2E-A174-5C31F898F833}" dt="2026-01-22T15:57:33.147" v="250" actId="20577"/>
          <ac:spMkLst>
            <pc:docMk/>
            <pc:sldMk cId="1270069169" sldId="1078"/>
            <ac:spMk id="3" creationId="{A93DD726-3FBD-E37A-8B80-2917503086CA}"/>
          </ac:spMkLst>
        </pc:spChg>
        <pc:spChg chg="add">
          <ac:chgData name="Megan Butler" userId="3a4742fc-13d9-461e-bb35-63f94209b870" providerId="ADAL" clId="{E6B9894F-1923-4B2E-A174-5C31F898F833}" dt="2026-01-22T15:56:54.492" v="244"/>
          <ac:spMkLst>
            <pc:docMk/>
            <pc:sldMk cId="1270069169" sldId="1078"/>
            <ac:spMk id="7" creationId="{67155773-E934-AA56-171D-969C45AC8446}"/>
          </ac:spMkLst>
        </pc:spChg>
        <pc:spChg chg="add">
          <ac:chgData name="Megan Butler" userId="3a4742fc-13d9-461e-bb35-63f94209b870" providerId="ADAL" clId="{E6B9894F-1923-4B2E-A174-5C31F898F833}" dt="2026-01-22T15:57:00.459" v="245"/>
          <ac:spMkLst>
            <pc:docMk/>
            <pc:sldMk cId="1270069169" sldId="1078"/>
            <ac:spMk id="8" creationId="{F150BF85-23CB-7218-8B51-06A74CDF3621}"/>
          </ac:spMkLst>
        </pc:spChg>
        <pc:spChg chg="add">
          <ac:chgData name="Megan Butler" userId="3a4742fc-13d9-461e-bb35-63f94209b870" providerId="ADAL" clId="{E6B9894F-1923-4B2E-A174-5C31F898F833}" dt="2026-01-22T15:57:06.431" v="246"/>
          <ac:spMkLst>
            <pc:docMk/>
            <pc:sldMk cId="1270069169" sldId="1078"/>
            <ac:spMk id="9" creationId="{75C013D3-81BC-0885-F36F-4FF302224091}"/>
          </ac:spMkLst>
        </pc:spChg>
        <pc:graphicFrameChg chg="mod modGraphic">
          <ac:chgData name="Megan Butler" userId="3a4742fc-13d9-461e-bb35-63f94209b870" providerId="ADAL" clId="{E6B9894F-1923-4B2E-A174-5C31F898F833}" dt="2026-01-22T16:03:25.299" v="292"/>
          <ac:graphicFrameMkLst>
            <pc:docMk/>
            <pc:sldMk cId="1270069169" sldId="1078"/>
            <ac:graphicFrameMk id="4" creationId="{9695C1D4-DDD9-90F5-1495-AFFF689756FD}"/>
          </ac:graphicFrameMkLst>
        </pc:graphicFrameChg>
        <pc:cxnChg chg="mod">
          <ac:chgData name="Megan Butler" userId="3a4742fc-13d9-461e-bb35-63f94209b870" providerId="ADAL" clId="{E6B9894F-1923-4B2E-A174-5C31F898F833}" dt="2026-01-22T15:56:42.125" v="243" actId="14100"/>
          <ac:cxnSpMkLst>
            <pc:docMk/>
            <pc:sldMk cId="1270069169" sldId="1078"/>
            <ac:cxnSpMk id="5" creationId="{14688443-4636-BD2D-B1C7-603597E3F2F8}"/>
          </ac:cxnSpMkLst>
        </pc:cxnChg>
      </pc:sldChg>
      <pc:sldChg chg="modSp mod modNotesTx">
        <pc:chgData name="Megan Butler" userId="3a4742fc-13d9-461e-bb35-63f94209b870" providerId="ADAL" clId="{E6B9894F-1923-4B2E-A174-5C31F898F833}" dt="2026-01-22T15:31:41.683" v="52" actId="13926"/>
        <pc:sldMkLst>
          <pc:docMk/>
          <pc:sldMk cId="3946074556" sldId="1079"/>
        </pc:sldMkLst>
        <pc:spChg chg="mod">
          <ac:chgData name="Megan Butler" userId="3a4742fc-13d9-461e-bb35-63f94209b870" providerId="ADAL" clId="{E6B9894F-1923-4B2E-A174-5C31F898F833}" dt="2026-01-22T15:22:09.141" v="2" actId="255"/>
          <ac:spMkLst>
            <pc:docMk/>
            <pc:sldMk cId="3946074556" sldId="1079"/>
            <ac:spMk id="5" creationId="{4D741897-8FF7-4323-C2EF-3E2FBA44E2F2}"/>
          </ac:spMkLst>
        </pc:spChg>
        <pc:spChg chg="mod">
          <ac:chgData name="Megan Butler" userId="3a4742fc-13d9-461e-bb35-63f94209b870" providerId="ADAL" clId="{E6B9894F-1923-4B2E-A174-5C31F898F833}" dt="2026-01-22T15:31:41.683" v="52" actId="13926"/>
          <ac:spMkLst>
            <pc:docMk/>
            <pc:sldMk cId="3946074556" sldId="1079"/>
            <ac:spMk id="7" creationId="{5AFFB1B8-629A-C294-D0CF-4E071D93B0C0}"/>
          </ac:spMkLst>
        </pc:spChg>
      </pc:sldChg>
      <pc:sldChg chg="modSp mod">
        <pc:chgData name="Megan Butler" userId="3a4742fc-13d9-461e-bb35-63f94209b870" providerId="ADAL" clId="{E6B9894F-1923-4B2E-A174-5C31F898F833}" dt="2026-01-22T15:25:48.396" v="16" actId="14100"/>
        <pc:sldMkLst>
          <pc:docMk/>
          <pc:sldMk cId="851910048" sldId="1080"/>
        </pc:sldMkLst>
        <pc:spChg chg="mod">
          <ac:chgData name="Megan Butler" userId="3a4742fc-13d9-461e-bb35-63f94209b870" providerId="ADAL" clId="{E6B9894F-1923-4B2E-A174-5C31F898F833}" dt="2026-01-22T15:25:41.482" v="14"/>
          <ac:spMkLst>
            <pc:docMk/>
            <pc:sldMk cId="851910048" sldId="1080"/>
            <ac:spMk id="9" creationId="{9E1BA637-B513-3DE1-6FC9-08E405A2A76F}"/>
          </ac:spMkLst>
        </pc:spChg>
        <pc:spChg chg="mod">
          <ac:chgData name="Megan Butler" userId="3a4742fc-13d9-461e-bb35-63f94209b870" providerId="ADAL" clId="{E6B9894F-1923-4B2E-A174-5C31F898F833}" dt="2026-01-22T15:25:34.525" v="13"/>
          <ac:spMkLst>
            <pc:docMk/>
            <pc:sldMk cId="851910048" sldId="1080"/>
            <ac:spMk id="10" creationId="{6BE5796E-BD28-8F8E-A994-26D6CBF254B7}"/>
          </ac:spMkLst>
        </pc:spChg>
        <pc:cxnChg chg="mod">
          <ac:chgData name="Megan Butler" userId="3a4742fc-13d9-461e-bb35-63f94209b870" providerId="ADAL" clId="{E6B9894F-1923-4B2E-A174-5C31F898F833}" dt="2026-01-22T15:25:48.396" v="16" actId="14100"/>
          <ac:cxnSpMkLst>
            <pc:docMk/>
            <pc:sldMk cId="851910048" sldId="1080"/>
            <ac:cxnSpMk id="11" creationId="{181E6A37-302D-D221-59AB-6D8AA832BE9B}"/>
          </ac:cxnSpMkLst>
        </pc:cxnChg>
      </pc:sldChg>
      <pc:sldChg chg="modSp mod">
        <pc:chgData name="Megan Butler" userId="3a4742fc-13d9-461e-bb35-63f94209b870" providerId="ADAL" clId="{E6B9894F-1923-4B2E-A174-5C31F898F833}" dt="2026-01-22T15:29:56.918" v="44" actId="13926"/>
        <pc:sldMkLst>
          <pc:docMk/>
          <pc:sldMk cId="2340285580" sldId="1081"/>
        </pc:sldMkLst>
        <pc:spChg chg="mod">
          <ac:chgData name="Megan Butler" userId="3a4742fc-13d9-461e-bb35-63f94209b870" providerId="ADAL" clId="{E6B9894F-1923-4B2E-A174-5C31F898F833}" dt="2026-01-22T15:23:41.859" v="10" actId="790"/>
          <ac:spMkLst>
            <pc:docMk/>
            <pc:sldMk cId="2340285580" sldId="1081"/>
            <ac:spMk id="8" creationId="{DBFA3857-205D-D0A6-B64D-0BC3FD79932B}"/>
          </ac:spMkLst>
        </pc:spChg>
        <pc:spChg chg="mod">
          <ac:chgData name="Megan Butler" userId="3a4742fc-13d9-461e-bb35-63f94209b870" providerId="ADAL" clId="{E6B9894F-1923-4B2E-A174-5C31F898F833}" dt="2026-01-22T15:29:56.918" v="44" actId="13926"/>
          <ac:spMkLst>
            <pc:docMk/>
            <pc:sldMk cId="2340285580" sldId="1081"/>
            <ac:spMk id="9" creationId="{E4207A6C-5141-90EF-2619-4C9506EF2D24}"/>
          </ac:spMkLst>
        </pc:spChg>
        <pc:cxnChg chg="mod">
          <ac:chgData name="Megan Butler" userId="3a4742fc-13d9-461e-bb35-63f94209b870" providerId="ADAL" clId="{E6B9894F-1923-4B2E-A174-5C31F898F833}" dt="2026-01-22T15:23:27.234" v="9" actId="14100"/>
          <ac:cxnSpMkLst>
            <pc:docMk/>
            <pc:sldMk cId="2340285580" sldId="1081"/>
            <ac:cxnSpMk id="10" creationId="{FA3F6E80-86C1-9C79-585F-8507F9BE237A}"/>
          </ac:cxnSpMkLst>
        </pc:cxnChg>
      </pc:sldChg>
      <pc:sldChg chg="modSp modNotesTx">
        <pc:chgData name="Megan Butler" userId="3a4742fc-13d9-461e-bb35-63f94209b870" providerId="ADAL" clId="{E6B9894F-1923-4B2E-A174-5C31F898F833}" dt="2026-01-22T15:33:35.971" v="53"/>
        <pc:sldMkLst>
          <pc:docMk/>
          <pc:sldMk cId="316957282" sldId="1082"/>
        </pc:sldMkLst>
        <pc:spChg chg="mod">
          <ac:chgData name="Megan Butler" userId="3a4742fc-13d9-461e-bb35-63f94209b870" providerId="ADAL" clId="{E6B9894F-1923-4B2E-A174-5C31F898F833}" dt="2026-01-22T15:33:35.971" v="53"/>
          <ac:spMkLst>
            <pc:docMk/>
            <pc:sldMk cId="316957282" sldId="1082"/>
            <ac:spMk id="3" creationId="{7F018611-10E3-6DE1-AF3B-99189DBEB907}"/>
          </ac:spMkLst>
        </pc:spChg>
        <pc:spChg chg="mod">
          <ac:chgData name="Megan Butler" userId="3a4742fc-13d9-461e-bb35-63f94209b870" providerId="ADAL" clId="{E6B9894F-1923-4B2E-A174-5C31F898F833}" dt="2026-01-22T15:26:33.555" v="18"/>
          <ac:spMkLst>
            <pc:docMk/>
            <pc:sldMk cId="316957282" sldId="1082"/>
            <ac:spMk id="7" creationId="{2FA3EF37-5B7A-D5AB-1586-29F94D47FD9D}"/>
          </ac:spMkLst>
        </pc:spChg>
      </pc:sldChg>
      <pc:sldChg chg="modSp mod modNotesTx">
        <pc:chgData name="Megan Butler" userId="3a4742fc-13d9-461e-bb35-63f94209b870" providerId="ADAL" clId="{E6B9894F-1923-4B2E-A174-5C31F898F833}" dt="2026-01-22T16:59:28.149" v="520" actId="20577"/>
        <pc:sldMkLst>
          <pc:docMk/>
          <pc:sldMk cId="4289544985" sldId="1083"/>
        </pc:sldMkLst>
        <pc:spChg chg="mod">
          <ac:chgData name="Megan Butler" userId="3a4742fc-13d9-461e-bb35-63f94209b870" providerId="ADAL" clId="{E6B9894F-1923-4B2E-A174-5C31F898F833}" dt="2026-01-22T16:07:15.459" v="341" actId="255"/>
          <ac:spMkLst>
            <pc:docMk/>
            <pc:sldMk cId="4289544985" sldId="1083"/>
            <ac:spMk id="2" creationId="{C24D50BA-62BD-0E2A-AFF8-505F333FF5B3}"/>
          </ac:spMkLst>
        </pc:spChg>
        <pc:spChg chg="mod">
          <ac:chgData name="Megan Butler" userId="3a4742fc-13d9-461e-bb35-63f94209b870" providerId="ADAL" clId="{E6B9894F-1923-4B2E-A174-5C31F898F833}" dt="2026-01-22T16:58:02.066" v="511"/>
          <ac:spMkLst>
            <pc:docMk/>
            <pc:sldMk cId="4289544985" sldId="1083"/>
            <ac:spMk id="7" creationId="{E0E05A99-2B5B-14E8-1C34-45FC688C3ABE}"/>
          </ac:spMkLst>
        </pc:spChg>
      </pc:sldChg>
      <pc:sldChg chg="add modNotesTx">
        <pc:chgData name="Megan Butler" userId="3a4742fc-13d9-461e-bb35-63f94209b870" providerId="ADAL" clId="{E6B9894F-1923-4B2E-A174-5C31F898F833}" dt="2026-01-22T15:34:22.133" v="57" actId="15"/>
        <pc:sldMkLst>
          <pc:docMk/>
          <pc:sldMk cId="1412116899" sldId="1084"/>
        </pc:sldMkLst>
      </pc:sldChg>
      <pc:sldChg chg="add ord modNotesTx">
        <pc:chgData name="Megan Butler" userId="3a4742fc-13d9-461e-bb35-63f94209b870" providerId="ADAL" clId="{E6B9894F-1923-4B2E-A174-5C31F898F833}" dt="2026-01-22T16:46:09.704" v="464" actId="20577"/>
        <pc:sldMkLst>
          <pc:docMk/>
          <pc:sldMk cId="2701539686" sldId="10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9E01DA-D934-47BF-9068-83064AB86FCE}" type="datetimeFigureOut">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13CCEB-0533-4A15-BE23-AD7E8BCABC66}" type="slidenum">
              <a:t>‹#›</a:t>
            </a:fld>
            <a:endParaRPr lang="en-US"/>
          </a:p>
        </p:txBody>
      </p:sp>
    </p:spTree>
    <p:extLst>
      <p:ext uri="{BB962C8B-B14F-4D97-AF65-F5344CB8AC3E}">
        <p14:creationId xmlns:p14="http://schemas.microsoft.com/office/powerpoint/2010/main" val="3669975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1</a:t>
            </a:fld>
            <a:endParaRPr lang="en-US"/>
          </a:p>
        </p:txBody>
      </p:sp>
    </p:spTree>
    <p:extLst>
      <p:ext uri="{BB962C8B-B14F-4D97-AF65-F5344CB8AC3E}">
        <p14:creationId xmlns:p14="http://schemas.microsoft.com/office/powerpoint/2010/main" val="4240945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Invitez les participants à partager leurs impressions générales sur le processus d’évaluation.</a:t>
            </a:r>
          </a:p>
          <a:p>
            <a:pPr marL="171450" indent="-171450">
              <a:buFont typeface="Arial" panose="020B0604020202020204" pitchFamily="34" charset="0"/>
              <a:buChar char="•"/>
            </a:pPr>
            <a:r>
              <a:rPr lang="fr-FR" dirty="0"/>
              <a:t>Si des réponses ont été recueillies avant la séance, vous pouvez inclure un aperçu des résultats ici :</a:t>
            </a:r>
          </a:p>
          <a:p>
            <a:pPr marL="628650" lvl="1" indent="-171450">
              <a:buFont typeface="Arial" panose="020B0604020202020204" pitchFamily="34" charset="0"/>
              <a:buChar char="•"/>
            </a:pPr>
            <a:r>
              <a:rPr lang="fr-FR" dirty="0"/>
              <a:t>Expliquez comment la confidentialité des participants a été protégée lors de la compilation des réponses du groupe.</a:t>
            </a:r>
          </a:p>
          <a:p>
            <a:pPr marL="171450" indent="-171450">
              <a:buFont typeface="Arial" panose="020B0604020202020204" pitchFamily="34" charset="0"/>
              <a:buChar char="•"/>
            </a:pPr>
            <a:r>
              <a:rPr lang="fr-FR" dirty="0"/>
              <a:t>Précisez comment le reste de la discussion sera structuré (p. ex., passer en revue chaque section ou indicateur, demander aux participants de partager leurs cotes, identifier les priorités d’action).</a:t>
            </a:r>
          </a:p>
          <a:p>
            <a:endParaRPr lang="en-US" dirty="0">
              <a:ea typeface="Calibri" panose="020F0502020204030204"/>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10</a:t>
            </a:fld>
            <a:endParaRPr lang="en-US"/>
          </a:p>
        </p:txBody>
      </p:sp>
    </p:spTree>
    <p:extLst>
      <p:ext uri="{BB962C8B-B14F-4D97-AF65-F5344CB8AC3E}">
        <p14:creationId xmlns:p14="http://schemas.microsoft.com/office/powerpoint/2010/main" val="1531564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Voici les indicateurs inclus dans la </a:t>
            </a:r>
            <a:r>
              <a:rPr lang="fr-FR" b="0" dirty="0"/>
              <a:t>Section 1 : Politiques et procédures.</a:t>
            </a:r>
          </a:p>
          <a:p>
            <a:pPr marL="171450" indent="-171450">
              <a:buFont typeface="Arial" panose="020B0604020202020204" pitchFamily="34" charset="0"/>
              <a:buChar char="•"/>
            </a:pPr>
            <a:r>
              <a:rPr lang="fr-FR" dirty="0"/>
              <a:t>Vous pouvez engager la discussion directement ici, ou utiliser une nouvelle diapositive pour l’annotation. Si vous utilisez une nouvelle diapositive, vous pouvez publier ces indicateurs dans le chat afin que les participants puissent s’y référer pendant la discussion.</a:t>
            </a:r>
          </a:p>
          <a:p>
            <a:pPr marL="171450" indent="-171450">
              <a:buFont typeface="Arial" panose="020B0604020202020204" pitchFamily="34" charset="0"/>
              <a:buChar char="•"/>
            </a:pPr>
            <a:r>
              <a:rPr lang="fr-FR" dirty="0"/>
              <a:t>Vous pouvez inviter les participants à partager leurs cotes pour ces indicateurs (par exemple via le chat, l’annotation, des sondages, lever la main).</a:t>
            </a:r>
          </a:p>
          <a:p>
            <a:pPr marL="171450" indent="-171450">
              <a:buFont typeface="Arial" panose="020B0604020202020204" pitchFamily="34" charset="0"/>
              <a:buChar char="•"/>
            </a:pPr>
            <a:r>
              <a:rPr lang="fr-FR" dirty="0"/>
              <a:t>Si les réponses ont été recueillies à l’avance, vous pouvez partager les </a:t>
            </a:r>
            <a:r>
              <a:rPr lang="fr-FR" b="0" dirty="0"/>
              <a:t>notes moyennes </a:t>
            </a:r>
            <a:r>
              <a:rPr lang="fr-FR" dirty="0"/>
              <a:t>pour chaque indicateur.</a:t>
            </a:r>
          </a:p>
        </p:txBody>
      </p:sp>
      <p:sp>
        <p:nvSpPr>
          <p:cNvPr id="4" name="Slide Number Placeholder 3"/>
          <p:cNvSpPr>
            <a:spLocks noGrp="1"/>
          </p:cNvSpPr>
          <p:nvPr>
            <p:ph type="sldNum" sz="quarter" idx="5"/>
          </p:nvPr>
        </p:nvSpPr>
        <p:spPr/>
        <p:txBody>
          <a:bodyPr/>
          <a:lstStyle/>
          <a:p>
            <a:fld id="{CC13CCEB-0533-4A15-BE23-AD7E8BCABC66}" type="slidenum">
              <a:rPr lang="en-US"/>
              <a:t>11</a:t>
            </a:fld>
            <a:endParaRPr lang="en-US"/>
          </a:p>
        </p:txBody>
      </p:sp>
    </p:spTree>
    <p:extLst>
      <p:ext uri="{BB962C8B-B14F-4D97-AF65-F5344CB8AC3E}">
        <p14:creationId xmlns:p14="http://schemas.microsoft.com/office/powerpoint/2010/main" val="243464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t>
            </a:r>
            <a:r>
              <a:rPr lang="en-US" b="0" i="1" dirty="0"/>
              <a:t>**</a:t>
            </a:r>
            <a:r>
              <a:rPr lang="fr-FR" b="0" i="1" dirty="0"/>
              <a:t>Vous pouvez choisir de dupliquer cette diapositive pour d’autres indicateurs.</a:t>
            </a:r>
            <a:endParaRPr lang="en-US" b="0" dirty="0"/>
          </a:p>
        </p:txBody>
      </p:sp>
      <p:sp>
        <p:nvSpPr>
          <p:cNvPr id="4" name="Slide Number Placeholder 3"/>
          <p:cNvSpPr>
            <a:spLocks noGrp="1"/>
          </p:cNvSpPr>
          <p:nvPr>
            <p:ph type="sldNum" sz="quarter" idx="5"/>
          </p:nvPr>
        </p:nvSpPr>
        <p:spPr/>
        <p:txBody>
          <a:bodyPr/>
          <a:lstStyle/>
          <a:p>
            <a:fld id="{CC13CCEB-0533-4A15-BE23-AD7E8BCABC66}" type="slidenum">
              <a:rPr lang="en-US" smtClean="0"/>
              <a:t>12</a:t>
            </a:fld>
            <a:endParaRPr lang="en-US"/>
          </a:p>
        </p:txBody>
      </p:sp>
    </p:spTree>
    <p:extLst>
      <p:ext uri="{BB962C8B-B14F-4D97-AF65-F5344CB8AC3E}">
        <p14:creationId xmlns:p14="http://schemas.microsoft.com/office/powerpoint/2010/main" val="3863231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a:t>
            </a:r>
            <a:r>
              <a:rPr lang="fr-FR" b="0" i="1" dirty="0"/>
              <a:t>Vous pouvez l’utiliser comme un espace pour poser des questions supplémentaires aux participants ou pour partager des réflexions additionnelles. Par exemple, vous pouvez demander aux participants:</a:t>
            </a:r>
          </a:p>
          <a:p>
            <a:pPr marL="628650" lvl="1" indent="-171450">
              <a:buFont typeface="Arial" panose="020B0604020202020204" pitchFamily="34" charset="0"/>
              <a:buChar char="•"/>
            </a:pPr>
            <a:r>
              <a:rPr lang="fr-FR" b="0" i="1" dirty="0"/>
              <a:t>Quel indicateur est le plus important à traiter ?</a:t>
            </a:r>
          </a:p>
          <a:p>
            <a:pPr marL="628650" lvl="1" indent="-171450">
              <a:buFont typeface="Arial" panose="020B0604020202020204" pitchFamily="34" charset="0"/>
              <a:buChar char="•"/>
            </a:pPr>
            <a:r>
              <a:rPr lang="fr-FR" b="0" i="1" dirty="0"/>
              <a:t>Quelles actions entreprendriez-vous à partir des résultats de cette section ?</a:t>
            </a:r>
          </a:p>
          <a:p>
            <a:pPr marL="628650" lvl="1" indent="-171450">
              <a:buFont typeface="Arial" panose="020B0604020202020204" pitchFamily="34" charset="0"/>
              <a:buChar char="•"/>
            </a:pPr>
            <a:r>
              <a:rPr lang="fr-FR" b="0" i="1" dirty="0"/>
              <a:t>Comment cette section s’aligne-t-elle avec votre rôle et vos responsabilités ?</a:t>
            </a:r>
          </a:p>
          <a:p>
            <a:endParaRPr lang="en-US" i="1" dirty="0">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13</a:t>
            </a:fld>
            <a:endParaRPr lang="en-US"/>
          </a:p>
        </p:txBody>
      </p:sp>
    </p:spTree>
    <p:extLst>
      <p:ext uri="{BB962C8B-B14F-4D97-AF65-F5344CB8AC3E}">
        <p14:creationId xmlns:p14="http://schemas.microsoft.com/office/powerpoint/2010/main" val="2102203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Voici les indicateurs inclus dans la </a:t>
            </a:r>
            <a:r>
              <a:rPr lang="fr-FR" b="0" dirty="0"/>
              <a:t>Section 2 : Personnes et culture. </a:t>
            </a:r>
          </a:p>
          <a:p>
            <a:pPr marL="171450" indent="-171450">
              <a:buFont typeface="Arial" panose="020B0604020202020204" pitchFamily="34" charset="0"/>
              <a:buChar char="•"/>
            </a:pPr>
            <a:r>
              <a:rPr lang="fr-FR" dirty="0"/>
              <a:t>Vous pouvez engager la discussion directement ici, ou utiliser une nouvelle diapositive pour l’annotation. Si vous utilisez une nouvelle diapositive, vous pouvez publier ces indicateurs dans le chat afin que les participants puissent s’y référer pendant la discussion.</a:t>
            </a:r>
          </a:p>
          <a:p>
            <a:pPr marL="171450" indent="-171450">
              <a:buFont typeface="Arial" panose="020B0604020202020204" pitchFamily="34" charset="0"/>
              <a:buChar char="•"/>
            </a:pPr>
            <a:r>
              <a:rPr lang="fr-FR" dirty="0"/>
              <a:t>Vous pouvez inviter les participants à partager leurs cotes pour ces indicateurs (par exemple via le chat, l’annotation, des sondages, lever la main).</a:t>
            </a:r>
          </a:p>
          <a:p>
            <a:pPr marL="171450" indent="-171450">
              <a:buFont typeface="Arial" panose="020B0604020202020204" pitchFamily="34" charset="0"/>
              <a:buChar char="•"/>
            </a:pPr>
            <a:r>
              <a:rPr lang="fr-FR" dirty="0"/>
              <a:t>Si les réponses ont été recueillies à l’avance, vous pouvez partager les </a:t>
            </a:r>
            <a:r>
              <a:rPr lang="fr-FR" b="0" dirty="0"/>
              <a:t>notes moyennes </a:t>
            </a:r>
            <a:r>
              <a:rPr lang="fr-FR" dirty="0"/>
              <a:t>pour chaque indicateur.</a:t>
            </a:r>
          </a:p>
        </p:txBody>
      </p:sp>
      <p:sp>
        <p:nvSpPr>
          <p:cNvPr id="4" name="Slide Number Placeholder 3"/>
          <p:cNvSpPr>
            <a:spLocks noGrp="1"/>
          </p:cNvSpPr>
          <p:nvPr>
            <p:ph type="sldNum" sz="quarter" idx="5"/>
          </p:nvPr>
        </p:nvSpPr>
        <p:spPr/>
        <p:txBody>
          <a:bodyPr/>
          <a:lstStyle/>
          <a:p>
            <a:fld id="{CC13CCEB-0533-4A15-BE23-AD7E8BCABC66}" type="slidenum">
              <a:rPr lang="en-US"/>
              <a:t>14</a:t>
            </a:fld>
            <a:endParaRPr lang="en-US"/>
          </a:p>
        </p:txBody>
      </p:sp>
    </p:spTree>
    <p:extLst>
      <p:ext uri="{BB962C8B-B14F-4D97-AF65-F5344CB8AC3E}">
        <p14:creationId xmlns:p14="http://schemas.microsoft.com/office/powerpoint/2010/main" val="3667800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a:t>
            </a:r>
            <a:r>
              <a:rPr lang="fr-FR" b="0" i="1" dirty="0"/>
              <a:t>Vous pouvez l’utiliser comme un espace pour poser des questions supplémentaires aux participants ou pour partager des réflexions additionnelles. Par exemple, vous pouvez demander aux participants:</a:t>
            </a:r>
          </a:p>
          <a:p>
            <a:pPr marL="628650" lvl="1" indent="-171450">
              <a:buFont typeface="Arial" panose="020B0604020202020204" pitchFamily="34" charset="0"/>
              <a:buChar char="•"/>
            </a:pPr>
            <a:r>
              <a:rPr lang="fr-FR" b="0" i="1" dirty="0"/>
              <a:t>Quel indicateur est le plus important à traiter ?</a:t>
            </a:r>
          </a:p>
          <a:p>
            <a:pPr marL="628650" lvl="1" indent="-171450">
              <a:buFont typeface="Arial" panose="020B0604020202020204" pitchFamily="34" charset="0"/>
              <a:buChar char="•"/>
            </a:pPr>
            <a:r>
              <a:rPr lang="fr-FR" b="0" i="1" dirty="0"/>
              <a:t>Quelles actions entreprendriez-vous à partir des résultats de cette section ?</a:t>
            </a:r>
          </a:p>
          <a:p>
            <a:pPr marL="628650" lvl="1" indent="-171450">
              <a:buFont typeface="Arial" panose="020B0604020202020204" pitchFamily="34" charset="0"/>
              <a:buChar char="•"/>
            </a:pPr>
            <a:r>
              <a:rPr lang="fr-FR" b="0" i="1" dirty="0"/>
              <a:t>Comment cette section s’aligne-t-elle avec votre rôle et vos responsabilités ?</a:t>
            </a: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a:t>15</a:t>
            </a:fld>
            <a:endParaRPr lang="en-US"/>
          </a:p>
        </p:txBody>
      </p:sp>
    </p:spTree>
    <p:extLst>
      <p:ext uri="{BB962C8B-B14F-4D97-AF65-F5344CB8AC3E}">
        <p14:creationId xmlns:p14="http://schemas.microsoft.com/office/powerpoint/2010/main" val="2682783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Voici les indicateurs inclus dans la </a:t>
            </a:r>
            <a:r>
              <a:rPr lang="fr-FR" b="0" dirty="0"/>
              <a:t>Section 3 : Espaces </a:t>
            </a:r>
            <a:r>
              <a:rPr lang="fr-FR" b="0" dirty="0" err="1"/>
              <a:t>organisation-nels</a:t>
            </a:r>
            <a:r>
              <a:rPr lang="fr-FR" b="0" dirty="0"/>
              <a:t>.</a:t>
            </a:r>
          </a:p>
          <a:p>
            <a:pPr marL="171450" indent="-171450">
              <a:buFont typeface="Arial" panose="020B0604020202020204" pitchFamily="34" charset="0"/>
              <a:buChar char="•"/>
            </a:pPr>
            <a:r>
              <a:rPr lang="fr-FR" dirty="0"/>
              <a:t>Vous pouvez engager la discussion directement ici, ou utiliser une nouvelle diapositive pour l’annotation. Si vous utilisez une nouvelle diapositive, vous pouvez publier ces indicateurs dans le chat afin que les participants puissent s’y référer pendant la discussion.</a:t>
            </a:r>
          </a:p>
          <a:p>
            <a:pPr marL="171450" indent="-171450">
              <a:buFont typeface="Arial" panose="020B0604020202020204" pitchFamily="34" charset="0"/>
              <a:buChar char="•"/>
            </a:pPr>
            <a:r>
              <a:rPr lang="fr-FR" dirty="0"/>
              <a:t>Vous pouvez inviter les participants à partager leurs cotes pour ces indicateurs (par exemple via le chat, l’annotation, des sondages, lever la main).</a:t>
            </a:r>
          </a:p>
          <a:p>
            <a:pPr marL="171450" indent="-171450">
              <a:buFont typeface="Arial" panose="020B0604020202020204" pitchFamily="34" charset="0"/>
              <a:buChar char="•"/>
            </a:pPr>
            <a:r>
              <a:rPr lang="fr-FR" dirty="0"/>
              <a:t>Si les réponses ont été recueillies à l’avance, vous pouvez partager les </a:t>
            </a:r>
            <a:r>
              <a:rPr lang="fr-FR" b="0" dirty="0"/>
              <a:t>notes moyennes </a:t>
            </a:r>
            <a:r>
              <a:rPr lang="fr-FR" dirty="0"/>
              <a:t>pour chaque indicateur.</a:t>
            </a:r>
          </a:p>
        </p:txBody>
      </p:sp>
      <p:sp>
        <p:nvSpPr>
          <p:cNvPr id="4" name="Slide Number Placeholder 3"/>
          <p:cNvSpPr>
            <a:spLocks noGrp="1"/>
          </p:cNvSpPr>
          <p:nvPr>
            <p:ph type="sldNum" sz="quarter" idx="5"/>
          </p:nvPr>
        </p:nvSpPr>
        <p:spPr/>
        <p:txBody>
          <a:bodyPr/>
          <a:lstStyle/>
          <a:p>
            <a:fld id="{CC13CCEB-0533-4A15-BE23-AD7E8BCABC66}" type="slidenum">
              <a:rPr lang="en-US"/>
              <a:t>16</a:t>
            </a:fld>
            <a:endParaRPr lang="en-US"/>
          </a:p>
        </p:txBody>
      </p:sp>
    </p:spTree>
    <p:extLst>
      <p:ext uri="{BB962C8B-B14F-4D97-AF65-F5344CB8AC3E}">
        <p14:creationId xmlns:p14="http://schemas.microsoft.com/office/powerpoint/2010/main" val="842334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a:t>
            </a:r>
            <a:r>
              <a:rPr lang="fr-FR" b="0" i="1" dirty="0"/>
              <a:t>Vous pouvez l’utiliser comme un espace pour poser des questions supplémentaires aux participants ou pour partager des réflexions additionnelles. Par exemple, vous pouvez demander aux participants:</a:t>
            </a:r>
          </a:p>
          <a:p>
            <a:pPr marL="628650" lvl="1" indent="-171450">
              <a:buFont typeface="Arial" panose="020B0604020202020204" pitchFamily="34" charset="0"/>
              <a:buChar char="•"/>
            </a:pPr>
            <a:r>
              <a:rPr lang="fr-FR" b="0" i="1" dirty="0"/>
              <a:t>Quel indicateur est le plus important à traiter ?</a:t>
            </a:r>
          </a:p>
          <a:p>
            <a:pPr marL="628650" lvl="1" indent="-171450">
              <a:buFont typeface="Arial" panose="020B0604020202020204" pitchFamily="34" charset="0"/>
              <a:buChar char="•"/>
            </a:pPr>
            <a:r>
              <a:rPr lang="fr-FR" b="0" i="1" dirty="0"/>
              <a:t>Quelles actions entreprendriez-vous à partir des résultats de cette section ?</a:t>
            </a:r>
          </a:p>
          <a:p>
            <a:pPr marL="628650" lvl="1" indent="-171450">
              <a:buFont typeface="Arial" panose="020B0604020202020204" pitchFamily="34" charset="0"/>
              <a:buChar char="•"/>
            </a:pPr>
            <a:r>
              <a:rPr lang="fr-FR" b="0" i="1" dirty="0"/>
              <a:t>Comment cette section s’aligne-t-elle avec votre rôle et vos responsabilités ?</a:t>
            </a:r>
          </a:p>
        </p:txBody>
      </p:sp>
      <p:sp>
        <p:nvSpPr>
          <p:cNvPr id="4" name="Slide Number Placeholder 3"/>
          <p:cNvSpPr>
            <a:spLocks noGrp="1"/>
          </p:cNvSpPr>
          <p:nvPr>
            <p:ph type="sldNum" sz="quarter" idx="5"/>
          </p:nvPr>
        </p:nvSpPr>
        <p:spPr/>
        <p:txBody>
          <a:bodyPr/>
          <a:lstStyle/>
          <a:p>
            <a:fld id="{CC13CCEB-0533-4A15-BE23-AD7E8BCABC66}" type="slidenum">
              <a:rPr lang="en-US"/>
              <a:t>17</a:t>
            </a:fld>
            <a:endParaRPr lang="en-US"/>
          </a:p>
        </p:txBody>
      </p:sp>
    </p:spTree>
    <p:extLst>
      <p:ext uri="{BB962C8B-B14F-4D97-AF65-F5344CB8AC3E}">
        <p14:creationId xmlns:p14="http://schemas.microsoft.com/office/powerpoint/2010/main" val="34127654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Voici les indicateurs inclus </a:t>
            </a:r>
            <a:r>
              <a:rPr lang="fr-FR" b="0" dirty="0"/>
              <a:t>dans la Section 4 : Programmes et services.</a:t>
            </a:r>
          </a:p>
          <a:p>
            <a:pPr marL="171450" indent="-171450">
              <a:buFont typeface="Arial" panose="020B0604020202020204" pitchFamily="34" charset="0"/>
              <a:buChar char="•"/>
            </a:pPr>
            <a:r>
              <a:rPr lang="fr-FR" dirty="0"/>
              <a:t>Vous pouvez engager la discussion directement ici, ou utiliser une nouvelle diapositive pour l’annotation. Si vous utilisez une nouvelle diapositive, vous pouvez publier ces indicateurs dans le chat afin que les participants puissent s’y référer pendant la discussion.</a:t>
            </a:r>
          </a:p>
          <a:p>
            <a:pPr marL="171450" indent="-171450">
              <a:buFont typeface="Arial" panose="020B0604020202020204" pitchFamily="34" charset="0"/>
              <a:buChar char="•"/>
            </a:pPr>
            <a:r>
              <a:rPr lang="fr-FR" dirty="0"/>
              <a:t>Vous pouvez inviter les participants à partager leurs cotes pour ces indicateurs (par exemple via le chat, l’annotation, des sondages, lever la main).</a:t>
            </a:r>
          </a:p>
          <a:p>
            <a:pPr marL="171450" indent="-171450">
              <a:buFont typeface="Arial" panose="020B0604020202020204" pitchFamily="34" charset="0"/>
              <a:buChar char="•"/>
            </a:pPr>
            <a:r>
              <a:rPr lang="fr-FR" dirty="0"/>
              <a:t>Si les réponses ont été recueillies à l’avance, vous pouvez partager les </a:t>
            </a:r>
            <a:r>
              <a:rPr lang="fr-FR" b="0" dirty="0"/>
              <a:t>notes moyennes </a:t>
            </a:r>
            <a:r>
              <a:rPr lang="fr-FR" dirty="0"/>
              <a:t>pour chaque indicateur.</a:t>
            </a:r>
          </a:p>
        </p:txBody>
      </p:sp>
      <p:sp>
        <p:nvSpPr>
          <p:cNvPr id="4" name="Slide Number Placeholder 3"/>
          <p:cNvSpPr>
            <a:spLocks noGrp="1"/>
          </p:cNvSpPr>
          <p:nvPr>
            <p:ph type="sldNum" sz="quarter" idx="5"/>
          </p:nvPr>
        </p:nvSpPr>
        <p:spPr/>
        <p:txBody>
          <a:bodyPr/>
          <a:lstStyle/>
          <a:p>
            <a:fld id="{CC13CCEB-0533-4A15-BE23-AD7E8BCABC66}" type="slidenum">
              <a:rPr lang="en-US"/>
              <a:t>18</a:t>
            </a:fld>
            <a:endParaRPr lang="en-US"/>
          </a:p>
        </p:txBody>
      </p:sp>
    </p:spTree>
    <p:extLst>
      <p:ext uri="{BB962C8B-B14F-4D97-AF65-F5344CB8AC3E}">
        <p14:creationId xmlns:p14="http://schemas.microsoft.com/office/powerpoint/2010/main" val="3884114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a:t>
            </a:r>
            <a:r>
              <a:rPr lang="fr-FR" b="0" i="1" dirty="0"/>
              <a:t>Vous pouvez l’utiliser comme un espace pour poser des questions supplémentaires aux participants ou pour partager des réflexions additionnelles. Par exemple, vous pouvez demander aux participants:</a:t>
            </a:r>
          </a:p>
          <a:p>
            <a:pPr marL="628650" lvl="1" indent="-171450">
              <a:buFont typeface="Arial" panose="020B0604020202020204" pitchFamily="34" charset="0"/>
              <a:buChar char="•"/>
            </a:pPr>
            <a:r>
              <a:rPr lang="fr-FR" b="0" i="1" dirty="0"/>
              <a:t>Quel indicateur est le plus important à traiter ?</a:t>
            </a:r>
          </a:p>
          <a:p>
            <a:pPr marL="628650" lvl="1" indent="-171450">
              <a:buFont typeface="Arial" panose="020B0604020202020204" pitchFamily="34" charset="0"/>
              <a:buChar char="•"/>
            </a:pPr>
            <a:r>
              <a:rPr lang="fr-FR" b="0" i="1" dirty="0"/>
              <a:t>Quelles actions entreprendriez-vous à partir des résultats de cette section ?</a:t>
            </a:r>
          </a:p>
          <a:p>
            <a:pPr marL="628650" lvl="1" indent="-171450">
              <a:buFont typeface="Arial" panose="020B0604020202020204" pitchFamily="34" charset="0"/>
              <a:buChar char="•"/>
            </a:pPr>
            <a:r>
              <a:rPr lang="fr-FR" b="0" i="1" dirty="0"/>
              <a:t>Comment cette section s’aligne-t-elle avec votre rôle et vos responsabilités ?</a:t>
            </a: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a:t>19</a:t>
            </a:fld>
            <a:endParaRPr lang="en-US"/>
          </a:p>
        </p:txBody>
      </p:sp>
    </p:spTree>
    <p:extLst>
      <p:ext uri="{BB962C8B-B14F-4D97-AF65-F5344CB8AC3E}">
        <p14:creationId xmlns:p14="http://schemas.microsoft.com/office/powerpoint/2010/main" val="199948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endParaRPr lang="fr-FR" dirty="0"/>
          </a:p>
          <a:p>
            <a:pPr marL="171450" indent="-171450">
              <a:buFont typeface="Arial" panose="020B0604020202020204" pitchFamily="34" charset="0"/>
              <a:buChar char="•"/>
            </a:pPr>
            <a:r>
              <a:rPr lang="fr-FR" dirty="0"/>
              <a:t>Souhaitez la bienvenue aux personnes participantes et ouvrez la séance comme vous le faites habituellement (p. ex. reconnaissance du territoire, présentations au besoin).</a:t>
            </a:r>
          </a:p>
          <a:p>
            <a:endParaRPr lang="en-US"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a:t>
            </a:fld>
            <a:endParaRPr lang="en-US"/>
          </a:p>
        </p:txBody>
      </p:sp>
    </p:spTree>
    <p:extLst>
      <p:ext uri="{BB962C8B-B14F-4D97-AF65-F5344CB8AC3E}">
        <p14:creationId xmlns:p14="http://schemas.microsoft.com/office/powerpoint/2010/main" val="1217175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Voici les indicateurs inclus dans la </a:t>
            </a:r>
            <a:r>
              <a:rPr lang="fr-FR" b="0" dirty="0"/>
              <a:t>Section 5 : Évaluation continue, amélioration et responsabilisation</a:t>
            </a:r>
          </a:p>
          <a:p>
            <a:pPr marL="171450" indent="-171450">
              <a:buFont typeface="Arial" panose="020B0604020202020204" pitchFamily="34" charset="0"/>
              <a:buChar char="•"/>
            </a:pPr>
            <a:r>
              <a:rPr lang="fr-FR" dirty="0"/>
              <a:t>Vous pouvez engager la discussion directement ici, ou utiliser une nouvelle diapositive pour l’annotation. Si vous utilisez une nouvelle diapositive, vous pouvez publier ces indicateurs dans le chat afin que les participants puissent s’y référer pendant la discussion.</a:t>
            </a:r>
          </a:p>
          <a:p>
            <a:pPr marL="171450" indent="-171450">
              <a:buFont typeface="Arial" panose="020B0604020202020204" pitchFamily="34" charset="0"/>
              <a:buChar char="•"/>
            </a:pPr>
            <a:r>
              <a:rPr lang="fr-FR" dirty="0"/>
              <a:t>Vous pouvez inviter les participants à partager leurs cotes pour ces indicateurs (par exemple via le chat, l’annotation, des sondages, lever la main).</a:t>
            </a:r>
          </a:p>
          <a:p>
            <a:pPr marL="171450" indent="-171450">
              <a:buFont typeface="Arial" panose="020B0604020202020204" pitchFamily="34" charset="0"/>
              <a:buChar char="•"/>
            </a:pPr>
            <a:r>
              <a:rPr lang="fr-FR" dirty="0"/>
              <a:t>Si les réponses ont été recueillies à l’avance, vous pouvez partager les </a:t>
            </a:r>
            <a:r>
              <a:rPr lang="fr-FR" b="0" dirty="0"/>
              <a:t>notes moyennes </a:t>
            </a:r>
            <a:r>
              <a:rPr lang="fr-FR" dirty="0"/>
              <a:t>pour chaque indicateur.</a:t>
            </a:r>
          </a:p>
        </p:txBody>
      </p:sp>
      <p:sp>
        <p:nvSpPr>
          <p:cNvPr id="4" name="Slide Number Placeholder 3"/>
          <p:cNvSpPr>
            <a:spLocks noGrp="1"/>
          </p:cNvSpPr>
          <p:nvPr>
            <p:ph type="sldNum" sz="quarter" idx="5"/>
          </p:nvPr>
        </p:nvSpPr>
        <p:spPr/>
        <p:txBody>
          <a:bodyPr/>
          <a:lstStyle/>
          <a:p>
            <a:fld id="{CC13CCEB-0533-4A15-BE23-AD7E8BCABC66}" type="slidenum">
              <a:rPr lang="en-US"/>
              <a:t>20</a:t>
            </a:fld>
            <a:endParaRPr lang="en-US"/>
          </a:p>
        </p:txBody>
      </p:sp>
    </p:spTree>
    <p:extLst>
      <p:ext uri="{BB962C8B-B14F-4D97-AF65-F5344CB8AC3E}">
        <p14:creationId xmlns:p14="http://schemas.microsoft.com/office/powerpoint/2010/main" val="23912969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a:t>
            </a:r>
            <a:r>
              <a:rPr lang="en-US" i="1" dirty="0">
                <a:cs typeface="Calibri" panose="020F0502020204030204"/>
              </a:rPr>
              <a:t>**</a:t>
            </a:r>
            <a:r>
              <a:rPr lang="fr-FR" b="0" i="1" dirty="0"/>
              <a:t>Vous pouvez l’utiliser comme un espace pour poser des questions supplémentaires aux participants ou pour partager des réflexions additionnelles. Par exemple, vous pouvez demander aux participants:</a:t>
            </a:r>
          </a:p>
          <a:p>
            <a:pPr marL="628650" lvl="1" indent="-171450">
              <a:buFont typeface="Arial" panose="020B0604020202020204" pitchFamily="34" charset="0"/>
              <a:buChar char="•"/>
            </a:pPr>
            <a:r>
              <a:rPr lang="fr-FR" b="0" i="1" dirty="0"/>
              <a:t>Quel indicateur est le plus important à traiter ?</a:t>
            </a:r>
          </a:p>
          <a:p>
            <a:pPr marL="628650" lvl="1" indent="-171450">
              <a:buFont typeface="Arial" panose="020B0604020202020204" pitchFamily="34" charset="0"/>
              <a:buChar char="•"/>
            </a:pPr>
            <a:r>
              <a:rPr lang="fr-FR" b="0" i="1" dirty="0"/>
              <a:t>Quelles actions entreprendriez-vous à partir des résultats de cette section ?</a:t>
            </a:r>
          </a:p>
          <a:p>
            <a:pPr marL="628650" lvl="1" indent="-171450">
              <a:buFont typeface="Arial" panose="020B0604020202020204" pitchFamily="34" charset="0"/>
              <a:buChar char="•"/>
            </a:pPr>
            <a:r>
              <a:rPr lang="fr-FR" b="0" i="1" dirty="0"/>
              <a:t>Comment cette section s’aligne-t-elle avec votre rôle et vos responsabilités ?</a:t>
            </a:r>
          </a:p>
        </p:txBody>
      </p:sp>
      <p:sp>
        <p:nvSpPr>
          <p:cNvPr id="4" name="Slide Number Placeholder 3"/>
          <p:cNvSpPr>
            <a:spLocks noGrp="1"/>
          </p:cNvSpPr>
          <p:nvPr>
            <p:ph type="sldNum" sz="quarter" idx="5"/>
          </p:nvPr>
        </p:nvSpPr>
        <p:spPr/>
        <p:txBody>
          <a:bodyPr/>
          <a:lstStyle/>
          <a:p>
            <a:fld id="{CC13CCEB-0533-4A15-BE23-AD7E8BCABC66}" type="slidenum">
              <a:rPr lang="en-US"/>
              <a:t>21</a:t>
            </a:fld>
            <a:endParaRPr lang="en-US"/>
          </a:p>
        </p:txBody>
      </p:sp>
    </p:spTree>
    <p:extLst>
      <p:ext uri="{BB962C8B-B14F-4D97-AF65-F5344CB8AC3E}">
        <p14:creationId xmlns:p14="http://schemas.microsoft.com/office/powerpoint/2010/main" val="2580277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Vous pouvez inclure ici </a:t>
            </a:r>
            <a:r>
              <a:rPr lang="fr-FR" b="1" dirty="0"/>
              <a:t>une question finale de réflexion </a:t>
            </a:r>
            <a:r>
              <a:rPr lang="fr-FR" dirty="0"/>
              <a:t>ou </a:t>
            </a:r>
            <a:r>
              <a:rPr lang="fr-FR" b="1" dirty="0"/>
              <a:t>un sondage anonyme </a:t>
            </a:r>
            <a:r>
              <a:rPr lang="fr-FR" dirty="0"/>
              <a:t>pour permettre aux participants de partager leurs dernières impressions ou apprentissages.</a:t>
            </a:r>
          </a:p>
          <a:p>
            <a:pPr marL="171450" indent="-171450">
              <a:buFont typeface="Arial" panose="020B0604020202020204" pitchFamily="34" charset="0"/>
              <a:buChar char="•"/>
            </a:pPr>
            <a:r>
              <a:rPr lang="fr-FR" dirty="0"/>
              <a:t>Exemples de questions/réflexions :</a:t>
            </a:r>
          </a:p>
          <a:p>
            <a:pPr marL="628650" lvl="1" indent="-171450">
              <a:buFont typeface="Arial" panose="020B0604020202020204" pitchFamily="34" charset="0"/>
              <a:buChar char="•"/>
            </a:pPr>
            <a:r>
              <a:rPr lang="fr-FR" dirty="0"/>
              <a:t>Quelle est votre principale conclusion de ce processus d’évaluation ?</a:t>
            </a:r>
          </a:p>
          <a:p>
            <a:pPr marL="628650" lvl="1" indent="-171450">
              <a:buFont typeface="Arial" panose="020B0604020202020204" pitchFamily="34" charset="0"/>
              <a:buChar char="•"/>
            </a:pPr>
            <a:r>
              <a:rPr lang="fr-FR" dirty="0"/>
              <a:t>Partagez 1 à 2 changements/actions que vous aimeriez le plus voir mis en œuvre à la suite du processus d’évaluation et de la discussion.</a:t>
            </a:r>
          </a:p>
          <a:p>
            <a:pPr marL="628650" lvl="1" indent="-171450">
              <a:buFont typeface="Arial" panose="020B0604020202020204" pitchFamily="34" charset="0"/>
              <a:buChar char="•"/>
            </a:pPr>
            <a:r>
              <a:rPr lang="fr-FR" dirty="0"/>
              <a:t>Selon vous, quelle section/quel indicateur représente la priorité la plus importante pour l’action ?</a:t>
            </a:r>
          </a:p>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CC13CCEB-0533-4A15-BE23-AD7E8BCABC66}" type="slidenum">
              <a:rPr lang="en-US"/>
              <a:t>22</a:t>
            </a:fld>
            <a:endParaRPr lang="en-US"/>
          </a:p>
        </p:txBody>
      </p:sp>
    </p:spTree>
    <p:extLst>
      <p:ext uri="{BB962C8B-B14F-4D97-AF65-F5344CB8AC3E}">
        <p14:creationId xmlns:p14="http://schemas.microsoft.com/office/powerpoint/2010/main" val="1821926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Clarifiez les prochaines étapes du processus d’évaluation et le rôle que les participants auront dans l’élaboration/la mise en œuvre du plan d’action.</a:t>
            </a:r>
          </a:p>
          <a:p>
            <a:pPr marL="171450" indent="-171450">
              <a:buFont typeface="Arial" panose="020B0604020202020204" pitchFamily="34" charset="0"/>
              <a:buChar char="•"/>
            </a:pPr>
            <a:r>
              <a:rPr lang="fr-FR" dirty="0"/>
              <a:t>Expliquez comment ces plans/engagements seront partagés avec les participants à l’évaluation et les autres parties prenantes.</a:t>
            </a:r>
          </a:p>
          <a:p>
            <a:pPr marL="0" indent="0">
              <a:lnSpc>
                <a:spcPct val="90000"/>
              </a:lnSpc>
              <a:spcBef>
                <a:spcPts val="1000"/>
              </a:spcBef>
              <a:buFont typeface="Calibri"/>
              <a:buNone/>
            </a:pPr>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23</a:t>
            </a:fld>
            <a:endParaRPr lang="en-US"/>
          </a:p>
        </p:txBody>
      </p:sp>
    </p:spTree>
    <p:extLst>
      <p:ext uri="{BB962C8B-B14F-4D97-AF65-F5344CB8AC3E}">
        <p14:creationId xmlns:p14="http://schemas.microsoft.com/office/powerpoint/2010/main" val="3248182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dirty="0"/>
              <a:t>Reconnaissez que ce processus a pu mettre en évidence de nombreux domaines d’amélioration à différents niveaux de l’organisme, et certaines personnes peuvent se sentir découragées.</a:t>
            </a:r>
          </a:p>
          <a:p>
            <a:pPr marL="171450" indent="-171450">
              <a:buFont typeface="Arial" panose="020B0604020202020204" pitchFamily="34" charset="0"/>
              <a:buChar char="•"/>
            </a:pPr>
            <a:r>
              <a:rPr lang="fr-FR" dirty="0"/>
              <a:t>Tous ces domaines ne seront pas traités immédiatement, et c’est normal – l’objectif de l’Outil d’évaluation est d’encourager un processus continu de réflexion et d’action.</a:t>
            </a:r>
          </a:p>
          <a:p>
            <a:pPr marL="171450" indent="-171450">
              <a:buFont typeface="Arial" panose="020B0604020202020204" pitchFamily="34" charset="0"/>
              <a:buChar char="•"/>
            </a:pPr>
            <a:r>
              <a:rPr lang="fr-FR" dirty="0"/>
              <a:t>Nous visons à créer de petits changements progressifs qui peuvent avoir un impact durable.</a:t>
            </a:r>
          </a:p>
        </p:txBody>
      </p:sp>
      <p:sp>
        <p:nvSpPr>
          <p:cNvPr id="4" name="Slide Number Placeholder 3"/>
          <p:cNvSpPr>
            <a:spLocks noGrp="1"/>
          </p:cNvSpPr>
          <p:nvPr>
            <p:ph type="sldNum" sz="quarter" idx="5"/>
          </p:nvPr>
        </p:nvSpPr>
        <p:spPr/>
        <p:txBody>
          <a:bodyPr/>
          <a:lstStyle/>
          <a:p>
            <a:fld id="{CC13CCEB-0533-4A15-BE23-AD7E8BCABC66}" type="slidenum">
              <a:rPr lang="en-US"/>
              <a:t>24</a:t>
            </a:fld>
            <a:endParaRPr lang="en-US"/>
          </a:p>
        </p:txBody>
      </p:sp>
    </p:spTree>
    <p:extLst>
      <p:ext uri="{BB962C8B-B14F-4D97-AF65-F5344CB8AC3E}">
        <p14:creationId xmlns:p14="http://schemas.microsoft.com/office/powerpoint/2010/main" val="3098596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p>
          <a:p>
            <a:pPr marL="171450" indent="-171450">
              <a:buFont typeface="Arial" panose="020B0604020202020204" pitchFamily="34" charset="0"/>
              <a:buChar char="•"/>
            </a:pPr>
            <a:r>
              <a:rPr lang="fr-FR" b="0" dirty="0"/>
              <a:t>Remerciez les participants pour leur participation au processus d’évaluation et à la </a:t>
            </a:r>
            <a:r>
              <a:rPr lang="en-US" dirty="0"/>
              <a:t>séance-</a:t>
            </a:r>
            <a:r>
              <a:rPr lang="en-US" dirty="0" err="1"/>
              <a:t>bilan</a:t>
            </a:r>
            <a:r>
              <a:rPr lang="en-US"/>
              <a:t>.</a:t>
            </a:r>
            <a:endParaRPr lang="en-US" dirty="0"/>
          </a:p>
          <a:p>
            <a:pPr marL="171450" indent="-171450">
              <a:buFont typeface="Arial" panose="020B0604020202020204" pitchFamily="34" charset="0"/>
              <a:buChar char="•"/>
            </a:pPr>
            <a:r>
              <a:rPr lang="fr-FR" b="0" dirty="0"/>
              <a:t>Offrez une occasion de poser des questions et précisez s’il y a d’autres moyens de partager des points de vue individuellement (par exemple, par courriel ou en rencontrant un membre du groupe de travail).</a:t>
            </a:r>
            <a:endParaRPr lang="en-US" b="0"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25</a:t>
            </a:fld>
            <a:endParaRPr lang="en-US"/>
          </a:p>
        </p:txBody>
      </p:sp>
    </p:spTree>
    <p:extLst>
      <p:ext uri="{BB962C8B-B14F-4D97-AF65-F5344CB8AC3E}">
        <p14:creationId xmlns:p14="http://schemas.microsoft.com/office/powerpoint/2010/main" val="235929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endParaRPr lang="fr-FR" dirty="0"/>
          </a:p>
          <a:p>
            <a:pPr marL="171450" indent="-171450">
              <a:buFont typeface="Arial" panose="020B0604020202020204" pitchFamily="34" charset="0"/>
              <a:buChar char="•"/>
            </a:pPr>
            <a:r>
              <a:rPr lang="fr-FR" dirty="0"/>
              <a:t>Souhaitez la bienvenue aux personnes participantes et ouvrez la séance comme vous le faites habituellement (p. ex. reconnaissance du territoire, présentations au besoin).</a:t>
            </a:r>
          </a:p>
          <a:p>
            <a:pPr marL="171450" indent="-171450">
              <a:buFont typeface="Arial" panose="020B0604020202020204" pitchFamily="34" charset="0"/>
              <a:buChar char="•"/>
            </a:pPr>
            <a:r>
              <a:rPr lang="fr-FR" dirty="0"/>
              <a:t>Il peut être utile de contextualiser votre reconnaissance du territoire en fonction du sujet ou de l’évaluation organisationnelle (p. ex. souligner que certaines populations portent un fardeau disproportionné de la stigmatisation, y compris les populations autochtones; reconnaître qu’un processus intentionnel d’évaluation de la stigmatisation au sein de votre organisme peut mener à de meilleurs services et à de meilleurs résultats en matière de santé pour les populations que vous servez, y compris les communautés autochtones, etc.).</a:t>
            </a:r>
          </a:p>
          <a:p>
            <a:pPr marL="171450" indent="-171450">
              <a:buFont typeface="Calibri,Sans-Serif"/>
              <a:buChar char="-"/>
            </a:pP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3</a:t>
            </a:fld>
            <a:endParaRPr lang="en-US"/>
          </a:p>
        </p:txBody>
      </p:sp>
    </p:spTree>
    <p:extLst>
      <p:ext uri="{BB962C8B-B14F-4D97-AF65-F5344CB8AC3E}">
        <p14:creationId xmlns:p14="http://schemas.microsoft.com/office/powerpoint/2010/main" val="2195437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r>
              <a:rPr lang="en-US" sz="1200" b="1" dirty="0">
                <a:solidFill>
                  <a:schemeClr val="tx1">
                    <a:lumMod val="75000"/>
                    <a:lumOff val="25000"/>
                  </a:schemeClr>
                </a:solidFill>
                <a:highlight>
                  <a:srgbClr val="FFC000"/>
                </a:highlight>
                <a:latin typeface="Arial"/>
                <a:cs typeface="Arial"/>
              </a:rPr>
              <a:t>Notes :</a:t>
            </a:r>
          </a:p>
          <a:p>
            <a:pPr marL="457200" indent="-457200"/>
            <a:r>
              <a:rPr lang="fr-FR" dirty="0">
                <a:highlight>
                  <a:srgbClr val="00FFFF"/>
                </a:highlight>
              </a:rPr>
              <a:t>Si vous choisissez de faire des présentations, vous pouvez inclure :</a:t>
            </a:r>
            <a:endParaRPr lang="en-US" sz="1200" b="0" dirty="0">
              <a:solidFill>
                <a:schemeClr val="tx1">
                  <a:lumMod val="75000"/>
                  <a:lumOff val="25000"/>
                </a:schemeClr>
              </a:solidFill>
              <a:highlight>
                <a:srgbClr val="FFC000"/>
              </a:highlight>
              <a:latin typeface="Arial"/>
              <a:cs typeface="Arial"/>
            </a:endParaRPr>
          </a:p>
          <a:p>
            <a:pPr marL="171450" indent="-171450">
              <a:buFont typeface="Arial" panose="020B0604020202020204" pitchFamily="34" charset="0"/>
              <a:buChar char="•"/>
            </a:pPr>
            <a:r>
              <a:rPr lang="fr-CA" sz="1200" noProof="0" dirty="0">
                <a:solidFill>
                  <a:schemeClr val="tx1">
                    <a:lumMod val="75000"/>
                    <a:lumOff val="25000"/>
                  </a:schemeClr>
                </a:solidFill>
                <a:highlight>
                  <a:srgbClr val="FFC000"/>
                </a:highlight>
              </a:rPr>
              <a:t>Nom</a:t>
            </a:r>
          </a:p>
          <a:p>
            <a:pPr marL="171450" indent="-171450">
              <a:buFont typeface="Arial" panose="020B0604020202020204" pitchFamily="34" charset="0"/>
              <a:buChar char="•"/>
            </a:pPr>
            <a:r>
              <a:rPr lang="fr-CA" sz="1200" noProof="0" dirty="0">
                <a:solidFill>
                  <a:schemeClr val="tx1">
                    <a:lumMod val="75000"/>
                    <a:lumOff val="25000"/>
                  </a:schemeClr>
                </a:solidFill>
                <a:highlight>
                  <a:srgbClr val="FFC000"/>
                </a:highlight>
              </a:rPr>
              <a:t>Pronoms (facultatif)</a:t>
            </a:r>
          </a:p>
          <a:p>
            <a:pPr marL="171450" indent="-171450">
              <a:buFont typeface="Arial" panose="020B0604020202020204" pitchFamily="34" charset="0"/>
              <a:buChar char="•"/>
            </a:pPr>
            <a:r>
              <a:rPr lang="fr-CA" sz="1200" noProof="0" dirty="0">
                <a:solidFill>
                  <a:schemeClr val="tx1">
                    <a:lumMod val="75000"/>
                    <a:lumOff val="25000"/>
                  </a:schemeClr>
                </a:solidFill>
                <a:highlight>
                  <a:srgbClr val="FFC000"/>
                </a:highlight>
              </a:rPr>
              <a:t>Rôle au sein de [nom de l’organisme]</a:t>
            </a:r>
          </a:p>
          <a:p>
            <a:endParaRPr lang="en-US" dirty="0"/>
          </a:p>
        </p:txBody>
      </p:sp>
      <p:sp>
        <p:nvSpPr>
          <p:cNvPr id="4" name="Slide Number Placeholder 3"/>
          <p:cNvSpPr>
            <a:spLocks noGrp="1"/>
          </p:cNvSpPr>
          <p:nvPr>
            <p:ph type="sldNum" sz="quarter" idx="5"/>
          </p:nvPr>
        </p:nvSpPr>
        <p:spPr/>
        <p:txBody>
          <a:bodyPr/>
          <a:lstStyle/>
          <a:p>
            <a:fld id="{CC13CCEB-0533-4A15-BE23-AD7E8BCABC66}" type="slidenum">
              <a:rPr lang="en-US" smtClean="0"/>
              <a:t>4</a:t>
            </a:fld>
            <a:endParaRPr lang="en-US"/>
          </a:p>
        </p:txBody>
      </p:sp>
    </p:spTree>
    <p:extLst>
      <p:ext uri="{BB962C8B-B14F-4D97-AF65-F5344CB8AC3E}">
        <p14:creationId xmlns:p14="http://schemas.microsoft.com/office/powerpoint/2010/main" val="1888770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endParaRPr lang="en-US" dirty="0">
              <a:ea typeface="Calibri" panose="020F0502020204030204"/>
              <a:cs typeface="Calibri" panose="020F0502020204030204"/>
            </a:endParaRPr>
          </a:p>
          <a:p>
            <a:pPr marL="171450" indent="-171450">
              <a:buFont typeface="Arial" panose="020B0604020202020204" pitchFamily="34" charset="0"/>
              <a:buChar char="•"/>
            </a:pPr>
            <a:r>
              <a:rPr lang="fr-FR" dirty="0"/>
              <a:t>Présentez les résultats attendus de la séance-bilan. Les résultats possibles pourraient être de :</a:t>
            </a:r>
          </a:p>
          <a:p>
            <a:pPr marL="628650" lvl="1" indent="-171450">
              <a:buFont typeface="Arial" panose="020B0604020202020204" pitchFamily="34" charset="0"/>
              <a:buChar char="•"/>
            </a:pPr>
            <a:r>
              <a:rPr lang="fr-FR" dirty="0"/>
              <a:t>Cerner les forces et les occasions d’amélioration afin de réduire la stigmatisation et de mieux soutenir le personnel et les personnes utilisatrices de services;</a:t>
            </a:r>
          </a:p>
          <a:p>
            <a:pPr marL="628650" lvl="1" indent="-171450">
              <a:buFont typeface="Arial" panose="020B0604020202020204" pitchFamily="34" charset="0"/>
              <a:buChar char="•"/>
            </a:pPr>
            <a:r>
              <a:rPr lang="fr-FR" dirty="0"/>
              <a:t>Favoriser la réflexion et les échanges entre les membres du personnel afin de s’appuyer sur le travail déjà en cours;</a:t>
            </a:r>
          </a:p>
          <a:p>
            <a:pPr marL="628650" lvl="1" indent="-171450">
              <a:buFont typeface="Arial" panose="020B0604020202020204" pitchFamily="34" charset="0"/>
              <a:buChar char="•"/>
            </a:pPr>
            <a:r>
              <a:rPr lang="fr-FR" dirty="0"/>
              <a:t>Discuter de pistes d’action potentielles (à court, moyen et long terme).</a:t>
            </a:r>
          </a:p>
          <a:p>
            <a:pPr marL="0" lvl="0" indent="0">
              <a:buFont typeface="Arial" panose="020B0604020202020204" pitchFamily="34" charset="0"/>
              <a:buNone/>
            </a:pPr>
            <a:endParaRPr lang="en-US" dirty="0">
              <a:ea typeface="Calibri" panose="020F0502020204030204"/>
              <a:cs typeface="Calibri" panose="020F0502020204030204"/>
            </a:endParaRPr>
          </a:p>
          <a:p>
            <a:pPr marL="0" indent="0">
              <a:buFont typeface="Calibri"/>
              <a:buNone/>
            </a:pP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13CCEB-0533-4A15-BE23-AD7E8BCABC6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3701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a:t>
            </a:r>
            <a:r>
              <a:rPr lang="fr-FR" sz="1200" i="1" kern="1200" dirty="0">
                <a:solidFill>
                  <a:schemeClr val="tx1"/>
                </a:solidFill>
                <a:effectLst/>
                <a:latin typeface="+mn-lt"/>
                <a:ea typeface="+mn-ea"/>
                <a:cs typeface="+mn-cs"/>
              </a:rPr>
              <a:t>Par exemple, vous pourriez mettre en évidence les objectifs et les engagements pertinents figurant dans le plan stratégique de votre organisme, expliquer comment les discussions d’aujourd’hui contribueront à éclairer le travail en cours dans d’autres domaines tels que les initiatives en matière d’antiracisme, les efforts visant à intégrer des pratiques tenant compte des traumatismes, les démarches continues d’amélioration de la qualité, etc.</a:t>
            </a:r>
            <a:endParaRPr lang="en-US" i="1" dirty="0">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6</a:t>
            </a:fld>
            <a:endParaRPr lang="en-US"/>
          </a:p>
        </p:txBody>
      </p:sp>
    </p:spTree>
    <p:extLst>
      <p:ext uri="{BB962C8B-B14F-4D97-AF65-F5344CB8AC3E}">
        <p14:creationId xmlns:p14="http://schemas.microsoft.com/office/powerpoint/2010/main" val="3715853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br>
              <a:rPr lang="fr-FR" dirty="0"/>
            </a:br>
            <a:r>
              <a:rPr lang="fr-FR" dirty="0"/>
              <a:t>Soulignez l’importance de créer un environnement où les personnes se sentent en sécurité pour partager et peuvent participer de la manière qui leur convient le mieux. Pour soutenir cela, commencez par établir un consensus sur les droits et responsabilités de chacun lors de ce processus. Passez en revue chacun des points suivants :</a:t>
            </a:r>
          </a:p>
          <a:p>
            <a:endParaRPr lang="en-US" dirty="0">
              <a:ea typeface="Calibri"/>
              <a:cs typeface="Calibri"/>
            </a:endParaRPr>
          </a:p>
          <a:p>
            <a:pPr marL="0" indent="0">
              <a:buNone/>
            </a:pPr>
            <a:r>
              <a:rPr lang="fr-FR" b="1" dirty="0"/>
              <a:t>1. Participation</a:t>
            </a:r>
          </a:p>
          <a:p>
            <a:pPr marL="628650" lvl="1" indent="-171450">
              <a:buFont typeface="Arial" panose="020B0604020202020204" pitchFamily="34" charset="0"/>
              <a:buChar char="•"/>
            </a:pPr>
            <a:r>
              <a:rPr lang="fr-FR" dirty="0"/>
              <a:t>Présentez les différentes façons dont chacun pourra participer durant la séance d’aujourd’hui. Les détails dépendront de la modalité de la séance (en ligne ou en personne) et des outils de facilitation choisis, mais pourraient inclure :</a:t>
            </a:r>
          </a:p>
          <a:p>
            <a:pPr marL="1085850" lvl="2" indent="-171450">
              <a:buFont typeface="Arial" panose="020B0604020202020204" pitchFamily="34" charset="0"/>
              <a:buChar char="•"/>
            </a:pPr>
            <a:r>
              <a:rPr lang="fr-FR" dirty="0"/>
              <a:t>Poser des questions</a:t>
            </a:r>
          </a:p>
          <a:p>
            <a:pPr marL="1085850" lvl="2" indent="-171450">
              <a:buFont typeface="Arial" panose="020B0604020202020204" pitchFamily="34" charset="0"/>
              <a:buChar char="•"/>
            </a:pPr>
            <a:r>
              <a:rPr lang="fr-FR" dirty="0"/>
              <a:t>Partager leurs réflexions/opinions verbalement ou via le chat</a:t>
            </a:r>
          </a:p>
          <a:p>
            <a:pPr marL="1085850" lvl="2" indent="-171450">
              <a:buFont typeface="Arial" panose="020B0604020202020204" pitchFamily="34" charset="0"/>
              <a:buChar char="•"/>
            </a:pPr>
            <a:r>
              <a:rPr lang="fr-FR" dirty="0"/>
              <a:t>Répondre à des sondages de manière anonyme</a:t>
            </a:r>
          </a:p>
          <a:p>
            <a:pPr marL="1085850" lvl="2" indent="-171450">
              <a:buFont typeface="Arial" panose="020B0604020202020204" pitchFamily="34" charset="0"/>
              <a:buChar char="•"/>
            </a:pPr>
            <a:r>
              <a:rPr lang="fr-FR" dirty="0"/>
              <a:t>Annoter l’écran de manière anonyme</a:t>
            </a:r>
          </a:p>
          <a:p>
            <a:pPr marL="1085850" lvl="2" indent="-171450">
              <a:buFont typeface="Arial" panose="020B0604020202020204" pitchFamily="34" charset="0"/>
              <a:buChar char="•"/>
            </a:pPr>
            <a:r>
              <a:rPr lang="fr-FR" dirty="0"/>
              <a:t>Lever la main pour indiquer leur cote ou leur accord</a:t>
            </a:r>
          </a:p>
          <a:p>
            <a:pPr marL="1085850" lvl="2" indent="-171450">
              <a:buFont typeface="Arial" panose="020B0604020202020204" pitchFamily="34" charset="0"/>
              <a:buChar char="•"/>
            </a:pPr>
            <a:r>
              <a:rPr lang="fr-FR" dirty="0"/>
              <a:t>Écoute active</a:t>
            </a:r>
          </a:p>
          <a:p>
            <a:pPr marL="628650" lvl="1" indent="-171450">
              <a:buFont typeface="Arial" panose="020B0604020202020204" pitchFamily="34" charset="0"/>
              <a:buChar char="•"/>
            </a:pPr>
            <a:r>
              <a:rPr lang="fr-FR" dirty="0"/>
              <a:t>Notez qu’il est également important de respecter le droit des autres à participer et de laisser de l’espace pour que chacun puisse contribuer.</a:t>
            </a:r>
          </a:p>
          <a:p>
            <a:pPr marL="628650" lvl="1" indent="-171450">
              <a:buFont typeface="Arial" panose="020B0604020202020204" pitchFamily="34" charset="0"/>
              <a:buChar char="•"/>
            </a:pPr>
            <a:r>
              <a:rPr lang="fr-FR" dirty="0"/>
              <a:t>Il peut être utile de demander au groupe s’il perçoit des obstacles à sa participation à la séance-bilan. Vous pourrez ensuite aborder ces obstacles de manière proactive avant de poursuivre.</a:t>
            </a:r>
          </a:p>
          <a:p>
            <a:br>
              <a:rPr lang="fr-FR" dirty="0"/>
            </a:br>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t>2. Non-participation</a:t>
            </a:r>
          </a:p>
          <a:p>
            <a:pPr marL="628650" lvl="1" indent="-171450">
              <a:buFont typeface="Arial" panose="020B0604020202020204" pitchFamily="34" charset="0"/>
              <a:buChar char="•"/>
            </a:pPr>
            <a:r>
              <a:rPr lang="fr-FR" dirty="0"/>
              <a:t>Il peut arriver que l’on ne veuille pas ou que l’on ne se sente pas à l’aise pour participer à certaines discussions. Chacun peut choisir ce qu’il souhaite partager et quand, ce qui constitue son droit de passer.</a:t>
            </a:r>
          </a:p>
          <a:p>
            <a:pPr marL="628650" lvl="1" indent="-171450">
              <a:buFont typeface="Arial" panose="020B0604020202020204" pitchFamily="34" charset="0"/>
              <a:buChar char="•"/>
            </a:pPr>
            <a:r>
              <a:rPr lang="fr-FR" dirty="0"/>
              <a:t>Si vous avez besoin de vous retirer temporairement de certaines parties de la discussion pour prendre soin de vous, physiquement ou émotionnellement, vous êtes libre de le faire.</a:t>
            </a:r>
          </a:p>
          <a:p>
            <a:pPr marL="628650" lvl="1" indent="-171450">
              <a:buFont typeface="Arial" panose="020B0604020202020204" pitchFamily="34" charset="0"/>
              <a:buChar char="•"/>
            </a:pPr>
            <a:r>
              <a:rPr lang="fr-FR" dirty="0"/>
              <a:t>Informez les participants si des membres du groupe de travail seront disponibles pour des conversations individuelles de suivi concernant le processus d’évaluation.</a:t>
            </a:r>
          </a:p>
          <a:p>
            <a:br>
              <a:rPr lang="fr-FR" dirty="0"/>
            </a:br>
            <a:endParaRPr lang="fr-FR" dirty="0"/>
          </a:p>
          <a:p>
            <a:r>
              <a:rPr lang="fr-FR" b="1" dirty="0"/>
              <a:t>3. Confidentialité</a:t>
            </a:r>
          </a:p>
          <a:p>
            <a:pPr marL="628650" lvl="1" indent="-171450">
              <a:buFont typeface="Arial" panose="020B0604020202020204" pitchFamily="34" charset="0"/>
              <a:buChar char="•"/>
            </a:pPr>
            <a:r>
              <a:rPr lang="fr-FR" dirty="0"/>
              <a:t>L’objectif de cet exercice et de l’environnement que nous créons ensemble est de permettre un partage honnête.</a:t>
            </a:r>
          </a:p>
          <a:p>
            <a:pPr marL="628650" lvl="1" indent="-171450">
              <a:buFont typeface="Arial" panose="020B0604020202020204" pitchFamily="34" charset="0"/>
              <a:buChar char="•"/>
            </a:pPr>
            <a:r>
              <a:rPr lang="fr-FR" dirty="0"/>
              <a:t>Encouragez les participants à garder confidentielles les discussions qui auront lieu durant la séance et à veiller à ce que tout exemple ou récit partagé ne permette pas d’identifier d’autres membres de l’organisme (p. ex. le personnel ou d’autres personnes).</a:t>
            </a:r>
          </a:p>
          <a:p>
            <a:pPr marL="628650" lvl="1" indent="-171450">
              <a:buFont typeface="Arial" panose="020B0604020202020204" pitchFamily="34" charset="0"/>
              <a:buChar char="•"/>
            </a:pPr>
            <a:r>
              <a:rPr lang="fr-FR" dirty="0"/>
              <a:t>Encouragez les participants à respecter leurs propres limites concernant ce qu’ils se sentent à l’aise de partager et rappelez-leur que des membres du groupe de travail seront disponibles pour des discussions ultérieures si nécessaire.</a:t>
            </a:r>
          </a:p>
          <a:p>
            <a:br>
              <a:rPr lang="fr-FR" dirty="0"/>
            </a:br>
            <a:endParaRPr lang="fr-FR" dirty="0"/>
          </a:p>
          <a:p>
            <a:r>
              <a:rPr lang="fr-FR" b="1" dirty="0"/>
              <a:t>4. Respect</a:t>
            </a:r>
          </a:p>
          <a:p>
            <a:pPr marL="628650" lvl="1" indent="-171450">
              <a:buFont typeface="Arial" panose="020B0604020202020204" pitchFamily="34" charset="0"/>
              <a:buChar char="•"/>
            </a:pPr>
            <a:r>
              <a:rPr lang="fr-FR" dirty="0"/>
              <a:t>Même si nous sommes tous des personnes respectueuses et que nous supposons que chacun vient avec les meilleures intentions, il est important de réfléchir à ce que signifie démontrer du respect entre nous.</a:t>
            </a:r>
          </a:p>
          <a:p>
            <a:pPr marL="628650" lvl="1" indent="-171450">
              <a:buFont typeface="Arial" panose="020B0604020202020204" pitchFamily="34" charset="0"/>
              <a:buChar char="•"/>
            </a:pPr>
            <a:r>
              <a:rPr lang="fr-FR" dirty="0"/>
              <a:t>Rappelez aux participants que nous venons tous avec des expériences personnelles diverses liées à la stigmatisation, à la sexualité, à l’usage de substances, etc., au sein de l’organisme.</a:t>
            </a:r>
          </a:p>
          <a:p>
            <a:pPr marL="628650" lvl="1" indent="-171450">
              <a:buFont typeface="Arial" panose="020B0604020202020204" pitchFamily="34" charset="0"/>
              <a:buChar char="•"/>
            </a:pPr>
            <a:r>
              <a:rPr lang="fr-FR" dirty="0"/>
              <a:t>Normalisez que participer à l’évaluation de l’organisme peut faire émerger des commentaires perçus comme critiques.</a:t>
            </a:r>
          </a:p>
          <a:p>
            <a:pPr marL="1085850" lvl="2" indent="-171450">
              <a:buFont typeface="Arial" panose="020B0604020202020204" pitchFamily="34" charset="0"/>
              <a:buChar char="•"/>
            </a:pPr>
            <a:r>
              <a:rPr lang="fr-FR" dirty="0"/>
              <a:t>Demandez aux participants : « De quoi avons-nous besoin les uns des autres pour que cet espace reste respectueux ? »</a:t>
            </a:r>
          </a:p>
          <a:p>
            <a:pPr marL="1085850" lvl="2" indent="-171450">
              <a:buFont typeface="Arial" panose="020B0604020202020204" pitchFamily="34" charset="0"/>
              <a:buChar char="•"/>
            </a:pPr>
            <a:r>
              <a:rPr lang="fr-FR" dirty="0"/>
              <a:t>Les participants peuvent proposer différentes idées. Quelques exemples courants : écouter et répondre avec curiosité et sans jugement, faire preuve d’humilité et d’ouverture d’esprit, être attentif, ne pas parler par-dessus les autres, éviter les généralisations ou les suppositions, rechercher un terrain d’entente, faire attention au langage utilisé, respecter les pronoms des autres, reconnaître ses erreurs et en assumer la responsabilité.</a:t>
            </a:r>
          </a:p>
          <a:p>
            <a:endParaRPr lang="fr-FR" dirty="0"/>
          </a:p>
          <a:p>
            <a:r>
              <a:rPr lang="fr-FR" b="1" dirty="0"/>
              <a:t>5. Plaisir</a:t>
            </a:r>
          </a:p>
          <a:p>
            <a:pPr marL="628650" lvl="1" indent="-171450">
              <a:buFont typeface="Arial" panose="020B0604020202020204" pitchFamily="34" charset="0"/>
              <a:buChar char="•"/>
            </a:pPr>
            <a:r>
              <a:rPr lang="fr-FR" dirty="0"/>
              <a:t>Une plus grande conscience de la stigmatisation et des efforts accrus pour créer un environnement inclusif et soutenant favorisent des interactions plus positives et agréables entre les différents membres de l’organisme.</a:t>
            </a:r>
          </a:p>
          <a:p>
            <a:pPr marL="628650" lvl="1" indent="-171450">
              <a:buFont typeface="Arial" panose="020B0604020202020204" pitchFamily="34" charset="0"/>
              <a:buChar char="•"/>
            </a:pPr>
            <a:r>
              <a:rPr lang="fr-FR" dirty="0"/>
              <a:t>L’objectif est que le travail collaboratif et l’identification d’objectifs communs soient, en soi, une expérience positive et plaisante !</a:t>
            </a:r>
          </a:p>
          <a:p>
            <a:endParaRPr lang="fr-FR" dirty="0"/>
          </a:p>
          <a:p>
            <a:r>
              <a:rPr lang="fr-FR" dirty="0"/>
              <a:t>Invitez les participants à ajouter des droits et responsabilités au groupe. Demandez-leur de se mettre d’accord sur les droits et responsabilités pour la séance-bilan.</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CC13CCEB-0533-4A15-BE23-AD7E8BCABC66}" type="slidenum">
              <a:rPr lang="en-US"/>
              <a:t>7</a:t>
            </a:fld>
            <a:endParaRPr lang="en-US"/>
          </a:p>
        </p:txBody>
      </p:sp>
    </p:spTree>
    <p:extLst>
      <p:ext uri="{BB962C8B-B14F-4D97-AF65-F5344CB8AC3E}">
        <p14:creationId xmlns:p14="http://schemas.microsoft.com/office/powerpoint/2010/main" val="25728522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dirty="0"/>
              <a:t>Notes :</a:t>
            </a:r>
            <a:br>
              <a:rPr lang="fr-FR" dirty="0"/>
            </a:br>
            <a:r>
              <a:rPr lang="fr-FR" b="1" dirty="0"/>
              <a:t>Exemples (en ligne)</a:t>
            </a:r>
            <a:endParaRPr lang="fr-FR" dirty="0"/>
          </a:p>
          <a:p>
            <a:r>
              <a:rPr lang="fr-FR" dirty="0"/>
              <a:t>Lever la main</a:t>
            </a:r>
          </a:p>
          <a:p>
            <a:r>
              <a:rPr lang="fr-FR" dirty="0"/>
              <a:t>Chat / boîte de discussion</a:t>
            </a:r>
          </a:p>
          <a:p>
            <a:r>
              <a:rPr lang="fr-FR" dirty="0"/>
              <a:t>Sondages anonymes</a:t>
            </a:r>
          </a:p>
          <a:p>
            <a:r>
              <a:rPr lang="fr-FR" dirty="0"/>
              <a:t>Annotation</a:t>
            </a:r>
          </a:p>
          <a:p>
            <a:endParaRPr lang="fr-FR" b="1" dirty="0"/>
          </a:p>
          <a:p>
            <a:r>
              <a:rPr lang="fr-FR" b="1" dirty="0"/>
              <a:t>Exemples (en personne)</a:t>
            </a:r>
            <a:endParaRPr lang="fr-FR" dirty="0"/>
          </a:p>
          <a:p>
            <a:r>
              <a:rPr lang="fr-FR" dirty="0"/>
              <a:t>Lever la main</a:t>
            </a:r>
          </a:p>
          <a:p>
            <a:r>
              <a:rPr lang="fr-FR" dirty="0"/>
              <a:t>Sondages</a:t>
            </a:r>
          </a:p>
          <a:p>
            <a:r>
              <a:rPr lang="fr-FR" dirty="0"/>
              <a:t>Papier et affiches / Notes autocollantes</a:t>
            </a:r>
          </a:p>
        </p:txBody>
      </p:sp>
      <p:sp>
        <p:nvSpPr>
          <p:cNvPr id="4" name="Slide Number Placeholder 3"/>
          <p:cNvSpPr>
            <a:spLocks noGrp="1"/>
          </p:cNvSpPr>
          <p:nvPr>
            <p:ph type="sldNum" sz="quarter" idx="5"/>
          </p:nvPr>
        </p:nvSpPr>
        <p:spPr/>
        <p:txBody>
          <a:bodyPr/>
          <a:lstStyle/>
          <a:p>
            <a:fld id="{CC13CCEB-0533-4A15-BE23-AD7E8BCABC66}" type="slidenum">
              <a:rPr lang="en-US"/>
              <a:t>8</a:t>
            </a:fld>
            <a:endParaRPr lang="en-US"/>
          </a:p>
        </p:txBody>
      </p:sp>
    </p:spTree>
    <p:extLst>
      <p:ext uri="{BB962C8B-B14F-4D97-AF65-F5344CB8AC3E}">
        <p14:creationId xmlns:p14="http://schemas.microsoft.com/office/powerpoint/2010/main" val="16331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a:t>
            </a:r>
            <a:r>
              <a:rPr lang="fr-FR" i="1" dirty="0">
                <a:cs typeface="Calibri"/>
              </a:rPr>
              <a:t>Il peut être utile de revoir l’échelle de notation avec les participants avant de discuter de leurs réponses. Les personnes participantes à l’évaluation auront attribué une cote à chaque indicateur à l’aide de cette échelle.</a:t>
            </a:r>
            <a:endParaRPr lang="en-US" b="1" dirty="0"/>
          </a:p>
          <a:p>
            <a:endParaRPr lang="en-US" b="1" dirty="0"/>
          </a:p>
          <a:p>
            <a:r>
              <a:rPr lang="fr-FR" b="1" dirty="0"/>
              <a:t>Notes :</a:t>
            </a:r>
          </a:p>
          <a:p>
            <a:pPr marL="171450" indent="-171450">
              <a:buFont typeface="Arial" panose="020B0604020202020204" pitchFamily="34" charset="0"/>
              <a:buChar char="•"/>
            </a:pPr>
            <a:r>
              <a:rPr lang="fr-FR" dirty="0"/>
              <a:t>Y a-t-il eu des questions ou des incompréhensions concernant l’échelle et la notation des indicateurs ? Dans l’ensemble, avez-vous trouvé facile ou difficile de noter les indicateurs ?</a:t>
            </a:r>
          </a:p>
          <a:p>
            <a:pPr marL="171450" indent="-171450">
              <a:buFont typeface="Arial" panose="020B0604020202020204" pitchFamily="34" charset="0"/>
              <a:buChar char="•"/>
            </a:pPr>
            <a:r>
              <a:rPr lang="fr-FR" dirty="0"/>
              <a:t>Il n’existe pas de « bonne » réponse pour un indicateur ; chaque cote doit être basée sur la perception individuelle.</a:t>
            </a:r>
          </a:p>
          <a:p>
            <a:pPr marL="171450" indent="-171450">
              <a:buFont typeface="Arial" panose="020B0604020202020204" pitchFamily="34" charset="0"/>
              <a:buChar char="•"/>
            </a:pPr>
            <a:r>
              <a:rPr lang="fr-FR" dirty="0"/>
              <a:t>Certaines parties de l’organisme travaillent peut-être sur ces aspects sans que vous en ayez connaissance, ou ils peuvent concerner davantage d’autres secteurs de l’organisme. Dans ce cas, vous pouvez sélectionner « ? » si vous n’êtes pas certain(e), ou « </a:t>
            </a:r>
            <a:r>
              <a:rPr lang="fr-FR" dirty="0">
                <a:solidFill>
                  <a:srgbClr val="FF0000"/>
                </a:solidFill>
              </a:rPr>
              <a:t>N/A </a:t>
            </a:r>
            <a:r>
              <a:rPr lang="fr-FR" dirty="0"/>
              <a:t>» si ce n’est pas applicable à notre travail.</a:t>
            </a:r>
          </a:p>
          <a:p>
            <a:endParaRPr lang="fr-FR" dirty="0"/>
          </a:p>
          <a:p>
            <a:r>
              <a:rPr lang="fr-FR" b="1" dirty="0"/>
              <a:t>Il est recommandé de garder l’Outil ouvert afin de pouvoir vous référer aux actions potentielles lors des discussions d’aujourd’hui.</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C13CCEB-0533-4A15-BE23-AD7E8BCABC6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9705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9FCCE22B-1975-D347-B07B-0CB5AECB68F8}"/>
              </a:ext>
            </a:extLst>
          </p:cNvPr>
          <p:cNvSpPr>
            <a:spLocks noGrp="1"/>
          </p:cNvSpPr>
          <p:nvPr>
            <p:ph type="title"/>
          </p:nvPr>
        </p:nvSpPr>
        <p:spPr>
          <a:xfrm>
            <a:off x="852000" y="292244"/>
            <a:ext cx="10515600" cy="133453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599267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15F9B-B685-405D-97AE-4E7D26C8D97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012440B8-E576-4096-9B22-42C00AC802E0}"/>
              </a:ext>
            </a:extLst>
          </p:cNvPr>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a:extLst>
              <a:ext uri="{FF2B5EF4-FFF2-40B4-BE49-F238E27FC236}">
                <a16:creationId xmlns:a16="http://schemas.microsoft.com/office/drawing/2014/main" id="{78DBD62B-3215-4CEE-9FB7-8B7007132A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26997C-E560-4239-BA39-3116F1BFF2A2}"/>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0251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6FEF6-82A7-47CA-9509-3F2DD429826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B5E9CF4-C85A-4F4F-89B9-A76823E63CE2}"/>
              </a:ext>
            </a:extLst>
          </p:cNvPr>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a:extLst>
              <a:ext uri="{FF2B5EF4-FFF2-40B4-BE49-F238E27FC236}">
                <a16:creationId xmlns:a16="http://schemas.microsoft.com/office/drawing/2014/main" id="{D789E387-C5B0-462C-A33E-08011DFC1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EA7185-1D6A-465F-9651-72E6D255A567}"/>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48145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9" name="Picture 8" descr="A close-up of a sign&#10;&#10;Description automatically generated">
            <a:extLst>
              <a:ext uri="{FF2B5EF4-FFF2-40B4-BE49-F238E27FC236}">
                <a16:creationId xmlns:a16="http://schemas.microsoft.com/office/drawing/2014/main" id="{FC677EC3-29C0-45F2-B26F-873B3D1EE10E}"/>
              </a:ext>
            </a:extLst>
          </p:cNvPr>
          <p:cNvPicPr>
            <a:picLocks noChangeAspect="1"/>
          </p:cNvPicPr>
          <p:nvPr userDrawn="1"/>
        </p:nvPicPr>
        <p:blipFill>
          <a:blip r:embed="rId2"/>
          <a:stretch>
            <a:fillRect/>
          </a:stretch>
        </p:blipFill>
        <p:spPr>
          <a:xfrm>
            <a:off x="10405227" y="6159853"/>
            <a:ext cx="1393741" cy="358556"/>
          </a:xfrm>
          <a:prstGeom prst="rect">
            <a:avLst/>
          </a:prstGeom>
        </p:spPr>
      </p:pic>
      <p:pic>
        <p:nvPicPr>
          <p:cNvPr id="10" name="Picture 9" descr="A purple and white geometric shapes&#10;&#10;Description automatically generated">
            <a:extLst>
              <a:ext uri="{FF2B5EF4-FFF2-40B4-BE49-F238E27FC236}">
                <a16:creationId xmlns:a16="http://schemas.microsoft.com/office/drawing/2014/main" id="{7B660DF7-5C2C-4E87-9C64-602130C8AA7E}"/>
              </a:ext>
            </a:extLst>
          </p:cNvPr>
          <p:cNvPicPr>
            <a:picLocks noChangeAspect="1"/>
          </p:cNvPicPr>
          <p:nvPr userDrawn="1"/>
        </p:nvPicPr>
        <p:blipFill>
          <a:blip r:embed="rId3">
            <a:alphaModFix amt="30000"/>
          </a:blip>
          <a:srcRect l="-418" t="-202" r="51955" b="293"/>
          <a:stretch/>
        </p:blipFill>
        <p:spPr>
          <a:xfrm>
            <a:off x="9405706" y="765"/>
            <a:ext cx="2788110" cy="4320419"/>
          </a:xfrm>
          <a:prstGeom prst="rect">
            <a:avLst/>
          </a:prstGeom>
        </p:spPr>
      </p:pic>
      <p:pic>
        <p:nvPicPr>
          <p:cNvPr id="11" name="Picture 10" descr="A purple and white geometric shapes&#10;&#10;Description automatically generated">
            <a:extLst>
              <a:ext uri="{FF2B5EF4-FFF2-40B4-BE49-F238E27FC236}">
                <a16:creationId xmlns:a16="http://schemas.microsoft.com/office/drawing/2014/main" id="{99B87BB6-BC6E-4F63-95F4-4B67C1754223}"/>
              </a:ext>
            </a:extLst>
          </p:cNvPr>
          <p:cNvPicPr>
            <a:picLocks noChangeAspect="1"/>
          </p:cNvPicPr>
          <p:nvPr userDrawn="1"/>
        </p:nvPicPr>
        <p:blipFill>
          <a:blip r:embed="rId3">
            <a:alphaModFix amt="30000"/>
          </a:blip>
          <a:srcRect l="50045" t="-2457" r="-1328" b="21520"/>
          <a:stretch/>
        </p:blipFill>
        <p:spPr>
          <a:xfrm>
            <a:off x="572" y="3350301"/>
            <a:ext cx="2950262" cy="3500050"/>
          </a:xfrm>
          <a:prstGeom prst="rect">
            <a:avLst/>
          </a:prstGeom>
        </p:spPr>
      </p:pic>
    </p:spTree>
    <p:extLst>
      <p:ext uri="{BB962C8B-B14F-4D97-AF65-F5344CB8AC3E}">
        <p14:creationId xmlns:p14="http://schemas.microsoft.com/office/powerpoint/2010/main" val="6875613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5"/>
            <a:ext cx="10515600" cy="957837"/>
          </a:xfrm>
        </p:spPr>
        <p:txBody>
          <a:bodyPr>
            <a:normAutofit/>
          </a:bodyPr>
          <a:lstStyle>
            <a:lvl1pPr>
              <a:defRPr sz="3600">
                <a:solidFill>
                  <a:srgbClr val="8F629E"/>
                </a:solidFill>
                <a:latin typeface="Arial Black" panose="020B0A04020102020204" pitchFamily="34" charset="0"/>
              </a:defRPr>
            </a:lvl1pPr>
          </a:lstStyle>
          <a:p>
            <a:r>
              <a:rPr lang="en-US" dirty="0"/>
              <a:t>Title</a:t>
            </a:r>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descr="A close-up of a sign&#10;&#10;Description automatically generated">
            <a:extLst>
              <a:ext uri="{FF2B5EF4-FFF2-40B4-BE49-F238E27FC236}">
                <a16:creationId xmlns:a16="http://schemas.microsoft.com/office/drawing/2014/main" id="{76D4A193-3439-B8BA-E59A-53520B1E1AB2}"/>
              </a:ext>
            </a:extLst>
          </p:cNvPr>
          <p:cNvPicPr>
            <a:picLocks noChangeAspect="1"/>
          </p:cNvPicPr>
          <p:nvPr userDrawn="1"/>
        </p:nvPicPr>
        <p:blipFill>
          <a:blip r:embed="rId2"/>
          <a:stretch>
            <a:fillRect/>
          </a:stretch>
        </p:blipFill>
        <p:spPr>
          <a:xfrm>
            <a:off x="10405227" y="6159853"/>
            <a:ext cx="1393741" cy="358556"/>
          </a:xfrm>
          <a:prstGeom prst="rect">
            <a:avLst/>
          </a:prstGeom>
        </p:spPr>
      </p:pic>
    </p:spTree>
    <p:extLst>
      <p:ext uri="{BB962C8B-B14F-4D97-AF65-F5344CB8AC3E}">
        <p14:creationId xmlns:p14="http://schemas.microsoft.com/office/powerpoint/2010/main" val="1629846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778025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890307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5455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a:extLst>
              <a:ext uri="{FF2B5EF4-FFF2-40B4-BE49-F238E27FC236}">
                <a16:creationId xmlns:a16="http://schemas.microsoft.com/office/drawing/2014/main" id="{69EFCA36-B358-2229-5160-7F6C577D918C}"/>
              </a:ext>
            </a:extLst>
          </p:cNvPr>
          <p:cNvSpPr>
            <a:spLocks noGrp="1"/>
          </p:cNvSpPr>
          <p:nvPr>
            <p:ph type="title" hasCustomPrompt="1"/>
          </p:nvPr>
        </p:nvSpPr>
        <p:spPr>
          <a:xfrm>
            <a:off x="838200" y="365125"/>
            <a:ext cx="10515600" cy="957837"/>
          </a:xfrm>
        </p:spPr>
        <p:txBody>
          <a:bodyPr>
            <a:normAutofit/>
          </a:bodyPr>
          <a:lstStyle>
            <a:lvl1pPr>
              <a:defRPr sz="3600">
                <a:solidFill>
                  <a:srgbClr val="8F629E"/>
                </a:solidFill>
                <a:latin typeface="Arial Black" panose="020B0A04020102020204" pitchFamily="34" charset="0"/>
              </a:defRPr>
            </a:lvl1pPr>
          </a:lstStyle>
          <a:p>
            <a:r>
              <a:rPr lang="en-US" dirty="0"/>
              <a:t>Title</a:t>
            </a:r>
          </a:p>
        </p:txBody>
      </p:sp>
      <p:pic>
        <p:nvPicPr>
          <p:cNvPr id="5" name="Picture 4" descr="A close-up of a sign&#10;&#10;Description automatically generated">
            <a:extLst>
              <a:ext uri="{FF2B5EF4-FFF2-40B4-BE49-F238E27FC236}">
                <a16:creationId xmlns:a16="http://schemas.microsoft.com/office/drawing/2014/main" id="{8ABB0E0D-F165-61BF-9038-F381DCCC94F9}"/>
              </a:ext>
            </a:extLst>
          </p:cNvPr>
          <p:cNvPicPr>
            <a:picLocks noChangeAspect="1"/>
          </p:cNvPicPr>
          <p:nvPr userDrawn="1"/>
        </p:nvPicPr>
        <p:blipFill>
          <a:blip r:embed="rId2"/>
          <a:stretch>
            <a:fillRect/>
          </a:stretch>
        </p:blipFill>
        <p:spPr>
          <a:xfrm>
            <a:off x="10405227" y="6159853"/>
            <a:ext cx="1393741" cy="358556"/>
          </a:xfrm>
          <a:prstGeom prst="rect">
            <a:avLst/>
          </a:prstGeom>
        </p:spPr>
      </p:pic>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337827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53568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847776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45347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135460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32867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9FCCE22B-1975-D347-B07B-0CB5AECB68F8}"/>
              </a:ext>
            </a:extLst>
          </p:cNvPr>
          <p:cNvSpPr>
            <a:spLocks noGrp="1"/>
          </p:cNvSpPr>
          <p:nvPr>
            <p:ph type="title"/>
          </p:nvPr>
        </p:nvSpPr>
        <p:spPr>
          <a:xfrm>
            <a:off x="852000" y="292244"/>
            <a:ext cx="10515600" cy="133453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3997856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15F9B-B685-405D-97AE-4E7D26C8D97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012440B8-E576-4096-9B22-42C00AC802E0}"/>
              </a:ext>
            </a:extLst>
          </p:cNvPr>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a:extLst>
              <a:ext uri="{FF2B5EF4-FFF2-40B4-BE49-F238E27FC236}">
                <a16:creationId xmlns:a16="http://schemas.microsoft.com/office/drawing/2014/main" id="{78DBD62B-3215-4CEE-9FB7-8B7007132A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26997C-E560-4239-BA39-3116F1BFF2A2}"/>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267188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6FEF6-82A7-47CA-9509-3F2DD429826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B5E9CF4-C85A-4F4F-89B9-A76823E63CE2}"/>
              </a:ext>
            </a:extLst>
          </p:cNvPr>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a:extLst>
              <a:ext uri="{FF2B5EF4-FFF2-40B4-BE49-F238E27FC236}">
                <a16:creationId xmlns:a16="http://schemas.microsoft.com/office/drawing/2014/main" id="{D789E387-C5B0-462C-A33E-08011DFC1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EA7185-1D6A-465F-9651-72E6D255A567}"/>
              </a:ext>
            </a:extLst>
          </p:cNvPr>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1231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80186965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BFA3857-205D-D0A6-B64D-0BC3FD79932B}"/>
              </a:ext>
            </a:extLst>
          </p:cNvPr>
          <p:cNvSpPr>
            <a:spLocks noGrp="1"/>
          </p:cNvSpPr>
          <p:nvPr>
            <p:ph type="title"/>
          </p:nvPr>
        </p:nvSpPr>
        <p:spPr>
          <a:xfrm>
            <a:off x="838200" y="365125"/>
            <a:ext cx="10515600" cy="957837"/>
          </a:xfrm>
        </p:spPr>
        <p:txBody>
          <a:bodyPr/>
          <a:lstStyle/>
          <a:p>
            <a:r>
              <a:rPr lang="fr-CA" noProof="0" dirty="0">
                <a:solidFill>
                  <a:srgbClr val="8F629E"/>
                </a:solidFill>
                <a:latin typeface="Arial Black"/>
              </a:rPr>
              <a:t>Utilisation de ce modèle</a:t>
            </a:r>
            <a:endParaRPr lang="fr-CA" noProof="0" dirty="0">
              <a:solidFill>
                <a:srgbClr val="8F629E"/>
              </a:solidFill>
            </a:endParaRPr>
          </a:p>
        </p:txBody>
      </p:sp>
      <p:sp>
        <p:nvSpPr>
          <p:cNvPr id="9" name="Content Placeholder 2">
            <a:extLst>
              <a:ext uri="{FF2B5EF4-FFF2-40B4-BE49-F238E27FC236}">
                <a16:creationId xmlns:a16="http://schemas.microsoft.com/office/drawing/2014/main" id="{E4207A6C-5141-90EF-2619-4C9506EF2D24}"/>
              </a:ext>
            </a:extLst>
          </p:cNvPr>
          <p:cNvSpPr>
            <a:spLocks noGrp="1"/>
          </p:cNvSpPr>
          <p:nvPr>
            <p:ph idx="1"/>
          </p:nvPr>
        </p:nvSpPr>
        <p:spPr>
          <a:xfrm>
            <a:off x="1553993" y="1937286"/>
            <a:ext cx="8981927" cy="4850266"/>
          </a:xfrm>
        </p:spPr>
        <p:txBody>
          <a:bodyPr vert="horz" lIns="91440" tIns="45720" rIns="91440" bIns="45720" rtlCol="0" anchor="t">
            <a:normAutofit/>
          </a:bodyPr>
          <a:lstStyle/>
          <a:p>
            <a:r>
              <a:rPr lang="fr-CA" sz="2400" noProof="0" dirty="0">
                <a:solidFill>
                  <a:schemeClr val="tx1">
                    <a:lumMod val="75000"/>
                    <a:lumOff val="25000"/>
                  </a:schemeClr>
                </a:solidFill>
                <a:latin typeface="Arial"/>
                <a:ea typeface="Open Sans"/>
                <a:cs typeface="Segoe UI"/>
              </a:rPr>
              <a:t>Ce modèle peut être utilisé pour guider l’animation de la séance-bilan dans le cadre de votre processus d’évaluation organisationnelle.</a:t>
            </a:r>
          </a:p>
          <a:p>
            <a:r>
              <a:rPr lang="fr-CA" sz="2400" noProof="0" dirty="0">
                <a:solidFill>
                  <a:schemeClr val="tx1">
                    <a:lumMod val="75000"/>
                    <a:lumOff val="25000"/>
                  </a:schemeClr>
                </a:solidFill>
                <a:latin typeface="Arial"/>
                <a:ea typeface="Open Sans"/>
                <a:cs typeface="Segoe UI"/>
              </a:rPr>
              <a:t>Les diapositives et les notes d’allocution peuvent être modifiées selon vos besoins.</a:t>
            </a:r>
          </a:p>
          <a:p>
            <a:r>
              <a:rPr lang="fr-CA" sz="2400" noProof="0" dirty="0">
                <a:solidFill>
                  <a:schemeClr val="tx1">
                    <a:lumMod val="75000"/>
                    <a:lumOff val="25000"/>
                  </a:schemeClr>
                </a:solidFill>
                <a:highlight>
                  <a:srgbClr val="FFC000"/>
                </a:highlight>
                <a:latin typeface="Arial"/>
                <a:ea typeface="Open Sans"/>
                <a:cs typeface="Segoe UI"/>
              </a:rPr>
              <a:t>Le texte surligné en orange </a:t>
            </a:r>
            <a:r>
              <a:rPr lang="fr-CA" sz="2400" noProof="0" dirty="0">
                <a:solidFill>
                  <a:schemeClr val="tx1">
                    <a:lumMod val="75000"/>
                    <a:lumOff val="25000"/>
                  </a:schemeClr>
                </a:solidFill>
                <a:latin typeface="Arial"/>
                <a:ea typeface="Open Sans"/>
                <a:cs typeface="Segoe UI"/>
              </a:rPr>
              <a:t>indique les sections où vous pouvez ajouter des renseignements propres à votre organisme et à votre processus d’évaluation.</a:t>
            </a:r>
          </a:p>
          <a:p>
            <a:r>
              <a:rPr lang="fr-CA" sz="2400" noProof="0" dirty="0">
                <a:solidFill>
                  <a:schemeClr val="tx1">
                    <a:lumMod val="75000"/>
                    <a:lumOff val="25000"/>
                  </a:schemeClr>
                </a:solidFill>
                <a:latin typeface="Arial"/>
                <a:ea typeface="Open Sans"/>
                <a:cs typeface="Segoe UI"/>
              </a:rPr>
              <a:t>Vous pouvez utiliser vos propres modèles de diapositives ou votre image de marque.</a:t>
            </a:r>
          </a:p>
          <a:p>
            <a:endParaRPr lang="fr-CA" sz="2400" b="1" noProof="0" dirty="0">
              <a:solidFill>
                <a:schemeClr val="tx1">
                  <a:lumMod val="75000"/>
                  <a:lumOff val="25000"/>
                </a:schemeClr>
              </a:solidFill>
              <a:highlight>
                <a:srgbClr val="F7A900"/>
              </a:highlight>
              <a:latin typeface="Arial"/>
              <a:ea typeface="Open Sans"/>
              <a:cs typeface="Arial"/>
            </a:endParaRPr>
          </a:p>
        </p:txBody>
      </p:sp>
      <p:cxnSp>
        <p:nvCxnSpPr>
          <p:cNvPr id="10" name="Straight Connector 9">
            <a:extLst>
              <a:ext uri="{FF2B5EF4-FFF2-40B4-BE49-F238E27FC236}">
                <a16:creationId xmlns:a16="http://schemas.microsoft.com/office/drawing/2014/main" id="{FA3F6E80-86C1-9C79-585F-8507F9BE237A}"/>
              </a:ext>
            </a:extLst>
          </p:cNvPr>
          <p:cNvCxnSpPr>
            <a:cxnSpLocks/>
          </p:cNvCxnSpPr>
          <p:nvPr/>
        </p:nvCxnSpPr>
        <p:spPr>
          <a:xfrm>
            <a:off x="0" y="1151205"/>
            <a:ext cx="7014117"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0285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1F2E-4BDD-AB85-ABA9-C1E3683732F1}"/>
              </a:ext>
            </a:extLst>
          </p:cNvPr>
          <p:cNvSpPr>
            <a:spLocks noGrp="1"/>
          </p:cNvSpPr>
          <p:nvPr>
            <p:ph type="title"/>
          </p:nvPr>
        </p:nvSpPr>
        <p:spPr>
          <a:xfrm>
            <a:off x="838200" y="365126"/>
            <a:ext cx="10515600" cy="786080"/>
          </a:xfrm>
        </p:spPr>
        <p:txBody>
          <a:bodyPr/>
          <a:lstStyle/>
          <a:p>
            <a:r>
              <a:rPr lang="en-US" dirty="0">
                <a:latin typeface="Arial Black"/>
              </a:rPr>
              <a:t>Impressions </a:t>
            </a:r>
            <a:r>
              <a:rPr lang="en-US" dirty="0" err="1">
                <a:latin typeface="Arial Black"/>
              </a:rPr>
              <a:t>générales</a:t>
            </a:r>
            <a:endParaRPr lang="en-US" dirty="0"/>
          </a:p>
        </p:txBody>
      </p:sp>
      <p:sp>
        <p:nvSpPr>
          <p:cNvPr id="3" name="TextBox 2">
            <a:extLst>
              <a:ext uri="{FF2B5EF4-FFF2-40B4-BE49-F238E27FC236}">
                <a16:creationId xmlns:a16="http://schemas.microsoft.com/office/drawing/2014/main" id="{A93DD726-3FBD-E37A-8B80-2917503086CA}"/>
              </a:ext>
            </a:extLst>
          </p:cNvPr>
          <p:cNvSpPr txBox="1"/>
          <p:nvPr/>
        </p:nvSpPr>
        <p:spPr>
          <a:xfrm>
            <a:off x="420419" y="1459230"/>
            <a:ext cx="11351162"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rPr>
              <a:t>Invitez les participants à partager leurs impressions ou réflexions générales sur le remplissage de l’Outil.</a:t>
            </a:r>
          </a:p>
          <a:p>
            <a:endParaRPr lang="fr-FR"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endParaRPr>
          </a:p>
          <a:p>
            <a:r>
              <a:rPr lang="fr-FR" sz="2000" dirty="0">
                <a:solidFill>
                  <a:schemeClr val="tx1">
                    <a:lumMod val="75000"/>
                    <a:lumOff val="25000"/>
                  </a:schemeClr>
                </a:solidFill>
                <a:highlight>
                  <a:srgbClr val="F7BC2E"/>
                </a:highlight>
                <a:latin typeface="Arial" panose="020B0604020202020204" pitchFamily="34" charset="0"/>
                <a:cs typeface="Arial" panose="020B0604020202020204" pitchFamily="34" charset="0"/>
              </a:rPr>
              <a:t>Si vous avez recueilli des réponses avant la séance, vous pouvez présenter un aperçu des résultats ici (exemple ci-dessous).</a:t>
            </a:r>
          </a:p>
          <a:p>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9695C1D4-DDD9-90F5-1495-AFFF689756FD}"/>
              </a:ext>
            </a:extLst>
          </p:cNvPr>
          <p:cNvGraphicFramePr>
            <a:graphicFrameLocks noGrp="1"/>
          </p:cNvGraphicFramePr>
          <p:nvPr>
            <p:extLst>
              <p:ext uri="{D42A27DB-BD31-4B8C-83A1-F6EECF244321}">
                <p14:modId xmlns:p14="http://schemas.microsoft.com/office/powerpoint/2010/main" val="3305686311"/>
              </p:ext>
            </p:extLst>
          </p:nvPr>
        </p:nvGraphicFramePr>
        <p:xfrm>
          <a:off x="1299459" y="3205480"/>
          <a:ext cx="9058030" cy="2484121"/>
        </p:xfrm>
        <a:graphic>
          <a:graphicData uri="http://schemas.openxmlformats.org/drawingml/2006/table">
            <a:tbl>
              <a:tblPr/>
              <a:tblGrid>
                <a:gridCol w="6247973">
                  <a:extLst>
                    <a:ext uri="{9D8B030D-6E8A-4147-A177-3AD203B41FA5}">
                      <a16:colId xmlns:a16="http://schemas.microsoft.com/office/drawing/2014/main" val="2686787563"/>
                    </a:ext>
                  </a:extLst>
                </a:gridCol>
                <a:gridCol w="2810057">
                  <a:extLst>
                    <a:ext uri="{9D8B030D-6E8A-4147-A177-3AD203B41FA5}">
                      <a16:colId xmlns:a16="http://schemas.microsoft.com/office/drawing/2014/main" val="2655071520"/>
                    </a:ext>
                  </a:extLst>
                </a:gridCol>
              </a:tblGrid>
              <a:tr h="471946">
                <a:tc>
                  <a:txBody>
                    <a:bodyPr/>
                    <a:lstStyle/>
                    <a:p>
                      <a:pPr algn="ctr" fontAlgn="base">
                        <a:lnSpc>
                          <a:spcPts val="2625"/>
                        </a:lnSpc>
                        <a:buNone/>
                      </a:pPr>
                      <a:r>
                        <a:rPr lang="en-US" sz="1600" b="1" i="0" dirty="0">
                          <a:solidFill>
                            <a:srgbClr val="FFFFFF"/>
                          </a:solidFill>
                          <a:effectLst/>
                          <a:latin typeface="Arial" panose="020B0604020202020204" pitchFamily="34" charset="0"/>
                          <a:cs typeface="Arial" panose="020B0604020202020204" pitchFamily="34" charset="0"/>
                        </a:rPr>
                        <a:t>Section</a:t>
                      </a:r>
                      <a:r>
                        <a:rPr lang="en-US" sz="1600" b="1" i="0" dirty="0">
                          <a:solidFill>
                            <a:srgbClr val="000000"/>
                          </a:solidFill>
                          <a:effectLst/>
                          <a:latin typeface="Arial" panose="020B0604020202020204" pitchFamily="34" charset="0"/>
                          <a:cs typeface="Arial" panose="020B0604020202020204" pitchFamily="34" charset="0"/>
                        </a:rPr>
                        <a:t>​</a:t>
                      </a:r>
                      <a:endParaRPr lang="en-US" sz="1200" b="1" i="0" dirty="0">
                        <a:solidFill>
                          <a:srgbClr val="000000"/>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solidFill>
                  </a:tcPr>
                </a:tc>
                <a:tc>
                  <a:txBody>
                    <a:bodyPr/>
                    <a:lstStyle/>
                    <a:p>
                      <a:pPr algn="ctr" fontAlgn="base">
                        <a:lnSpc>
                          <a:spcPts val="2625"/>
                        </a:lnSpc>
                        <a:buNone/>
                      </a:pPr>
                      <a:r>
                        <a:rPr lang="en-US" sz="1600" b="1" i="0" dirty="0">
                          <a:solidFill>
                            <a:srgbClr val="FFFFFF"/>
                          </a:solidFill>
                          <a:effectLst/>
                          <a:latin typeface="Arial" panose="020B0604020202020204" pitchFamily="34" charset="0"/>
                          <a:cs typeface="Arial" panose="020B0604020202020204" pitchFamily="34" charset="0"/>
                        </a:rPr>
                        <a:t>Note </a:t>
                      </a:r>
                      <a:r>
                        <a:rPr lang="en-US" sz="1600" b="1" i="0" dirty="0" err="1">
                          <a:solidFill>
                            <a:srgbClr val="FFFFFF"/>
                          </a:solidFill>
                          <a:effectLst/>
                          <a:latin typeface="Arial" panose="020B0604020202020204" pitchFamily="34" charset="0"/>
                          <a:cs typeface="Arial" panose="020B0604020202020204" pitchFamily="34" charset="0"/>
                        </a:rPr>
                        <a:t>moyenne</a:t>
                      </a:r>
                      <a:endParaRPr lang="en-US" sz="1200" b="1" i="0" dirty="0">
                        <a:solidFill>
                          <a:srgbClr val="000000"/>
                        </a:solidFill>
                        <a:effectLst/>
                        <a:highlight>
                          <a:srgbClr val="00FFFF"/>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solidFill>
                  </a:tcPr>
                </a:tc>
                <a:extLst>
                  <a:ext uri="{0D108BD9-81ED-4DB2-BD59-A6C34878D82A}">
                    <a16:rowId xmlns:a16="http://schemas.microsoft.com/office/drawing/2014/main" val="3731977228"/>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1. Politiques et </a:t>
                      </a:r>
                      <a:r>
                        <a:rPr lang="en-US" sz="1600" b="1" i="0" dirty="0" err="1">
                          <a:solidFill>
                            <a:schemeClr val="tx1">
                              <a:lumMod val="75000"/>
                              <a:lumOff val="25000"/>
                            </a:schemeClr>
                          </a:solidFill>
                          <a:effectLst/>
                          <a:latin typeface="Arial" panose="020B0604020202020204" pitchFamily="34" charset="0"/>
                          <a:cs typeface="Arial" panose="020B0604020202020204" pitchFamily="34" charset="0"/>
                        </a:rPr>
                        <a:t>procédures</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699060851"/>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2. </a:t>
                      </a:r>
                      <a:r>
                        <a:rPr lang="en-US" sz="1600" b="1" i="0" dirty="0" err="1">
                          <a:solidFill>
                            <a:schemeClr val="tx1">
                              <a:lumMod val="75000"/>
                              <a:lumOff val="25000"/>
                            </a:schemeClr>
                          </a:solidFill>
                          <a:effectLst/>
                          <a:latin typeface="Arial" panose="020B0604020202020204" pitchFamily="34" charset="0"/>
                          <a:cs typeface="Arial" panose="020B0604020202020204" pitchFamily="34" charset="0"/>
                        </a:rPr>
                        <a:t>Personnes</a:t>
                      </a: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 et culture</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extLst>
                  <a:ext uri="{0D108BD9-81ED-4DB2-BD59-A6C34878D82A}">
                    <a16:rowId xmlns:a16="http://schemas.microsoft.com/office/drawing/2014/main" val="3528516211"/>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3. </a:t>
                      </a:r>
                      <a:r>
                        <a:rPr lang="en-US" sz="1600" b="1" i="0" dirty="0" err="1">
                          <a:solidFill>
                            <a:schemeClr val="tx1">
                              <a:lumMod val="75000"/>
                              <a:lumOff val="25000"/>
                            </a:schemeClr>
                          </a:solidFill>
                          <a:effectLst/>
                          <a:latin typeface="Arial" panose="020B0604020202020204" pitchFamily="34" charset="0"/>
                          <a:cs typeface="Arial" panose="020B0604020202020204" pitchFamily="34" charset="0"/>
                        </a:rPr>
                        <a:t>Espaces</a:t>
                      </a: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 </a:t>
                      </a:r>
                      <a:r>
                        <a:rPr lang="en-US" sz="1600" b="1" i="0" dirty="0" err="1">
                          <a:solidFill>
                            <a:schemeClr val="tx1">
                              <a:lumMod val="75000"/>
                              <a:lumOff val="25000"/>
                            </a:schemeClr>
                          </a:solidFill>
                          <a:effectLst/>
                          <a:latin typeface="Arial" panose="020B0604020202020204" pitchFamily="34" charset="0"/>
                          <a:cs typeface="Arial" panose="020B0604020202020204" pitchFamily="34" charset="0"/>
                        </a:rPr>
                        <a:t>organisation-nels</a:t>
                      </a: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526026302"/>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4. </a:t>
                      </a:r>
                      <a:r>
                        <a:rPr lang="en-US" sz="1600" b="1" i="0" dirty="0" err="1">
                          <a:solidFill>
                            <a:schemeClr val="tx1">
                              <a:lumMod val="75000"/>
                              <a:lumOff val="25000"/>
                            </a:schemeClr>
                          </a:solidFill>
                          <a:effectLst/>
                          <a:latin typeface="Arial" panose="020B0604020202020204" pitchFamily="34" charset="0"/>
                          <a:cs typeface="Arial" panose="020B0604020202020204" pitchFamily="34" charset="0"/>
                        </a:rPr>
                        <a:t>Programmes</a:t>
                      </a: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 et services​</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8F629E">
                        <a:alpha val="25000"/>
                      </a:srgbClr>
                    </a:solidFill>
                  </a:tcPr>
                </a:tc>
                <a:extLst>
                  <a:ext uri="{0D108BD9-81ED-4DB2-BD59-A6C34878D82A}">
                    <a16:rowId xmlns:a16="http://schemas.microsoft.com/office/drawing/2014/main" val="2320831179"/>
                  </a:ext>
                </a:extLst>
              </a:tr>
              <a:tr h="402435">
                <a:tc>
                  <a:txBody>
                    <a:bodyPr/>
                    <a:lstStyle/>
                    <a:p>
                      <a:pPr algn="l" fontAlgn="base">
                        <a:lnSpc>
                          <a:spcPct val="100000"/>
                        </a:lnSpc>
                        <a:buNone/>
                      </a:pPr>
                      <a:r>
                        <a:rPr lang="en-US" sz="1600" b="1" i="0" dirty="0">
                          <a:solidFill>
                            <a:schemeClr val="tx1">
                              <a:lumMod val="75000"/>
                              <a:lumOff val="25000"/>
                            </a:schemeClr>
                          </a:solidFill>
                          <a:effectLst/>
                          <a:latin typeface="Arial" panose="020B0604020202020204" pitchFamily="34" charset="0"/>
                          <a:cs typeface="Arial" panose="020B0604020202020204" pitchFamily="34" charset="0"/>
                        </a:rPr>
                        <a:t>5. </a:t>
                      </a:r>
                      <a:r>
                        <a:rPr lang="fr-FR" sz="1600" b="1" i="0" dirty="0">
                          <a:solidFill>
                            <a:schemeClr val="tx1">
                              <a:lumMod val="75000"/>
                              <a:lumOff val="25000"/>
                            </a:schemeClr>
                          </a:solidFill>
                          <a:effectLst/>
                          <a:latin typeface="Arial" panose="020B0604020202020204" pitchFamily="34" charset="0"/>
                          <a:cs typeface="Arial" panose="020B0604020202020204" pitchFamily="34" charset="0"/>
                        </a:rPr>
                        <a:t>Évaluation continue, amélioration et responsabilisation</a:t>
                      </a:r>
                      <a:endParaRPr lang="en-US" sz="1200" b="1" i="0" dirty="0">
                        <a:solidFill>
                          <a:schemeClr val="tx1">
                            <a:lumMod val="75000"/>
                            <a:lumOff val="25000"/>
                          </a:schemeClr>
                        </a:solidFill>
                        <a:effectLs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tc>
                  <a:txBody>
                    <a:bodyPr/>
                    <a:lstStyle/>
                    <a:p>
                      <a:pPr algn="ctr" fontAlgn="base">
                        <a:lnSpc>
                          <a:spcPct val="100000"/>
                        </a:lnSpc>
                        <a:buNone/>
                      </a:pPr>
                      <a:r>
                        <a:rPr lang="en-US" sz="16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rPr>
                        <a:t>0</a:t>
                      </a:r>
                      <a:endParaRPr lang="en-US" sz="1200" b="1" i="0" dirty="0">
                        <a:solidFill>
                          <a:schemeClr val="tx1">
                            <a:lumMod val="75000"/>
                            <a:lumOff val="25000"/>
                          </a:schemeClr>
                        </a:solidFill>
                        <a:effectLst/>
                        <a:highlight>
                          <a:srgbClr val="FFC000"/>
                        </a:highlight>
                        <a:latin typeface="Arial" panose="020B0604020202020204" pitchFamily="34" charset="0"/>
                        <a:cs typeface="Arial" panose="020B0604020202020204" pitchFamily="34" charset="0"/>
                      </a:endParaRPr>
                    </a:p>
                  </a:txBody>
                  <a:tcP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97620921"/>
                  </a:ext>
                </a:extLst>
              </a:tr>
            </a:tbl>
          </a:graphicData>
        </a:graphic>
      </p:graphicFrame>
      <p:cxnSp>
        <p:nvCxnSpPr>
          <p:cNvPr id="5" name="Straight Connector 4">
            <a:extLst>
              <a:ext uri="{FF2B5EF4-FFF2-40B4-BE49-F238E27FC236}">
                <a16:creationId xmlns:a16="http://schemas.microsoft.com/office/drawing/2014/main" id="{14688443-4636-BD2D-B1C7-603597E3F2F8}"/>
              </a:ext>
            </a:extLst>
          </p:cNvPr>
          <p:cNvCxnSpPr>
            <a:cxnSpLocks/>
          </p:cNvCxnSpPr>
          <p:nvPr/>
        </p:nvCxnSpPr>
        <p:spPr>
          <a:xfrm>
            <a:off x="0" y="1151205"/>
            <a:ext cx="6683188" cy="17194"/>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70069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B1890DF-AC40-5298-9908-550EF0A7541B}"/>
              </a:ext>
            </a:extLst>
          </p:cNvPr>
          <p:cNvSpPr>
            <a:spLocks noGrp="1"/>
          </p:cNvSpPr>
          <p:nvPr>
            <p:ph idx="1"/>
          </p:nvPr>
        </p:nvSpPr>
        <p:spPr>
          <a:xfrm>
            <a:off x="2292805" y="1825625"/>
            <a:ext cx="7907835" cy="4351338"/>
          </a:xfrm>
          <a:solidFill>
            <a:srgbClr val="FFFFFF">
              <a:alpha val="50000"/>
            </a:srgbClr>
          </a:solidFill>
        </p:spPr>
        <p:txBody>
          <a:bodyPr vert="horz" lIns="91440" tIns="45720" rIns="91440" bIns="45720" rtlCol="0" anchor="t">
            <a:normAutofit/>
          </a:bodyPr>
          <a:lstStyle/>
          <a:p>
            <a:pPr marL="0" indent="0">
              <a:buNone/>
            </a:pPr>
            <a:r>
              <a:rPr lang="en-US" sz="1800" b="1" dirty="0">
                <a:solidFill>
                  <a:schemeClr val="tx1">
                    <a:lumMod val="75000"/>
                    <a:lumOff val="25000"/>
                  </a:schemeClr>
                </a:solidFill>
                <a:latin typeface="Arial"/>
                <a:cs typeface="Arial"/>
              </a:rPr>
              <a:t>1.1</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Votre organisme a des politiques officielles et des documents connexes (un énoncé de valeurs fondamentales, une déclaration organisationnelle) qui font en sorte que le personnel, les bénévoles, les membres du conseil d’administration et les utilisateurs et utilisatrices des services bénéficient tous d’un environnement plus sécuritaire, inclusif et équitable.</a:t>
            </a:r>
          </a:p>
          <a:p>
            <a:pPr marL="0" indent="0">
              <a:buNone/>
            </a:pPr>
            <a:endParaRPr lang="en-US" sz="1000" b="1" dirty="0">
              <a:solidFill>
                <a:schemeClr val="tx1">
                  <a:lumMod val="75000"/>
                  <a:lumOff val="25000"/>
                </a:schemeClr>
              </a:solidFill>
              <a:latin typeface="Arial"/>
              <a:cs typeface="Arial"/>
            </a:endParaRPr>
          </a:p>
          <a:p>
            <a:pPr marL="0" indent="0">
              <a:buNone/>
            </a:pPr>
            <a:r>
              <a:rPr lang="en-US" sz="1800" b="1" dirty="0">
                <a:solidFill>
                  <a:schemeClr val="tx1">
                    <a:lumMod val="75000"/>
                    <a:lumOff val="25000"/>
                  </a:schemeClr>
                </a:solidFill>
                <a:latin typeface="Arial"/>
                <a:cs typeface="Arial"/>
              </a:rPr>
              <a:t>1.2</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Votre organisme a des protocoles officiels qui assurent la mise en </a:t>
            </a:r>
            <a:r>
              <a:rPr lang="fr-FR" sz="1800" dirty="0" err="1">
                <a:solidFill>
                  <a:schemeClr val="tx1">
                    <a:lumMod val="75000"/>
                    <a:lumOff val="25000"/>
                  </a:schemeClr>
                </a:solidFill>
                <a:latin typeface="Arial"/>
                <a:cs typeface="Arial"/>
              </a:rPr>
              <a:t>oeuvre</a:t>
            </a:r>
            <a:r>
              <a:rPr lang="fr-FR" sz="1800" dirty="0">
                <a:solidFill>
                  <a:schemeClr val="tx1">
                    <a:lumMod val="75000"/>
                    <a:lumOff val="25000"/>
                  </a:schemeClr>
                </a:solidFill>
                <a:latin typeface="Arial"/>
                <a:cs typeface="Arial"/>
              </a:rPr>
              <a:t> continue des politiques existantes pour que le personnel, les bénévoles, les membres du conseil d’administration et les utilisateurs et les utilisatrices des services bénéficient d’environnements plus sécuritaires, plus inclusifs et plus équitables.</a:t>
            </a:r>
          </a:p>
          <a:p>
            <a:pPr marL="0" indent="0">
              <a:buNone/>
            </a:pPr>
            <a:endParaRPr lang="en-US" sz="1000" dirty="0">
              <a:solidFill>
                <a:schemeClr val="tx1">
                  <a:lumMod val="75000"/>
                  <a:lumOff val="25000"/>
                </a:schemeClr>
              </a:solidFill>
            </a:endParaRPr>
          </a:p>
          <a:p>
            <a:pPr marL="0" indent="0">
              <a:buNone/>
            </a:pPr>
            <a:r>
              <a:rPr lang="en-US" sz="1800" b="1" dirty="0">
                <a:solidFill>
                  <a:schemeClr val="tx1">
                    <a:lumMod val="75000"/>
                    <a:lumOff val="25000"/>
                  </a:schemeClr>
                </a:solidFill>
                <a:latin typeface="Arial"/>
                <a:cs typeface="Arial"/>
              </a:rPr>
              <a:t>1.3</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Votre organisme examine régulièrement ses politiques et ses protocoles et les révise ou les modifie au besoin.</a:t>
            </a:r>
            <a:endParaRPr lang="en-US" sz="18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marL="0" indent="0">
              <a:buNone/>
            </a:pPr>
            <a:endParaRPr lang="en-US" sz="2000" dirty="0">
              <a:solidFill>
                <a:schemeClr val="tx1">
                  <a:lumMod val="75000"/>
                  <a:lumOff val="25000"/>
                </a:schemeClr>
              </a:solidFill>
            </a:endParaRPr>
          </a:p>
          <a:p>
            <a:pPr>
              <a:buAutoNum type="arabicPeriod"/>
            </a:pPr>
            <a:endParaRPr lang="en-US" sz="2000" dirty="0">
              <a:solidFill>
                <a:schemeClr val="tx1">
                  <a:lumMod val="75000"/>
                  <a:lumOff val="25000"/>
                </a:schemeClr>
              </a:solidFill>
            </a:endParaRPr>
          </a:p>
        </p:txBody>
      </p:sp>
      <p:sp>
        <p:nvSpPr>
          <p:cNvPr id="3" name="TextBox 2">
            <a:extLst>
              <a:ext uri="{FF2B5EF4-FFF2-40B4-BE49-F238E27FC236}">
                <a16:creationId xmlns:a16="http://schemas.microsoft.com/office/drawing/2014/main" id="{3F39A630-4A85-F94B-E2CD-A5A9DE24D733}"/>
              </a:ext>
            </a:extLst>
          </p:cNvPr>
          <p:cNvSpPr txBox="1"/>
          <p:nvPr/>
        </p:nvSpPr>
        <p:spPr>
          <a:xfrm>
            <a:off x="695739" y="1987826"/>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9" name="Oval 8">
            <a:extLst>
              <a:ext uri="{FF2B5EF4-FFF2-40B4-BE49-F238E27FC236}">
                <a16:creationId xmlns:a16="http://schemas.microsoft.com/office/drawing/2014/main" id="{DDB854ED-3F3B-291E-318F-6C3935E74103}"/>
              </a:ext>
            </a:extLst>
          </p:cNvPr>
          <p:cNvSpPr/>
          <p:nvPr/>
        </p:nvSpPr>
        <p:spPr>
          <a:xfrm>
            <a:off x="1330364" y="1867106"/>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3.4</a:t>
            </a:r>
          </a:p>
        </p:txBody>
      </p:sp>
      <p:sp>
        <p:nvSpPr>
          <p:cNvPr id="10" name="Oval 9">
            <a:extLst>
              <a:ext uri="{FF2B5EF4-FFF2-40B4-BE49-F238E27FC236}">
                <a16:creationId xmlns:a16="http://schemas.microsoft.com/office/drawing/2014/main" id="{6A77FBD6-1DE3-65AF-1B4F-944E68A811DB}"/>
              </a:ext>
            </a:extLst>
          </p:cNvPr>
          <p:cNvSpPr/>
          <p:nvPr/>
        </p:nvSpPr>
        <p:spPr>
          <a:xfrm>
            <a:off x="1330363" y="3460103"/>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3.9</a:t>
            </a:r>
          </a:p>
        </p:txBody>
      </p:sp>
      <p:sp>
        <p:nvSpPr>
          <p:cNvPr id="11" name="Oval 10">
            <a:extLst>
              <a:ext uri="{FF2B5EF4-FFF2-40B4-BE49-F238E27FC236}">
                <a16:creationId xmlns:a16="http://schemas.microsoft.com/office/drawing/2014/main" id="{2E26E1D6-BDAB-A1F7-6D0C-2E72A0240002}"/>
              </a:ext>
            </a:extLst>
          </p:cNvPr>
          <p:cNvSpPr/>
          <p:nvPr/>
        </p:nvSpPr>
        <p:spPr>
          <a:xfrm>
            <a:off x="1330362" y="4995206"/>
            <a:ext cx="733245" cy="735709"/>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highlight>
                  <a:srgbClr val="FFC000"/>
                </a:highlight>
              </a:rPr>
              <a:t>3.7</a:t>
            </a:r>
          </a:p>
        </p:txBody>
      </p:sp>
      <p:sp>
        <p:nvSpPr>
          <p:cNvPr id="17" name="Arrow: Bent 16">
            <a:extLst>
              <a:ext uri="{FF2B5EF4-FFF2-40B4-BE49-F238E27FC236}">
                <a16:creationId xmlns:a16="http://schemas.microsoft.com/office/drawing/2014/main" id="{319F97D1-B37E-05DE-504E-0FCF27A93CC5}"/>
              </a:ext>
            </a:extLst>
          </p:cNvPr>
          <p:cNvSpPr/>
          <p:nvPr/>
        </p:nvSpPr>
        <p:spPr>
          <a:xfrm rot="16200000">
            <a:off x="1696984" y="5909187"/>
            <a:ext cx="366623" cy="583688"/>
          </a:xfrm>
          <a:prstGeom prst="bentArrow">
            <a:avLst>
              <a:gd name="adj1" fmla="val 25000"/>
              <a:gd name="adj2" fmla="val 25000"/>
              <a:gd name="adj3" fmla="val 50000"/>
              <a:gd name="adj4" fmla="val 43750"/>
            </a:avLst>
          </a:prstGeom>
          <a:solidFill>
            <a:srgbClr val="F4AA2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TextBox 17">
            <a:extLst>
              <a:ext uri="{FF2B5EF4-FFF2-40B4-BE49-F238E27FC236}">
                <a16:creationId xmlns:a16="http://schemas.microsoft.com/office/drawing/2014/main" id="{CF24C7C8-25D6-8614-358D-43CE378500E5}"/>
              </a:ext>
            </a:extLst>
          </p:cNvPr>
          <p:cNvSpPr txBox="1"/>
          <p:nvPr/>
        </p:nvSpPr>
        <p:spPr>
          <a:xfrm>
            <a:off x="2323285" y="6017719"/>
            <a:ext cx="7374194" cy="646331"/>
          </a:xfrm>
          <a:prstGeom prst="rect">
            <a:avLst/>
          </a:prstGeom>
          <a:noFill/>
        </p:spPr>
        <p:txBody>
          <a:bodyPr wrap="square" rtlCol="0">
            <a:spAutoFit/>
          </a:bodyPr>
          <a:lstStyle/>
          <a:p>
            <a:r>
              <a:rPr lang="fr-FR" dirty="0">
                <a:highlight>
                  <a:srgbClr val="F4AA2B"/>
                </a:highlight>
                <a:latin typeface="Arial" panose="020B0604020202020204" pitchFamily="34" charset="0"/>
                <a:cs typeface="Arial" panose="020B0604020202020204" pitchFamily="34" charset="0"/>
              </a:rPr>
              <a:t>Si vous avez recueilli des réponses avant la séance, vous pouvez choisir de partager les notes agrégées comme ceci.</a:t>
            </a:r>
            <a:endParaRPr lang="en-US" dirty="0">
              <a:highlight>
                <a:srgbClr val="00FFFF"/>
              </a:highlight>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B69B1F60-1C36-D6D1-30D5-593DAB0E44FE}"/>
              </a:ext>
            </a:extLst>
          </p:cNvPr>
          <p:cNvCxnSpPr>
            <a:cxnSpLocks/>
          </p:cNvCxnSpPr>
          <p:nvPr/>
        </p:nvCxnSpPr>
        <p:spPr>
          <a:xfrm>
            <a:off x="0" y="1151205"/>
            <a:ext cx="7110248"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8" name="Title 1">
            <a:extLst>
              <a:ext uri="{FF2B5EF4-FFF2-40B4-BE49-F238E27FC236}">
                <a16:creationId xmlns:a16="http://schemas.microsoft.com/office/drawing/2014/main" id="{A551364C-EB43-5C42-817E-2D9BB504E658}"/>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Politiques et </a:t>
            </a:r>
            <a:r>
              <a:rPr lang="en-US" dirty="0" err="1">
                <a:latin typeface="Arial Black"/>
              </a:rPr>
              <a:t>procédures</a:t>
            </a:r>
            <a:endParaRPr lang="en-US" dirty="0"/>
          </a:p>
        </p:txBody>
      </p:sp>
      <p:pic>
        <p:nvPicPr>
          <p:cNvPr id="13" name="Picture 12" descr="A purple and white geometric shapes&#10;&#10;Description automatically generated">
            <a:extLst>
              <a:ext uri="{FF2B5EF4-FFF2-40B4-BE49-F238E27FC236}">
                <a16:creationId xmlns:a16="http://schemas.microsoft.com/office/drawing/2014/main" id="{97DFFDD9-72E1-445B-9701-9CF35444E080}"/>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Tree>
    <p:extLst>
      <p:ext uri="{BB962C8B-B14F-4D97-AF65-F5344CB8AC3E}">
        <p14:creationId xmlns:p14="http://schemas.microsoft.com/office/powerpoint/2010/main" val="3653239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50BA-62BD-0E2A-AFF8-505F333FF5B3}"/>
              </a:ext>
            </a:extLst>
          </p:cNvPr>
          <p:cNvSpPr>
            <a:spLocks noGrp="1"/>
          </p:cNvSpPr>
          <p:nvPr>
            <p:ph type="title"/>
          </p:nvPr>
        </p:nvSpPr>
        <p:spPr>
          <a:xfrm>
            <a:off x="838200" y="365125"/>
            <a:ext cx="10515600" cy="1325563"/>
          </a:xfrm>
        </p:spPr>
        <p:txBody>
          <a:bodyPr>
            <a:noAutofit/>
          </a:bodyPr>
          <a:lstStyle/>
          <a:p>
            <a:r>
              <a:rPr lang="en-US" sz="2400" b="1" dirty="0">
                <a:solidFill>
                  <a:srgbClr val="706783"/>
                </a:solidFill>
                <a:latin typeface="Arial"/>
                <a:cs typeface="Arial"/>
              </a:rPr>
              <a:t>1.1</a:t>
            </a:r>
            <a:r>
              <a:rPr lang="en-US" sz="2400" dirty="0">
                <a:solidFill>
                  <a:srgbClr val="706783"/>
                </a:solidFill>
                <a:latin typeface="Arial"/>
                <a:cs typeface="Arial"/>
              </a:rPr>
              <a:t> </a:t>
            </a:r>
            <a:r>
              <a:rPr lang="fr-FR" sz="2400" dirty="0">
                <a:solidFill>
                  <a:srgbClr val="706783"/>
                </a:solidFill>
                <a:latin typeface="Arial"/>
                <a:cs typeface="Arial"/>
              </a:rPr>
              <a:t>Votre organisme a des politiques officielles et des documents connexes (un énoncé de valeurs fondamentales, une déclaration organisationnelle) qui font en sorte que le personnel, les bénévoles, les membres du conseil d’administration et les utilisateurs et utilisatrices des services bénéficient tous d’un environnement plus sécuritaire, inclusif et équitable.</a:t>
            </a:r>
            <a:endParaRPr lang="en-US" sz="2400" dirty="0">
              <a:solidFill>
                <a:srgbClr val="706783"/>
              </a:solidFill>
            </a:endParaRPr>
          </a:p>
        </p:txBody>
      </p:sp>
      <p:pic>
        <p:nvPicPr>
          <p:cNvPr id="6" name="Picture 5">
            <a:extLst>
              <a:ext uri="{FF2B5EF4-FFF2-40B4-BE49-F238E27FC236}">
                <a16:creationId xmlns:a16="http://schemas.microsoft.com/office/drawing/2014/main" id="{041EC27D-9431-6135-ED2F-43D4E855B734}"/>
              </a:ext>
            </a:extLst>
          </p:cNvPr>
          <p:cNvPicPr>
            <a:picLocks noChangeAspect="1"/>
          </p:cNvPicPr>
          <p:nvPr/>
        </p:nvPicPr>
        <p:blipFill>
          <a:blip r:embed="rId3"/>
          <a:srcRect t="8081"/>
          <a:stretch>
            <a:fillRect/>
          </a:stretch>
        </p:blipFill>
        <p:spPr>
          <a:xfrm>
            <a:off x="3242824" y="2133599"/>
            <a:ext cx="5706351" cy="3530439"/>
          </a:xfrm>
          <a:prstGeom prst="rect">
            <a:avLst/>
          </a:prstGeom>
        </p:spPr>
      </p:pic>
      <p:sp>
        <p:nvSpPr>
          <p:cNvPr id="7" name="TextBox 6">
            <a:extLst>
              <a:ext uri="{FF2B5EF4-FFF2-40B4-BE49-F238E27FC236}">
                <a16:creationId xmlns:a16="http://schemas.microsoft.com/office/drawing/2014/main" id="{E0E05A99-2B5B-14E8-1C34-45FC688C3ABE}"/>
              </a:ext>
            </a:extLst>
          </p:cNvPr>
          <p:cNvSpPr txBox="1"/>
          <p:nvPr/>
        </p:nvSpPr>
        <p:spPr>
          <a:xfrm>
            <a:off x="126103" y="5664038"/>
            <a:ext cx="8823072" cy="1077218"/>
          </a:xfrm>
          <a:prstGeom prst="rect">
            <a:avLst/>
          </a:prstGeom>
          <a:noFill/>
        </p:spPr>
        <p:txBody>
          <a:bodyPr wrap="square" rtlCol="0">
            <a:spAutoFit/>
          </a:bodyPr>
          <a:lstStyle/>
          <a:p>
            <a:r>
              <a:rPr lang="fr-FR" sz="1600" dirty="0">
                <a:highlight>
                  <a:srgbClr val="F4AA2B"/>
                </a:highlight>
                <a:latin typeface="Arial" panose="020B0604020202020204" pitchFamily="34" charset="0"/>
                <a:cs typeface="Arial" panose="020B0604020202020204" pitchFamily="34" charset="0"/>
              </a:rPr>
              <a:t>Si vous avez recueilli des réponses avant la séance, vous pouvez également souhaiter mettre en évidence certains indicateurs pour discussion en affichant un graphique des réponses. Cela peut être utile si les réponses varient beaucoup ou si, comme illustré ici, de nombreux participants ont répondu « ? » (Incertitude).</a:t>
            </a:r>
            <a:endParaRPr lang="en-US" sz="1600" dirty="0">
              <a:highlight>
                <a:srgbClr val="00FFFF"/>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9544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4D808C-39E5-A36E-5A80-4ECBB6990F6A}"/>
              </a:ext>
            </a:extLst>
          </p:cNvPr>
          <p:cNvSpPr txBox="1"/>
          <p:nvPr/>
        </p:nvSpPr>
        <p:spPr>
          <a:xfrm>
            <a:off x="652553" y="1468563"/>
            <a:ext cx="752084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Diapositive optionnelle pour des réflexions supplémentaires ou pour l’annotation par les participants.</a:t>
            </a:r>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cxnSp>
        <p:nvCxnSpPr>
          <p:cNvPr id="8" name="Straight Connector 7">
            <a:extLst>
              <a:ext uri="{FF2B5EF4-FFF2-40B4-BE49-F238E27FC236}">
                <a16:creationId xmlns:a16="http://schemas.microsoft.com/office/drawing/2014/main" id="{16AE3C63-989F-7FB2-48D7-A944C2A1E1ED}"/>
              </a:ext>
            </a:extLst>
          </p:cNvPr>
          <p:cNvCxnSpPr>
            <a:cxnSpLocks/>
          </p:cNvCxnSpPr>
          <p:nvPr/>
        </p:nvCxnSpPr>
        <p:spPr>
          <a:xfrm>
            <a:off x="0" y="1151205"/>
            <a:ext cx="7094483"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9" name="Title 1">
            <a:extLst>
              <a:ext uri="{FF2B5EF4-FFF2-40B4-BE49-F238E27FC236}">
                <a16:creationId xmlns:a16="http://schemas.microsoft.com/office/drawing/2014/main" id="{CBD6F963-6793-DC33-7CDD-FE4A0581E284}"/>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Politiques et </a:t>
            </a:r>
            <a:r>
              <a:rPr lang="en-US" dirty="0" err="1">
                <a:latin typeface="Arial Black"/>
              </a:rPr>
              <a:t>procédures</a:t>
            </a:r>
            <a:endParaRPr lang="en-US" dirty="0"/>
          </a:p>
        </p:txBody>
      </p:sp>
      <p:pic>
        <p:nvPicPr>
          <p:cNvPr id="10" name="Picture 9" descr="A purple and white geometric shapes&#10;&#10;Description automatically generated">
            <a:extLst>
              <a:ext uri="{FF2B5EF4-FFF2-40B4-BE49-F238E27FC236}">
                <a16:creationId xmlns:a16="http://schemas.microsoft.com/office/drawing/2014/main" id="{00C3BC4A-9EEB-9A90-E9FF-DD75E2D6422A}"/>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1" name="Picture 10" descr="A purple and white geometric shapes&#10;&#10;Description automatically generated">
            <a:extLst>
              <a:ext uri="{FF2B5EF4-FFF2-40B4-BE49-F238E27FC236}">
                <a16:creationId xmlns:a16="http://schemas.microsoft.com/office/drawing/2014/main" id="{E3AF2292-746F-CC87-B798-9603E99D970B}"/>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Tree>
    <p:extLst>
      <p:ext uri="{BB962C8B-B14F-4D97-AF65-F5344CB8AC3E}">
        <p14:creationId xmlns:p14="http://schemas.microsoft.com/office/powerpoint/2010/main" val="3609574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urple and white geometric shapes&#10;&#10;Description automatically generated">
            <a:extLst>
              <a:ext uri="{FF2B5EF4-FFF2-40B4-BE49-F238E27FC236}">
                <a16:creationId xmlns:a16="http://schemas.microsoft.com/office/drawing/2014/main" id="{E50434E9-4ABD-C56C-81D3-9A721BA83840}"/>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
        <p:nvSpPr>
          <p:cNvPr id="4" name="Content Placeholder 2">
            <a:extLst>
              <a:ext uri="{FF2B5EF4-FFF2-40B4-BE49-F238E27FC236}">
                <a16:creationId xmlns:a16="http://schemas.microsoft.com/office/drawing/2014/main" id="{6DA3CB75-9A28-F1EA-BF05-41BDFF275A2F}"/>
              </a:ext>
            </a:extLst>
          </p:cNvPr>
          <p:cNvSpPr>
            <a:spLocks noGrp="1"/>
          </p:cNvSpPr>
          <p:nvPr>
            <p:ph idx="1"/>
          </p:nvPr>
        </p:nvSpPr>
        <p:spPr>
          <a:xfrm>
            <a:off x="624841" y="1603847"/>
            <a:ext cx="4282826" cy="3865030"/>
          </a:xfrm>
          <a:noFill/>
        </p:spPr>
        <p:txBody>
          <a:bodyPr vert="horz" lIns="91440" tIns="45720" rIns="91440" bIns="45720" rtlCol="0" anchor="t">
            <a:noAutofit/>
          </a:bodyPr>
          <a:lstStyle/>
          <a:p>
            <a:pPr marL="0" indent="0">
              <a:lnSpc>
                <a:spcPct val="100000"/>
              </a:lnSpc>
              <a:spcBef>
                <a:spcPts val="0"/>
              </a:spcBef>
              <a:buNone/>
            </a:pPr>
            <a:r>
              <a:rPr lang="en-US" sz="1800" b="1" dirty="0">
                <a:solidFill>
                  <a:schemeClr val="tx1">
                    <a:lumMod val="75000"/>
                    <a:lumOff val="25000"/>
                  </a:schemeClr>
                </a:solidFill>
                <a:latin typeface="Arial"/>
                <a:cs typeface="Arial"/>
              </a:rPr>
              <a:t>2.1</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Votre organisme s’emploie à réduire la stigmatisation et a une culture d’amélioration continue et de reddition de comptes.</a:t>
            </a: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2.2 </a:t>
            </a:r>
            <a:r>
              <a:rPr lang="fr-FR" sz="1800" dirty="0">
                <a:solidFill>
                  <a:schemeClr val="tx1">
                    <a:lumMod val="75000"/>
                    <a:lumOff val="25000"/>
                  </a:schemeClr>
                </a:solidFill>
                <a:latin typeface="Arial"/>
                <a:cs typeface="Arial"/>
              </a:rPr>
              <a:t>Le personnel et les bénévoles (y compris la direction) savent reconnaître la stigmatisation et ses effets sur les relations interpersonnelles et le fonctionnement organisationnel.</a:t>
            </a: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2.3 </a:t>
            </a:r>
            <a:r>
              <a:rPr lang="fr-FR" sz="1800" dirty="0">
                <a:solidFill>
                  <a:schemeClr val="tx1">
                    <a:lumMod val="75000"/>
                    <a:lumOff val="25000"/>
                  </a:schemeClr>
                </a:solidFill>
                <a:latin typeface="Arial"/>
                <a:cs typeface="Arial"/>
              </a:rPr>
              <a:t>La direction incarne et renforce activement les engagements de l’organisme envers l’équité et la réduction de la stigmatisation.</a:t>
            </a:r>
            <a:endParaRPr lang="en-US" sz="1800" dirty="0">
              <a:solidFill>
                <a:schemeClr val="tx1">
                  <a:lumMod val="75000"/>
                  <a:lumOff val="25000"/>
                </a:schemeClr>
              </a:solidFill>
            </a:endParaRPr>
          </a:p>
        </p:txBody>
      </p:sp>
      <p:cxnSp>
        <p:nvCxnSpPr>
          <p:cNvPr id="3" name="Straight Connector 2">
            <a:extLst>
              <a:ext uri="{FF2B5EF4-FFF2-40B4-BE49-F238E27FC236}">
                <a16:creationId xmlns:a16="http://schemas.microsoft.com/office/drawing/2014/main" id="{DA82CF4C-4969-0B43-0363-C3A1CD4FAF14}"/>
              </a:ext>
            </a:extLst>
          </p:cNvPr>
          <p:cNvCxnSpPr>
            <a:cxnSpLocks/>
          </p:cNvCxnSpPr>
          <p:nvPr/>
        </p:nvCxnSpPr>
        <p:spPr>
          <a:xfrm>
            <a:off x="0" y="1151205"/>
            <a:ext cx="6180881"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9E4887F6-7248-C3FB-B0BE-4A637C77C88A}"/>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Personnes</a:t>
            </a:r>
            <a:r>
              <a:rPr lang="en-US" dirty="0">
                <a:latin typeface="Arial Black"/>
              </a:rPr>
              <a:t> et culture</a:t>
            </a:r>
            <a:endParaRPr lang="en-US" dirty="0"/>
          </a:p>
        </p:txBody>
      </p:sp>
      <p:sp>
        <p:nvSpPr>
          <p:cNvPr id="9" name="Content Placeholder 2">
            <a:extLst>
              <a:ext uri="{FF2B5EF4-FFF2-40B4-BE49-F238E27FC236}">
                <a16:creationId xmlns:a16="http://schemas.microsoft.com/office/drawing/2014/main" id="{30ED5E61-7B88-D7AB-EA1B-961BB13EC561}"/>
              </a:ext>
            </a:extLst>
          </p:cNvPr>
          <p:cNvSpPr txBox="1">
            <a:spLocks/>
          </p:cNvSpPr>
          <p:nvPr/>
        </p:nvSpPr>
        <p:spPr>
          <a:xfrm>
            <a:off x="5127585" y="1603847"/>
            <a:ext cx="6539696" cy="3719993"/>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tx1">
                    <a:lumMod val="75000"/>
                    <a:lumOff val="25000"/>
                  </a:schemeClr>
                </a:solidFill>
                <a:latin typeface="Arial"/>
                <a:cs typeface="Arial"/>
              </a:rPr>
              <a:t>2.4</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Votre organisme souscrit à la réduction de la stigmatisation et à l’équité en consacrant du temps et des ressources au développement professionnel, à la participation des PAEV, au soutien de la santé et du bien-être du personnel et à la collaboration avec d’autres organismes</a:t>
            </a:r>
          </a:p>
          <a:p>
            <a:pPr marL="0" indent="0">
              <a:lnSpc>
                <a:spcPct val="100000"/>
              </a:lnSpc>
              <a:spcBef>
                <a:spcPts val="0"/>
              </a:spcBef>
              <a:buNone/>
            </a:pPr>
            <a:endParaRPr lang="en-US" sz="1800"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2.5 </a:t>
            </a:r>
            <a:r>
              <a:rPr lang="fr-FR" sz="1800" dirty="0">
                <a:solidFill>
                  <a:schemeClr val="tx1">
                    <a:lumMod val="75000"/>
                    <a:lumOff val="25000"/>
                  </a:schemeClr>
                </a:solidFill>
                <a:latin typeface="Arial"/>
                <a:cs typeface="Arial"/>
              </a:rPr>
              <a:t>Votre organisme favorise un environnement propice pour le personnel et les bénévoles; il recrute intentionnellement des membres de communautés méritant l’équité et leur offre des possibilités intéressantes.</a:t>
            </a:r>
          </a:p>
          <a:p>
            <a:pPr marL="0" indent="0">
              <a:lnSpc>
                <a:spcPct val="100000"/>
              </a:lnSpc>
              <a:spcBef>
                <a:spcPts val="0"/>
              </a:spcBef>
              <a:buNone/>
            </a:pPr>
            <a:endParaRPr lang="en-US" sz="1800" b="1" dirty="0">
              <a:solidFill>
                <a:schemeClr val="tx1">
                  <a:lumMod val="75000"/>
                  <a:lumOff val="25000"/>
                </a:schemeClr>
              </a:solidFill>
            </a:endParaRPr>
          </a:p>
          <a:p>
            <a:pPr marL="0" indent="0">
              <a:lnSpc>
                <a:spcPct val="100000"/>
              </a:lnSpc>
              <a:spcBef>
                <a:spcPts val="0"/>
              </a:spcBef>
              <a:buNone/>
            </a:pPr>
            <a:r>
              <a:rPr lang="en-US" sz="1800" b="1" dirty="0">
                <a:solidFill>
                  <a:schemeClr val="tx1">
                    <a:lumMod val="75000"/>
                    <a:lumOff val="25000"/>
                  </a:schemeClr>
                </a:solidFill>
                <a:latin typeface="Arial"/>
                <a:cs typeface="Arial"/>
              </a:rPr>
              <a:t>2.6</a:t>
            </a:r>
            <a:r>
              <a:rPr lang="en-US" sz="1800" dirty="0">
                <a:solidFill>
                  <a:schemeClr val="tx1">
                    <a:lumMod val="75000"/>
                    <a:lumOff val="25000"/>
                  </a:schemeClr>
                </a:solidFill>
                <a:latin typeface="Arial"/>
                <a:cs typeface="Arial"/>
              </a:rPr>
              <a:t> </a:t>
            </a:r>
            <a:r>
              <a:rPr lang="fr-FR" sz="1800" dirty="0">
                <a:solidFill>
                  <a:schemeClr val="tx1">
                    <a:lumMod val="75000"/>
                    <a:lumOff val="25000"/>
                  </a:schemeClr>
                </a:solidFill>
                <a:latin typeface="Arial"/>
                <a:cs typeface="Arial"/>
              </a:rPr>
              <a:t>Il y a des protocoles et des processus en place pour appuyer le personnel de soutien, les bénévoles, les membres du conseil d’administration et les utilisateurs et les utilisatrices des services et pour reconnaître et aborder les effets de la stigmatisation.</a:t>
            </a:r>
            <a:endParaRPr lang="en-US" sz="1800" dirty="0">
              <a:solidFill>
                <a:schemeClr val="tx1">
                  <a:lumMod val="75000"/>
                  <a:lumOff val="25000"/>
                </a:schemeClr>
              </a:solidFill>
            </a:endParaRPr>
          </a:p>
        </p:txBody>
      </p:sp>
    </p:spTree>
    <p:extLst>
      <p:ext uri="{BB962C8B-B14F-4D97-AF65-F5344CB8AC3E}">
        <p14:creationId xmlns:p14="http://schemas.microsoft.com/office/powerpoint/2010/main" val="3497709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0FB1F1B-692F-C0EF-8B78-D2F53736B3A9}"/>
              </a:ext>
            </a:extLst>
          </p:cNvPr>
          <p:cNvCxnSpPr>
            <a:cxnSpLocks/>
          </p:cNvCxnSpPr>
          <p:nvPr/>
        </p:nvCxnSpPr>
        <p:spPr>
          <a:xfrm>
            <a:off x="0" y="1151205"/>
            <a:ext cx="6192456"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7A8DF84D-5AF4-8765-6E8D-B8991F27D411}"/>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Personnes</a:t>
            </a:r>
            <a:r>
              <a:rPr lang="en-US" dirty="0">
                <a:latin typeface="Arial Black"/>
              </a:rPr>
              <a:t> et culture</a:t>
            </a:r>
            <a:endParaRPr lang="en-US" dirty="0"/>
          </a:p>
        </p:txBody>
      </p:sp>
      <p:sp>
        <p:nvSpPr>
          <p:cNvPr id="2" name="TextBox 1">
            <a:extLst>
              <a:ext uri="{FF2B5EF4-FFF2-40B4-BE49-F238E27FC236}">
                <a16:creationId xmlns:a16="http://schemas.microsoft.com/office/drawing/2014/main" id="{6CD2A1AA-6346-3B16-688B-F50F80B49B9D}"/>
              </a:ext>
            </a:extLst>
          </p:cNvPr>
          <p:cNvSpPr txBox="1"/>
          <p:nvPr/>
        </p:nvSpPr>
        <p:spPr>
          <a:xfrm>
            <a:off x="652553" y="1468563"/>
            <a:ext cx="7520842" cy="15081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Diapositive optionnelle pour des réflexions supplémentaires ou pour l’annotation par les participants.</a:t>
            </a:r>
            <a:endParaRPr lang="en-US" sz="2000" dirty="0">
              <a:solidFill>
                <a:schemeClr val="tx1">
                  <a:lumMod val="75000"/>
                  <a:lumOff val="25000"/>
                </a:schemeClr>
              </a:solidFill>
              <a:highlight>
                <a:srgbClr val="FFC000"/>
              </a:highlight>
              <a:latin typeface="Arial" panose="020B0604020202020204" pitchFamily="34" charset="0"/>
              <a:cs typeface="Arial" panose="020B0604020202020204" pitchFamily="34" charset="0"/>
            </a:endParaRP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0031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B6E36DB-9C7D-17AD-4074-3B35A67C2AEC}"/>
              </a:ext>
            </a:extLst>
          </p:cNvPr>
          <p:cNvSpPr>
            <a:spLocks noGrp="1"/>
          </p:cNvSpPr>
          <p:nvPr>
            <p:ph idx="1"/>
          </p:nvPr>
        </p:nvSpPr>
        <p:spPr>
          <a:xfrm>
            <a:off x="645160" y="1937286"/>
            <a:ext cx="5450840" cy="832109"/>
          </a:xfrm>
          <a:solidFill>
            <a:srgbClr val="FFFFFF">
              <a:alpha val="50000"/>
            </a:srgbClr>
          </a:solidFill>
        </p:spPr>
        <p:txBody>
          <a:bodyPr vert="horz" lIns="91440" tIns="45720" rIns="91440" bIns="45720" rtlCol="0" anchor="t">
            <a:noAutofit/>
          </a:bodyPr>
          <a:lstStyle/>
          <a:p>
            <a:pPr marL="0" indent="0">
              <a:lnSpc>
                <a:spcPct val="100000"/>
              </a:lnSpc>
              <a:spcBef>
                <a:spcPts val="0"/>
              </a:spcBef>
              <a:spcAft>
                <a:spcPts val="1800"/>
              </a:spcAft>
              <a:buNone/>
            </a:pPr>
            <a:r>
              <a:rPr lang="en-US" sz="2000" b="1" dirty="0">
                <a:solidFill>
                  <a:schemeClr val="tx1">
                    <a:lumMod val="75000"/>
                    <a:lumOff val="25000"/>
                  </a:schemeClr>
                </a:solidFill>
                <a:latin typeface="Arial"/>
                <a:cs typeface="Arial"/>
              </a:rPr>
              <a:t>3.1</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L’environnement est confortable, accueillant et accessible.</a:t>
            </a:r>
          </a:p>
          <a:p>
            <a:pPr marL="0" indent="0">
              <a:lnSpc>
                <a:spcPct val="100000"/>
              </a:lnSpc>
              <a:spcBef>
                <a:spcPts val="0"/>
              </a:spcBef>
              <a:spcAft>
                <a:spcPts val="1800"/>
              </a:spcAft>
              <a:buNone/>
            </a:pPr>
            <a:r>
              <a:rPr lang="en-US" sz="2000" b="1" dirty="0">
                <a:solidFill>
                  <a:schemeClr val="tx1">
                    <a:lumMod val="75000"/>
                    <a:lumOff val="25000"/>
                  </a:schemeClr>
                </a:solidFill>
                <a:latin typeface="Arial"/>
                <a:cs typeface="Arial"/>
              </a:rPr>
              <a:t>3.2</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espaces numériques (site Web, réseaux sociaux, plateformes de communication virtuelle) et les espaces physiques (réception, salles d’attente) représentent et valident tous les utilisateurs et utilisatrices des services.</a:t>
            </a:r>
            <a:endParaRPr lang="en-US" sz="2000" dirty="0">
              <a:solidFill>
                <a:schemeClr val="tx1">
                  <a:lumMod val="75000"/>
                  <a:lumOff val="25000"/>
                </a:schemeClr>
              </a:solidFill>
              <a:latin typeface="Arial"/>
              <a:cs typeface="Arial"/>
            </a:endParaRPr>
          </a:p>
        </p:txBody>
      </p:sp>
      <p:cxnSp>
        <p:nvCxnSpPr>
          <p:cNvPr id="3" name="Straight Connector 2">
            <a:extLst>
              <a:ext uri="{FF2B5EF4-FFF2-40B4-BE49-F238E27FC236}">
                <a16:creationId xmlns:a16="http://schemas.microsoft.com/office/drawing/2014/main" id="{97646A6F-2887-83FD-DD24-45287964EF0B}"/>
              </a:ext>
            </a:extLst>
          </p:cNvPr>
          <p:cNvCxnSpPr>
            <a:cxnSpLocks/>
          </p:cNvCxnSpPr>
          <p:nvPr/>
        </p:nvCxnSpPr>
        <p:spPr>
          <a:xfrm>
            <a:off x="0" y="1151205"/>
            <a:ext cx="7592992"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9956A5F8-1580-0B73-34B8-B13B30483B22}"/>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Espaces</a:t>
            </a:r>
            <a:r>
              <a:rPr lang="en-US" dirty="0">
                <a:latin typeface="Arial Black"/>
              </a:rPr>
              <a:t> </a:t>
            </a:r>
            <a:r>
              <a:rPr lang="en-US" dirty="0" err="1">
                <a:latin typeface="Arial Black"/>
              </a:rPr>
              <a:t>organisation-nels</a:t>
            </a:r>
            <a:r>
              <a:rPr lang="en-US" dirty="0">
                <a:latin typeface="Arial Black"/>
              </a:rPr>
              <a:t>​</a:t>
            </a:r>
            <a:endParaRPr lang="en-US" dirty="0"/>
          </a:p>
        </p:txBody>
      </p:sp>
      <p:sp>
        <p:nvSpPr>
          <p:cNvPr id="13" name="Content Placeholder 2">
            <a:extLst>
              <a:ext uri="{FF2B5EF4-FFF2-40B4-BE49-F238E27FC236}">
                <a16:creationId xmlns:a16="http://schemas.microsoft.com/office/drawing/2014/main" id="{3FDB7271-00B2-9646-D82B-368E4D084CD9}"/>
              </a:ext>
            </a:extLst>
          </p:cNvPr>
          <p:cNvSpPr txBox="1">
            <a:spLocks/>
          </p:cNvSpPr>
          <p:nvPr/>
        </p:nvSpPr>
        <p:spPr>
          <a:xfrm>
            <a:off x="6624320" y="1937286"/>
            <a:ext cx="5232400" cy="4351338"/>
          </a:xfrm>
          <a:prstGeom prst="rect">
            <a:avLst/>
          </a:prstGeom>
          <a:solidFill>
            <a:srgbClr val="FFFFFF">
              <a:alpha val="50000"/>
            </a:srgbClr>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1800"/>
              </a:spcAft>
              <a:buFont typeface="Arial" panose="020B0604020202020204" pitchFamily="34" charset="0"/>
              <a:buNone/>
            </a:pPr>
            <a:r>
              <a:rPr lang="en-US" sz="2000" b="1" dirty="0">
                <a:solidFill>
                  <a:schemeClr val="tx1">
                    <a:lumMod val="75000"/>
                    <a:lumOff val="25000"/>
                  </a:schemeClr>
                </a:solidFill>
                <a:latin typeface="Arial"/>
                <a:cs typeface="Arial"/>
              </a:rPr>
              <a:t>3.3</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espaces sont conçus et utilisés de manière à protéger l’intimité.</a:t>
            </a:r>
          </a:p>
          <a:p>
            <a:pPr marL="0" indent="0">
              <a:lnSpc>
                <a:spcPct val="100000"/>
              </a:lnSpc>
              <a:spcBef>
                <a:spcPts val="0"/>
              </a:spcBef>
              <a:spcAft>
                <a:spcPts val="1800"/>
              </a:spcAft>
              <a:buFont typeface="Arial" panose="020B0604020202020204" pitchFamily="34" charset="0"/>
              <a:buNone/>
            </a:pPr>
            <a:r>
              <a:rPr lang="en-US" sz="2000" b="1" dirty="0">
                <a:solidFill>
                  <a:schemeClr val="tx1">
                    <a:lumMod val="75000"/>
                    <a:lumOff val="25000"/>
                  </a:schemeClr>
                </a:solidFill>
                <a:latin typeface="Arial"/>
                <a:cs typeface="Arial"/>
              </a:rPr>
              <a:t>3.4</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Votre organisme est à l’écoute et prend acte des expériences et des besoins des utilisateurs et des utilisatrices des services, des membres du personnel et des bénévoles au sujet de l’environnement physique et numérique.</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15689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0ED2418-5716-B19D-825C-CF6E59A7D5A2}"/>
              </a:ext>
            </a:extLst>
          </p:cNvPr>
          <p:cNvCxnSpPr>
            <a:cxnSpLocks/>
          </p:cNvCxnSpPr>
          <p:nvPr/>
        </p:nvCxnSpPr>
        <p:spPr>
          <a:xfrm>
            <a:off x="0" y="1151205"/>
            <a:ext cx="7592992"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54698513-D78A-B957-FF73-3019866C1242}"/>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Espaces</a:t>
            </a:r>
            <a:r>
              <a:rPr lang="en-US" dirty="0">
                <a:latin typeface="Arial Black"/>
              </a:rPr>
              <a:t> </a:t>
            </a:r>
            <a:r>
              <a:rPr lang="en-US" dirty="0" err="1">
                <a:latin typeface="Arial Black"/>
              </a:rPr>
              <a:t>organisation-nels</a:t>
            </a:r>
            <a:endParaRPr lang="en-US" dirty="0"/>
          </a:p>
        </p:txBody>
      </p:sp>
      <p:sp>
        <p:nvSpPr>
          <p:cNvPr id="2" name="TextBox 1">
            <a:extLst>
              <a:ext uri="{FF2B5EF4-FFF2-40B4-BE49-F238E27FC236}">
                <a16:creationId xmlns:a16="http://schemas.microsoft.com/office/drawing/2014/main" id="{B6C8C20F-65FE-0ED8-D8D5-536A9D9AE27C}"/>
              </a:ext>
            </a:extLst>
          </p:cNvPr>
          <p:cNvSpPr txBox="1"/>
          <p:nvPr/>
        </p:nvSpPr>
        <p:spPr>
          <a:xfrm>
            <a:off x="652553" y="1468563"/>
            <a:ext cx="7520842" cy="15081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Diapositive optionnelle pour des réflexions supplémentaires ou pour l’annotation par les participants.</a:t>
            </a:r>
            <a:endParaRPr lang="en-US" sz="2000" dirty="0">
              <a:solidFill>
                <a:schemeClr val="tx1">
                  <a:lumMod val="75000"/>
                  <a:lumOff val="25000"/>
                </a:schemeClr>
              </a:solidFill>
              <a:highlight>
                <a:srgbClr val="FFC000"/>
              </a:highlight>
              <a:latin typeface="Arial" panose="020B0604020202020204" pitchFamily="34" charset="0"/>
              <a:cs typeface="Arial" panose="020B0604020202020204" pitchFamily="34" charset="0"/>
            </a:endParaRP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2375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urple and white geometric shapes&#10;&#10;Description automatically generated">
            <a:extLst>
              <a:ext uri="{FF2B5EF4-FFF2-40B4-BE49-F238E27FC236}">
                <a16:creationId xmlns:a16="http://schemas.microsoft.com/office/drawing/2014/main" id="{ED63B268-CAF6-55A5-1437-632784E68D74}"/>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sp>
        <p:nvSpPr>
          <p:cNvPr id="5" name="Content Placeholder 2">
            <a:extLst>
              <a:ext uri="{FF2B5EF4-FFF2-40B4-BE49-F238E27FC236}">
                <a16:creationId xmlns:a16="http://schemas.microsoft.com/office/drawing/2014/main" id="{C849228E-5887-778B-620D-D31124B7A3AA}"/>
              </a:ext>
            </a:extLst>
          </p:cNvPr>
          <p:cNvSpPr txBox="1">
            <a:spLocks/>
          </p:cNvSpPr>
          <p:nvPr/>
        </p:nvSpPr>
        <p:spPr>
          <a:xfrm>
            <a:off x="717629" y="1603846"/>
            <a:ext cx="5446655" cy="4624231"/>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spcBef>
                <a:spcPts val="0"/>
              </a:spcBef>
              <a:buNone/>
            </a:pPr>
            <a:r>
              <a:rPr lang="en-US" sz="2000" b="1" dirty="0">
                <a:solidFill>
                  <a:schemeClr val="tx1">
                    <a:lumMod val="75000"/>
                    <a:lumOff val="25000"/>
                  </a:schemeClr>
                </a:solidFill>
                <a:latin typeface="Arial"/>
                <a:cs typeface="Arial"/>
              </a:rPr>
              <a:t>4.1</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politiques et les procédures des programmes et services favorisent le respect, la sécurité, l’équité et l’inclusivité.</a:t>
            </a: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4.2</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Des programmes et services sont disponibles et accessibles pour un vaste éventail de besoins et de populations.</a:t>
            </a: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4.3</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programmes et services sont fondés sur les preuves et reflètent les pratiques prometteuses en matière de soins inclusifs, </a:t>
            </a:r>
            <a:r>
              <a:rPr lang="fr-FR" sz="2000" dirty="0" err="1">
                <a:solidFill>
                  <a:schemeClr val="tx1">
                    <a:lumMod val="75000"/>
                    <a:lumOff val="25000"/>
                  </a:schemeClr>
                </a:solidFill>
                <a:latin typeface="Arial"/>
                <a:cs typeface="Arial"/>
              </a:rPr>
              <a:t>déstigmatisants</a:t>
            </a:r>
            <a:r>
              <a:rPr lang="fr-FR" sz="2000" dirty="0">
                <a:solidFill>
                  <a:schemeClr val="tx1">
                    <a:lumMod val="75000"/>
                    <a:lumOff val="25000"/>
                  </a:schemeClr>
                </a:solidFill>
                <a:latin typeface="Arial"/>
                <a:cs typeface="Arial"/>
              </a:rPr>
              <a:t> et centrés sur la personne.</a:t>
            </a:r>
          </a:p>
          <a:p>
            <a:pPr marL="0" indent="-457200">
              <a:spcBef>
                <a:spcPts val="0"/>
              </a:spcBef>
              <a:buNone/>
            </a:pPr>
            <a:endParaRPr lang="en-US" sz="2000" dirty="0">
              <a:solidFill>
                <a:schemeClr val="tx1">
                  <a:lumMod val="75000"/>
                  <a:lumOff val="25000"/>
                </a:schemeClr>
              </a:solidFill>
              <a:latin typeface="Arial"/>
              <a:cs typeface="Arial"/>
            </a:endParaRPr>
          </a:p>
          <a:p>
            <a:pPr marL="0" indent="-457200">
              <a:spcBef>
                <a:spcPts val="0"/>
              </a:spcBef>
              <a:buNone/>
            </a:pPr>
            <a:r>
              <a:rPr lang="en-US" sz="2000" b="1" dirty="0">
                <a:solidFill>
                  <a:schemeClr val="tx1">
                    <a:lumMod val="75000"/>
                    <a:lumOff val="25000"/>
                  </a:schemeClr>
                </a:solidFill>
                <a:latin typeface="Arial"/>
                <a:cs typeface="Arial"/>
              </a:rPr>
              <a:t>4.4</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Des membres de la communauté, dont des personnes ayant une expérience vécue de la stigmatisation, participent à la conception et à la prestation des programmes et services.</a:t>
            </a:r>
            <a:endParaRPr lang="en-US" sz="2000" dirty="0">
              <a:solidFill>
                <a:schemeClr val="tx1">
                  <a:lumMod val="75000"/>
                  <a:lumOff val="25000"/>
                </a:schemeClr>
              </a:solidFill>
            </a:endParaRPr>
          </a:p>
        </p:txBody>
      </p:sp>
      <p:cxnSp>
        <p:nvCxnSpPr>
          <p:cNvPr id="6" name="Straight Connector 5">
            <a:extLst>
              <a:ext uri="{FF2B5EF4-FFF2-40B4-BE49-F238E27FC236}">
                <a16:creationId xmlns:a16="http://schemas.microsoft.com/office/drawing/2014/main" id="{2B654CB0-6925-07C8-0D1D-C0248B28AADC}"/>
              </a:ext>
            </a:extLst>
          </p:cNvPr>
          <p:cNvCxnSpPr>
            <a:cxnSpLocks/>
          </p:cNvCxnSpPr>
          <p:nvPr/>
        </p:nvCxnSpPr>
        <p:spPr>
          <a:xfrm>
            <a:off x="0" y="1151205"/>
            <a:ext cx="7048982"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7" name="Title 1">
            <a:extLst>
              <a:ext uri="{FF2B5EF4-FFF2-40B4-BE49-F238E27FC236}">
                <a16:creationId xmlns:a16="http://schemas.microsoft.com/office/drawing/2014/main" id="{22ACBCCD-8AE1-1C88-7767-1969404DE98E}"/>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Programmes</a:t>
            </a:r>
            <a:r>
              <a:rPr lang="en-US" dirty="0">
                <a:latin typeface="Arial Black"/>
              </a:rPr>
              <a:t> et services​</a:t>
            </a:r>
            <a:endParaRPr lang="en-US" dirty="0"/>
          </a:p>
        </p:txBody>
      </p:sp>
      <p:sp>
        <p:nvSpPr>
          <p:cNvPr id="8" name="Content Placeholder 2">
            <a:extLst>
              <a:ext uri="{FF2B5EF4-FFF2-40B4-BE49-F238E27FC236}">
                <a16:creationId xmlns:a16="http://schemas.microsoft.com/office/drawing/2014/main" id="{276CADCC-663E-AEC2-8162-C42942A34B3F}"/>
              </a:ext>
            </a:extLst>
          </p:cNvPr>
          <p:cNvSpPr txBox="1">
            <a:spLocks/>
          </p:cNvSpPr>
          <p:nvPr/>
        </p:nvSpPr>
        <p:spPr>
          <a:xfrm>
            <a:off x="6653708" y="1598811"/>
            <a:ext cx="5048297" cy="3719993"/>
          </a:xfrm>
          <a:prstGeom prst="rect">
            <a:avLst/>
          </a:prstGeom>
          <a:no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spcBef>
                <a:spcPts val="0"/>
              </a:spcBef>
              <a:buNone/>
            </a:pPr>
            <a:r>
              <a:rPr lang="en-US" sz="2000" b="1" dirty="0">
                <a:solidFill>
                  <a:schemeClr val="tx1">
                    <a:lumMod val="75000"/>
                    <a:lumOff val="25000"/>
                  </a:schemeClr>
                </a:solidFill>
                <a:latin typeface="Arial"/>
                <a:cs typeface="Arial"/>
              </a:rPr>
              <a:t>4.5</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 personnel et les bénévoles exécutent les programmes et interagissent avec les utilisateurs et utilisatrices des services et avec la communauté d’une manière qui renforce la confiance, les rapports, la sécurité, la compassion et l’empathie.</a:t>
            </a: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4.6</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utilisateurs et les utilisatrices peuvent choisir de participer ou non aux programmes et services et exercent un contrôle sur leur participation</a:t>
            </a:r>
          </a:p>
          <a:p>
            <a:pPr marL="0" indent="-457200">
              <a:spcBef>
                <a:spcPts val="0"/>
              </a:spcBef>
              <a:buNone/>
            </a:pPr>
            <a:endParaRPr lang="en-US" sz="2000" dirty="0">
              <a:solidFill>
                <a:schemeClr val="tx1">
                  <a:lumMod val="75000"/>
                  <a:lumOff val="25000"/>
                </a:schemeClr>
              </a:solidFill>
            </a:endParaRPr>
          </a:p>
          <a:p>
            <a:pPr marL="0" indent="-457200">
              <a:spcBef>
                <a:spcPts val="0"/>
              </a:spcBef>
              <a:buNone/>
            </a:pPr>
            <a:r>
              <a:rPr lang="en-US" sz="2000" b="1" dirty="0">
                <a:solidFill>
                  <a:schemeClr val="tx1">
                    <a:lumMod val="75000"/>
                    <a:lumOff val="25000"/>
                  </a:schemeClr>
                </a:solidFill>
                <a:latin typeface="Arial"/>
                <a:cs typeface="Arial"/>
              </a:rPr>
              <a:t>4.7</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programmes et services sont coordonnés de manière à promouvoir des soins holistiques et continus.</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513379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4C78E85B-845A-23E7-120E-9AF0CBE55ADC}"/>
              </a:ext>
            </a:extLst>
          </p:cNvPr>
          <p:cNvCxnSpPr>
            <a:cxnSpLocks/>
          </p:cNvCxnSpPr>
          <p:nvPr/>
        </p:nvCxnSpPr>
        <p:spPr>
          <a:xfrm>
            <a:off x="0" y="1151205"/>
            <a:ext cx="7106856"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10" name="Title 1">
            <a:extLst>
              <a:ext uri="{FF2B5EF4-FFF2-40B4-BE49-F238E27FC236}">
                <a16:creationId xmlns:a16="http://schemas.microsoft.com/office/drawing/2014/main" id="{453682A0-7778-8584-2ADD-1959E6ADED3C}"/>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latin typeface="Arial Black"/>
              </a:rPr>
              <a:t>Programmes</a:t>
            </a:r>
            <a:r>
              <a:rPr lang="en-US" dirty="0">
                <a:latin typeface="Arial Black"/>
              </a:rPr>
              <a:t> et services</a:t>
            </a:r>
            <a:endParaRPr lang="en-US" dirty="0"/>
          </a:p>
        </p:txBody>
      </p:sp>
      <p:sp>
        <p:nvSpPr>
          <p:cNvPr id="2" name="TextBox 1">
            <a:extLst>
              <a:ext uri="{FF2B5EF4-FFF2-40B4-BE49-F238E27FC236}">
                <a16:creationId xmlns:a16="http://schemas.microsoft.com/office/drawing/2014/main" id="{BDCE39A6-D7AB-0047-F1C6-F39160CE1918}"/>
              </a:ext>
            </a:extLst>
          </p:cNvPr>
          <p:cNvSpPr txBox="1"/>
          <p:nvPr/>
        </p:nvSpPr>
        <p:spPr>
          <a:xfrm>
            <a:off x="652553" y="1468563"/>
            <a:ext cx="7520842" cy="15081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Diapositive optionnelle pour des réflexions supplémentaires ou pour l’annotation par les participants.</a:t>
            </a:r>
            <a:endParaRPr lang="en-US" sz="2000" dirty="0">
              <a:solidFill>
                <a:schemeClr val="tx1">
                  <a:lumMod val="75000"/>
                  <a:lumOff val="25000"/>
                </a:schemeClr>
              </a:solidFill>
              <a:highlight>
                <a:srgbClr val="FFC000"/>
              </a:highlight>
              <a:latin typeface="Arial" panose="020B0604020202020204" pitchFamily="34" charset="0"/>
              <a:cs typeface="Arial" panose="020B0604020202020204" pitchFamily="34" charset="0"/>
            </a:endParaRP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643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urple and white geometric shapes&#10;&#10;Description automatically generated">
            <a:extLst>
              <a:ext uri="{FF2B5EF4-FFF2-40B4-BE49-F238E27FC236}">
                <a16:creationId xmlns:a16="http://schemas.microsoft.com/office/drawing/2014/main" id="{98D31F1D-85D0-65E9-C624-955ECF2F29BB}"/>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3" name="Picture 2" descr="A purple and white geometric shapes&#10;&#10;Description automatically generated">
            <a:extLst>
              <a:ext uri="{FF2B5EF4-FFF2-40B4-BE49-F238E27FC236}">
                <a16:creationId xmlns:a16="http://schemas.microsoft.com/office/drawing/2014/main" id="{7FC0BB98-D7B2-349E-966E-C894655D5953}"/>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4" name="Rectangle 3">
            <a:extLst>
              <a:ext uri="{FF2B5EF4-FFF2-40B4-BE49-F238E27FC236}">
                <a16:creationId xmlns:a16="http://schemas.microsoft.com/office/drawing/2014/main" id="{3E431CD1-BA94-70A0-3A05-18EE0A42C603}"/>
              </a:ext>
            </a:extLst>
          </p:cNvPr>
          <p:cNvSpPr/>
          <p:nvPr/>
        </p:nvSpPr>
        <p:spPr>
          <a:xfrm>
            <a:off x="555327" y="6223878"/>
            <a:ext cx="671979" cy="369332"/>
          </a:xfrm>
          <a:prstGeom prst="rect">
            <a:avLst/>
          </a:prstGeom>
          <a:noFill/>
        </p:spPr>
        <p:txBody>
          <a:bodyPr wrap="none" lIns="91440" tIns="45720" rIns="91440" bIns="45720" anchor="t">
            <a:spAutoFit/>
          </a:bodyPr>
          <a:lstStyle/>
          <a:p>
            <a:r>
              <a:rPr lang="en-US" dirty="0">
                <a:ln w="0"/>
                <a:solidFill>
                  <a:schemeClr val="tx1">
                    <a:lumMod val="75000"/>
                    <a:lumOff val="25000"/>
                  </a:schemeClr>
                </a:solidFill>
                <a:effectLst>
                  <a:outerShdw blurRad="38100" dist="25400" dir="5400000" algn="ctr" rotWithShape="0">
                    <a:srgbClr val="6E747A">
                      <a:alpha val="43000"/>
                    </a:srgbClr>
                  </a:outerShdw>
                </a:effectLst>
                <a:highlight>
                  <a:srgbClr val="F7A900"/>
                </a:highlight>
                <a:latin typeface="Arial" panose="020B0604020202020204" pitchFamily="34" charset="0"/>
                <a:ea typeface="Open Sans"/>
                <a:cs typeface="Arial" panose="020B0604020202020204" pitchFamily="34" charset="0"/>
              </a:rPr>
              <a:t>Date</a:t>
            </a:r>
            <a:endParaRPr lang="en-US" cap="none" spc="0" dirty="0">
              <a:ln w="0"/>
              <a:solidFill>
                <a:schemeClr val="tx1">
                  <a:lumMod val="75000"/>
                  <a:lumOff val="25000"/>
                </a:schemeClr>
              </a:solidFill>
              <a:effectLst>
                <a:outerShdw blurRad="38100" dist="25400" dir="5400000" algn="ctr" rotWithShape="0">
                  <a:srgbClr val="6E747A">
                    <a:alpha val="43000"/>
                  </a:srgbClr>
                </a:outerShdw>
              </a:effectLst>
              <a:highlight>
                <a:srgbClr val="F7A900"/>
              </a:highlight>
              <a:latin typeface="Arial" panose="020B0604020202020204" pitchFamily="34" charset="0"/>
              <a:ea typeface="Open Sans" panose="020B0606030504020204" pitchFamily="34" charset="0"/>
              <a:cs typeface="Arial" panose="020B0604020202020204" pitchFamily="34" charset="0"/>
            </a:endParaRPr>
          </a:p>
        </p:txBody>
      </p:sp>
      <p:sp>
        <p:nvSpPr>
          <p:cNvPr id="5" name="Title 1">
            <a:extLst>
              <a:ext uri="{FF2B5EF4-FFF2-40B4-BE49-F238E27FC236}">
                <a16:creationId xmlns:a16="http://schemas.microsoft.com/office/drawing/2014/main" id="{4D741897-8FF7-4323-C2EF-3E2FBA44E2F2}"/>
              </a:ext>
            </a:extLst>
          </p:cNvPr>
          <p:cNvSpPr>
            <a:spLocks noGrp="1"/>
          </p:cNvSpPr>
          <p:nvPr/>
        </p:nvSpPr>
        <p:spPr>
          <a:xfrm>
            <a:off x="555327" y="1369493"/>
            <a:ext cx="10935912" cy="2408180"/>
          </a:xfrm>
          <a:prstGeom prst="rect">
            <a:avLst/>
          </a:prstGeom>
        </p:spPr>
        <p:txBody>
          <a:bodyPr vert="horz" lIns="91440" tIns="45720" rIns="91440" bIns="45720" rtlCol="0" anchor="ctr">
            <a:noAutofit/>
          </a:bodyPr>
          <a:lstStyle>
            <a:lvl1pPr algn="l" defTabSz="685800" rtl="0" eaLnBrk="1" latinLnBrk="0" hangingPunct="1">
              <a:lnSpc>
                <a:spcPct val="100000"/>
              </a:lnSpc>
              <a:spcBef>
                <a:spcPct val="0"/>
              </a:spcBef>
              <a:buNone/>
              <a:defRPr sz="3300" b="0" i="0" u="none" kern="1200" baseline="0">
                <a:solidFill>
                  <a:schemeClr val="tx1"/>
                </a:solidFill>
                <a:latin typeface="Open Sans" panose="020B0606030504020204" pitchFamily="34" charset="0"/>
                <a:ea typeface="+mj-ea"/>
                <a:cs typeface="+mj-cs"/>
              </a:defRPr>
            </a:lvl1pPr>
          </a:lstStyle>
          <a:p>
            <a:pPr>
              <a:spcBef>
                <a:spcPts val="0"/>
              </a:spcBef>
            </a:pPr>
            <a:r>
              <a:rPr lang="fr-FR" sz="4800" b="1" dirty="0">
                <a:solidFill>
                  <a:srgbClr val="8F629E"/>
                </a:solidFill>
                <a:latin typeface="Arial Black"/>
                <a:ea typeface="Open Sans"/>
                <a:cs typeface="Open Sans"/>
              </a:rPr>
              <a:t>Outil d’évaluation de la stigmatisation organisationnelle :</a:t>
            </a:r>
          </a:p>
        </p:txBody>
      </p:sp>
      <p:sp>
        <p:nvSpPr>
          <p:cNvPr id="6" name="Rectangle: Rounded Corners 12">
            <a:extLst>
              <a:ext uri="{FF2B5EF4-FFF2-40B4-BE49-F238E27FC236}">
                <a16:creationId xmlns:a16="http://schemas.microsoft.com/office/drawing/2014/main" id="{5BD0A314-9DE0-771D-ABE5-2B3B8B7DB94F}"/>
              </a:ext>
            </a:extLst>
          </p:cNvPr>
          <p:cNvSpPr/>
          <p:nvPr/>
        </p:nvSpPr>
        <p:spPr>
          <a:xfrm>
            <a:off x="7703127" y="6131545"/>
            <a:ext cx="2080628" cy="461665"/>
          </a:xfrm>
          <a:prstGeom prst="roundRect">
            <a:avLst/>
          </a:prstGeom>
          <a:noFill/>
          <a:ln w="9525">
            <a:solidFill>
              <a:srgbClr val="F7A900"/>
            </a:solidFill>
            <a:prstDash val="dash"/>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b="1" dirty="0">
                <a:solidFill>
                  <a:schemeClr val="tx1">
                    <a:lumMod val="75000"/>
                    <a:lumOff val="25000"/>
                  </a:schemeClr>
                </a:solidFill>
                <a:ea typeface="+mn-lt"/>
                <a:cs typeface="+mn-lt"/>
              </a:rPr>
              <a:t>Your organization's logo</a:t>
            </a:r>
            <a:endParaRPr lang="en-US" sz="1400" b="1" dirty="0">
              <a:solidFill>
                <a:schemeClr val="tx1">
                  <a:lumMod val="75000"/>
                  <a:lumOff val="25000"/>
                </a:schemeClr>
              </a:solidFill>
            </a:endParaRPr>
          </a:p>
        </p:txBody>
      </p:sp>
      <p:sp>
        <p:nvSpPr>
          <p:cNvPr id="7" name="TextBox 6">
            <a:extLst>
              <a:ext uri="{FF2B5EF4-FFF2-40B4-BE49-F238E27FC236}">
                <a16:creationId xmlns:a16="http://schemas.microsoft.com/office/drawing/2014/main" id="{5AFFB1B8-629A-C294-D0CF-4E071D93B0C0}"/>
              </a:ext>
            </a:extLst>
          </p:cNvPr>
          <p:cNvSpPr txBox="1"/>
          <p:nvPr/>
        </p:nvSpPr>
        <p:spPr>
          <a:xfrm>
            <a:off x="555327" y="4031279"/>
            <a:ext cx="5313258" cy="584775"/>
          </a:xfrm>
          <a:prstGeom prst="rect">
            <a:avLst/>
          </a:prstGeom>
          <a:noFill/>
        </p:spPr>
        <p:txBody>
          <a:bodyPr wrap="square">
            <a:spAutoFit/>
          </a:bodyPr>
          <a:lstStyle/>
          <a:p>
            <a:r>
              <a:rPr lang="en-US" sz="3200" b="1" dirty="0">
                <a:solidFill>
                  <a:srgbClr val="8F629E"/>
                </a:solidFill>
                <a:latin typeface="Arial"/>
                <a:ea typeface="Open Sans"/>
                <a:cs typeface="Open Sans"/>
              </a:rPr>
              <a:t>Séance-</a:t>
            </a:r>
            <a:r>
              <a:rPr lang="en-US" sz="3200" b="1" dirty="0" err="1">
                <a:solidFill>
                  <a:srgbClr val="8F629E"/>
                </a:solidFill>
                <a:latin typeface="Arial"/>
                <a:ea typeface="Open Sans"/>
                <a:cs typeface="Open Sans"/>
              </a:rPr>
              <a:t>bilan</a:t>
            </a:r>
            <a:endParaRPr lang="en-CA" sz="2800" b="1" dirty="0">
              <a:solidFill>
                <a:srgbClr val="8F629E"/>
              </a:solidFill>
              <a:latin typeface="Arial"/>
              <a:ea typeface="Open Sans"/>
              <a:cs typeface="Open Sans"/>
            </a:endParaRPr>
          </a:p>
        </p:txBody>
      </p:sp>
      <p:cxnSp>
        <p:nvCxnSpPr>
          <p:cNvPr id="8" name="Straight Connector 7">
            <a:extLst>
              <a:ext uri="{FF2B5EF4-FFF2-40B4-BE49-F238E27FC236}">
                <a16:creationId xmlns:a16="http://schemas.microsoft.com/office/drawing/2014/main" id="{AB254703-07EE-1CFD-2B61-55B4FEE10916}"/>
              </a:ext>
            </a:extLst>
          </p:cNvPr>
          <p:cNvCxnSpPr>
            <a:cxnSpLocks/>
          </p:cNvCxnSpPr>
          <p:nvPr/>
        </p:nvCxnSpPr>
        <p:spPr>
          <a:xfrm>
            <a:off x="555327" y="3777673"/>
            <a:ext cx="10389764" cy="0"/>
          </a:xfrm>
          <a:prstGeom prst="line">
            <a:avLst/>
          </a:prstGeom>
          <a:ln w="76200">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46074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4F5F6AE-C92B-C828-026F-1F410B80039A}"/>
              </a:ext>
            </a:extLst>
          </p:cNvPr>
          <p:cNvSpPr>
            <a:spLocks noGrp="1"/>
          </p:cNvSpPr>
          <p:nvPr>
            <p:ph idx="1"/>
          </p:nvPr>
        </p:nvSpPr>
        <p:spPr>
          <a:xfrm>
            <a:off x="2542540" y="1957705"/>
            <a:ext cx="7106919" cy="4351338"/>
          </a:xfrm>
          <a:solidFill>
            <a:srgbClr val="FFFFFF">
              <a:alpha val="50000"/>
            </a:srgbClr>
          </a:solidFill>
        </p:spPr>
        <p:txBody>
          <a:bodyPr vert="horz" lIns="91440" tIns="45720" rIns="91440" bIns="45720" rtlCol="0" anchor="t">
            <a:normAutofit fontScale="92500" lnSpcReduction="20000"/>
          </a:bodyPr>
          <a:lstStyle/>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5.1</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L’organisme recueille périodiquement les commentaires des utilisateurs et utilisatrices des services/des membres de la communauté, du personnel et des bénévoles.</a:t>
            </a: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5.2</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commentaires sont recueillis en respectant l’anonymat et la confidentialité.</a:t>
            </a:r>
            <a:endParaRPr lang="en-US" sz="2000" dirty="0">
              <a:solidFill>
                <a:schemeClr val="tx1">
                  <a:lumMod val="75000"/>
                  <a:lumOff val="25000"/>
                </a:schemeClr>
              </a:solidFill>
            </a:endParaRP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5.3</a:t>
            </a:r>
            <a:r>
              <a:rPr lang="en-US" sz="2000" dirty="0">
                <a:solidFill>
                  <a:schemeClr val="tx1">
                    <a:lumMod val="75000"/>
                    <a:lumOff val="25000"/>
                  </a:schemeClr>
                </a:solidFill>
                <a:latin typeface="Arial"/>
                <a:cs typeface="Arial"/>
              </a:rPr>
              <a:t> </a:t>
            </a:r>
            <a:r>
              <a:rPr lang="fr-FR" sz="2000" dirty="0">
                <a:solidFill>
                  <a:schemeClr val="tx1">
                    <a:lumMod val="75000"/>
                    <a:lumOff val="25000"/>
                  </a:schemeClr>
                </a:solidFill>
                <a:latin typeface="Arial"/>
                <a:cs typeface="Arial"/>
              </a:rPr>
              <a:t>Les renseignements recueillis auprès du personnel et des utilisateurs et utilisatrices des services sont analysés, interprétés et traités de manière à aborder la stigmatisation et à améliorer l’expérience des répondants.</a:t>
            </a:r>
          </a:p>
          <a:p>
            <a:pPr marL="0" indent="0">
              <a:lnSpc>
                <a:spcPct val="110000"/>
              </a:lnSpc>
              <a:spcBef>
                <a:spcPts val="0"/>
              </a:spcBef>
              <a:spcAft>
                <a:spcPts val="1800"/>
              </a:spcAft>
              <a:buNone/>
            </a:pPr>
            <a:r>
              <a:rPr lang="en-US" sz="2000" b="1" dirty="0">
                <a:solidFill>
                  <a:schemeClr val="tx1">
                    <a:lumMod val="75000"/>
                    <a:lumOff val="25000"/>
                  </a:schemeClr>
                </a:solidFill>
                <a:latin typeface="Arial"/>
                <a:cs typeface="Arial"/>
              </a:rPr>
              <a:t>5.4 </a:t>
            </a:r>
            <a:r>
              <a:rPr lang="fr-FR" sz="2000" dirty="0">
                <a:solidFill>
                  <a:schemeClr val="tx1">
                    <a:lumMod val="75000"/>
                    <a:lumOff val="25000"/>
                  </a:schemeClr>
                </a:solidFill>
                <a:latin typeface="Arial"/>
                <a:cs typeface="Arial"/>
              </a:rPr>
              <a:t>Les commentaires sont appréciés et pris en compte lorsque l’organisme identifie les domaines d’action/d’amélioration, et les utilisateurs et utilisatrices des services participent à la mise en œuvre des changements.</a:t>
            </a:r>
            <a:endParaRPr lang="en-US" sz="2000" dirty="0">
              <a:solidFill>
                <a:schemeClr val="tx1">
                  <a:lumMod val="75000"/>
                  <a:lumOff val="25000"/>
                </a:schemeClr>
              </a:solidFill>
            </a:endParaRPr>
          </a:p>
        </p:txBody>
      </p:sp>
      <p:sp>
        <p:nvSpPr>
          <p:cNvPr id="3" name="Title 1">
            <a:extLst>
              <a:ext uri="{FF2B5EF4-FFF2-40B4-BE49-F238E27FC236}">
                <a16:creationId xmlns:a16="http://schemas.microsoft.com/office/drawing/2014/main" id="{D47F40B4-9BC1-04F8-2D75-2F8ABCE6EC99}"/>
              </a:ext>
            </a:extLst>
          </p:cNvPr>
          <p:cNvSpPr txBox="1">
            <a:spLocks/>
          </p:cNvSpPr>
          <p:nvPr/>
        </p:nvSpPr>
        <p:spPr>
          <a:xfrm>
            <a:off x="838200" y="324905"/>
            <a:ext cx="10876547" cy="1352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fr-FR" dirty="0">
                <a:latin typeface="Arial Black"/>
              </a:rPr>
              <a:t>Évaluation continue, amélioration et responsabilisation</a:t>
            </a:r>
            <a:endParaRPr lang="en-US" dirty="0">
              <a:latin typeface="Arial Black"/>
            </a:endParaRPr>
          </a:p>
        </p:txBody>
      </p:sp>
      <p:pic>
        <p:nvPicPr>
          <p:cNvPr id="5" name="Picture 4" descr="A purple and white geometric shapes&#10;&#10;Description automatically generated">
            <a:extLst>
              <a:ext uri="{FF2B5EF4-FFF2-40B4-BE49-F238E27FC236}">
                <a16:creationId xmlns:a16="http://schemas.microsoft.com/office/drawing/2014/main" id="{2CCB49C9-AA22-3C43-E23A-3864634806E7}"/>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6" name="Picture 5" descr="A purple and white geometric shapes&#10;&#10;Description automatically generated">
            <a:extLst>
              <a:ext uri="{FF2B5EF4-FFF2-40B4-BE49-F238E27FC236}">
                <a16:creationId xmlns:a16="http://schemas.microsoft.com/office/drawing/2014/main" id="{D5528701-736A-7A97-DBA6-9B09302EE79A}"/>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cxnSp>
        <p:nvCxnSpPr>
          <p:cNvPr id="7" name="Straight Connector 6">
            <a:extLst>
              <a:ext uri="{FF2B5EF4-FFF2-40B4-BE49-F238E27FC236}">
                <a16:creationId xmlns:a16="http://schemas.microsoft.com/office/drawing/2014/main" id="{951FBDDE-5C7D-14A4-0A3C-DB9A56D27723}"/>
              </a:ext>
            </a:extLst>
          </p:cNvPr>
          <p:cNvCxnSpPr>
            <a:cxnSpLocks/>
          </p:cNvCxnSpPr>
          <p:nvPr/>
        </p:nvCxnSpPr>
        <p:spPr>
          <a:xfrm>
            <a:off x="0" y="1588949"/>
            <a:ext cx="10093124"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5799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9EFA2FA-FBEC-E96D-9373-65077F3CAF70}"/>
              </a:ext>
            </a:extLst>
          </p:cNvPr>
          <p:cNvSpPr txBox="1">
            <a:spLocks/>
          </p:cNvSpPr>
          <p:nvPr/>
        </p:nvSpPr>
        <p:spPr>
          <a:xfrm>
            <a:off x="838200" y="324905"/>
            <a:ext cx="11353800" cy="1352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fr-FR" dirty="0">
                <a:latin typeface="Arial Black"/>
              </a:rPr>
              <a:t>Évaluation continue, amélioration et responsabilisation</a:t>
            </a:r>
            <a:endParaRPr lang="en-US" dirty="0">
              <a:latin typeface="Arial Black"/>
            </a:endParaRPr>
          </a:p>
        </p:txBody>
      </p:sp>
      <p:cxnSp>
        <p:nvCxnSpPr>
          <p:cNvPr id="8" name="Straight Connector 7">
            <a:extLst>
              <a:ext uri="{FF2B5EF4-FFF2-40B4-BE49-F238E27FC236}">
                <a16:creationId xmlns:a16="http://schemas.microsoft.com/office/drawing/2014/main" id="{2AAD12BC-C538-7F10-185C-1AA32AE154E1}"/>
              </a:ext>
            </a:extLst>
          </p:cNvPr>
          <p:cNvCxnSpPr>
            <a:cxnSpLocks/>
          </p:cNvCxnSpPr>
          <p:nvPr/>
        </p:nvCxnSpPr>
        <p:spPr>
          <a:xfrm>
            <a:off x="0" y="1588949"/>
            <a:ext cx="10127848"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B3D26118-47C3-6FA3-F7FC-DF701F9810F9}"/>
              </a:ext>
            </a:extLst>
          </p:cNvPr>
          <p:cNvSpPr txBox="1"/>
          <p:nvPr/>
        </p:nvSpPr>
        <p:spPr>
          <a:xfrm>
            <a:off x="435383" y="2074353"/>
            <a:ext cx="7520842" cy="15081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panose="020B0604020202020204" pitchFamily="34" charset="0"/>
                <a:cs typeface="Arial" panose="020B0604020202020204" pitchFamily="34" charset="0"/>
              </a:rPr>
              <a:t>Diapositive optionnelle pour des réflexions supplémentaires ou pour l’annotation par les participants.</a:t>
            </a:r>
            <a:endParaRPr lang="en-US" sz="2000" dirty="0">
              <a:solidFill>
                <a:schemeClr val="tx1">
                  <a:lumMod val="75000"/>
                  <a:lumOff val="25000"/>
                </a:schemeClr>
              </a:solidFill>
              <a:highlight>
                <a:srgbClr val="FFC000"/>
              </a:highlight>
              <a:latin typeface="Arial" panose="020B0604020202020204" pitchFamily="34" charset="0"/>
              <a:cs typeface="Arial" panose="020B0604020202020204" pitchFamily="34" charset="0"/>
            </a:endParaRPr>
          </a:p>
          <a:p>
            <a:endParaRPr lang="en-US" sz="2000" dirty="0">
              <a:solidFill>
                <a:schemeClr val="tx1">
                  <a:lumMod val="75000"/>
                  <a:lumOff val="25000"/>
                </a:schemeClr>
              </a:solidFill>
              <a:highlight>
                <a:srgbClr val="E5B23D"/>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4246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3DD726-3FBD-E37A-8B80-2917503086CA}"/>
              </a:ext>
            </a:extLst>
          </p:cNvPr>
          <p:cNvSpPr txBox="1"/>
          <p:nvPr/>
        </p:nvSpPr>
        <p:spPr>
          <a:xfrm>
            <a:off x="911959" y="2721328"/>
            <a:ext cx="5844442"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dirty="0">
                <a:solidFill>
                  <a:schemeClr val="tx1">
                    <a:lumMod val="75000"/>
                    <a:lumOff val="25000"/>
                  </a:schemeClr>
                </a:solidFill>
                <a:highlight>
                  <a:srgbClr val="FFC000"/>
                </a:highlight>
                <a:latin typeface="Arial"/>
                <a:cs typeface="Arial"/>
              </a:rPr>
              <a:t>Partagez 1 à 2 changements ou actions que vous aimeriez le plus voir mis en œuvre à la suite du processus d’évaluation et de la discussion.</a:t>
            </a:r>
            <a:endParaRPr lang="en-US" sz="2400" dirty="0">
              <a:solidFill>
                <a:schemeClr val="tx1">
                  <a:lumMod val="75000"/>
                  <a:lumOff val="25000"/>
                </a:schemeClr>
              </a:solidFill>
              <a:highlight>
                <a:srgbClr val="FFC000"/>
              </a:highlight>
              <a:latin typeface="Arial"/>
              <a:cs typeface="Arial"/>
            </a:endParaRPr>
          </a:p>
        </p:txBody>
      </p:sp>
      <p:cxnSp>
        <p:nvCxnSpPr>
          <p:cNvPr id="4" name="Straight Connector 3">
            <a:extLst>
              <a:ext uri="{FF2B5EF4-FFF2-40B4-BE49-F238E27FC236}">
                <a16:creationId xmlns:a16="http://schemas.microsoft.com/office/drawing/2014/main" id="{6D58CABE-58D7-45FE-8EEB-AB2432361701}"/>
              </a:ext>
            </a:extLst>
          </p:cNvPr>
          <p:cNvCxnSpPr>
            <a:cxnSpLocks/>
          </p:cNvCxnSpPr>
          <p:nvPr/>
        </p:nvCxnSpPr>
        <p:spPr>
          <a:xfrm>
            <a:off x="0" y="1151205"/>
            <a:ext cx="6872288"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20A778FA-AC5B-95A7-9464-EA7DAF069756}"/>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err="1"/>
              <a:t>Priorisation</a:t>
            </a:r>
            <a:r>
              <a:rPr lang="en-US" dirty="0"/>
              <a:t> des actions</a:t>
            </a:r>
          </a:p>
        </p:txBody>
      </p:sp>
      <p:pic>
        <p:nvPicPr>
          <p:cNvPr id="9" name="Picture 8" descr="A checklist with a check mark&#10;&#10;AI-generated content may be incorrect.">
            <a:extLst>
              <a:ext uri="{FF2B5EF4-FFF2-40B4-BE49-F238E27FC236}">
                <a16:creationId xmlns:a16="http://schemas.microsoft.com/office/drawing/2014/main" id="{8DDFE36B-060B-0156-0FFF-91012CE202C4}"/>
              </a:ext>
            </a:extLst>
          </p:cNvPr>
          <p:cNvPicPr>
            <a:picLocks noChangeAspect="1"/>
          </p:cNvPicPr>
          <p:nvPr/>
        </p:nvPicPr>
        <p:blipFill>
          <a:blip r:embed="rId3">
            <a:alphaModFix amt="25000"/>
            <a:extLst>
              <a:ext uri="{28A0092B-C50C-407E-A947-70E740481C1C}">
                <a14:useLocalDpi xmlns:a14="http://schemas.microsoft.com/office/drawing/2010/main" val="0"/>
              </a:ext>
            </a:extLst>
          </a:blip>
          <a:stretch>
            <a:fillRect/>
          </a:stretch>
        </p:blipFill>
        <p:spPr>
          <a:xfrm>
            <a:off x="7294880" y="1864420"/>
            <a:ext cx="3749040" cy="3749040"/>
          </a:xfrm>
          <a:prstGeom prst="rect">
            <a:avLst/>
          </a:prstGeom>
        </p:spPr>
      </p:pic>
    </p:spTree>
    <p:extLst>
      <p:ext uri="{BB962C8B-B14F-4D97-AF65-F5344CB8AC3E}">
        <p14:creationId xmlns:p14="http://schemas.microsoft.com/office/powerpoint/2010/main" val="2642973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BD94D3-F2FE-47B4-39CA-A32E15FCAF9C}"/>
              </a:ext>
            </a:extLst>
          </p:cNvPr>
          <p:cNvSpPr>
            <a:spLocks noGrp="1"/>
          </p:cNvSpPr>
          <p:nvPr>
            <p:ph idx="1"/>
          </p:nvPr>
        </p:nvSpPr>
        <p:spPr>
          <a:xfrm>
            <a:off x="2849880" y="2963545"/>
            <a:ext cx="7320280" cy="4351338"/>
          </a:xfrm>
        </p:spPr>
        <p:txBody>
          <a:bodyPr vert="horz" lIns="91440" tIns="45720" rIns="91440" bIns="45720" rtlCol="0" anchor="t">
            <a:normAutofit/>
          </a:bodyPr>
          <a:lstStyle/>
          <a:p>
            <a:r>
              <a:rPr lang="fr-FR" sz="2400" dirty="0">
                <a:solidFill>
                  <a:schemeClr val="tx1">
                    <a:lumMod val="75000"/>
                    <a:lumOff val="25000"/>
                  </a:schemeClr>
                </a:solidFill>
                <a:highlight>
                  <a:srgbClr val="FFC000"/>
                </a:highlight>
                <a:latin typeface="Arial"/>
                <a:cs typeface="Arial"/>
              </a:rPr>
              <a:t>Fournissez des détails sur les prochaines étapes et sur la façon dont les participants à l’évaluation seront impliqués dans la création et/ou la mise en œuvre du plan d’action.</a:t>
            </a:r>
            <a:endParaRPr lang="en-US" sz="2400" dirty="0">
              <a:solidFill>
                <a:schemeClr val="tx1">
                  <a:lumMod val="75000"/>
                  <a:lumOff val="25000"/>
                </a:schemeClr>
              </a:solidFill>
              <a:highlight>
                <a:srgbClr val="FFC000"/>
              </a:highlight>
              <a:latin typeface="Arial"/>
              <a:cs typeface="Arial"/>
            </a:endParaRPr>
          </a:p>
        </p:txBody>
      </p:sp>
      <p:cxnSp>
        <p:nvCxnSpPr>
          <p:cNvPr id="4" name="Straight Connector 3">
            <a:extLst>
              <a:ext uri="{FF2B5EF4-FFF2-40B4-BE49-F238E27FC236}">
                <a16:creationId xmlns:a16="http://schemas.microsoft.com/office/drawing/2014/main" id="{1D784CDE-7340-C79A-2464-CFCC60138B9E}"/>
              </a:ext>
            </a:extLst>
          </p:cNvPr>
          <p:cNvCxnSpPr>
            <a:cxnSpLocks/>
          </p:cNvCxnSpPr>
          <p:nvPr/>
        </p:nvCxnSpPr>
        <p:spPr>
          <a:xfrm>
            <a:off x="0" y="1151205"/>
            <a:ext cx="8529638"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5" name="Title 1">
            <a:extLst>
              <a:ext uri="{FF2B5EF4-FFF2-40B4-BE49-F238E27FC236}">
                <a16:creationId xmlns:a16="http://schemas.microsoft.com/office/drawing/2014/main" id="{4A5BC9AA-1A9F-F600-F577-1796EB57FE0C}"/>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fr-FR" dirty="0">
                <a:latin typeface="Arial Black"/>
              </a:rPr>
              <a:t>Passer des résultats à l’action</a:t>
            </a:r>
            <a:endParaRPr lang="en-US" dirty="0"/>
          </a:p>
        </p:txBody>
      </p:sp>
      <p:pic>
        <p:nvPicPr>
          <p:cNvPr id="7" name="Picture 6" descr="A purple and white geometric shapes&#10;&#10;Description automatically generated">
            <a:extLst>
              <a:ext uri="{FF2B5EF4-FFF2-40B4-BE49-F238E27FC236}">
                <a16:creationId xmlns:a16="http://schemas.microsoft.com/office/drawing/2014/main" id="{D82D7F44-AFB7-CAFC-3EE8-944960458FD5}"/>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8" name="Picture 7" descr="A purple and white geometric shapes&#10;&#10;Description automatically generated">
            <a:extLst>
              <a:ext uri="{FF2B5EF4-FFF2-40B4-BE49-F238E27FC236}">
                <a16:creationId xmlns:a16="http://schemas.microsoft.com/office/drawing/2014/main" id="{E691B92D-F7DA-809A-A5ED-B8DED041E219}"/>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Tree>
    <p:extLst>
      <p:ext uri="{BB962C8B-B14F-4D97-AF65-F5344CB8AC3E}">
        <p14:creationId xmlns:p14="http://schemas.microsoft.com/office/powerpoint/2010/main" val="2335775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group of people standing together&#10;&#10;AI-generated content may be incorrect.">
            <a:extLst>
              <a:ext uri="{FF2B5EF4-FFF2-40B4-BE49-F238E27FC236}">
                <a16:creationId xmlns:a16="http://schemas.microsoft.com/office/drawing/2014/main" id="{D9022C6C-CF58-150D-EA87-6E552691CD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937286"/>
            <a:ext cx="6263318" cy="3523116"/>
          </a:xfrm>
          <a:prstGeom prst="rect">
            <a:avLst/>
          </a:prstGeom>
        </p:spPr>
      </p:pic>
      <p:sp>
        <p:nvSpPr>
          <p:cNvPr id="9" name="Title 1">
            <a:extLst>
              <a:ext uri="{FF2B5EF4-FFF2-40B4-BE49-F238E27FC236}">
                <a16:creationId xmlns:a16="http://schemas.microsoft.com/office/drawing/2014/main" id="{3EE4E389-FB2F-86E7-B022-BFB0F2163D21}"/>
              </a:ext>
            </a:extLst>
          </p:cNvPr>
          <p:cNvSpPr>
            <a:spLocks noGrp="1"/>
          </p:cNvSpPr>
          <p:nvPr>
            <p:ph type="title"/>
          </p:nvPr>
        </p:nvSpPr>
        <p:spPr>
          <a:xfrm>
            <a:off x="838200" y="365125"/>
            <a:ext cx="10515600" cy="957837"/>
          </a:xfrm>
        </p:spPr>
        <p:txBody>
          <a:bodyPr/>
          <a:lstStyle/>
          <a:p>
            <a:r>
              <a:rPr lang="en-US" dirty="0">
                <a:latin typeface="Arial Black"/>
              </a:rPr>
              <a:t>Rappel…</a:t>
            </a:r>
            <a:endParaRPr lang="en-US" dirty="0"/>
          </a:p>
        </p:txBody>
      </p:sp>
      <p:sp>
        <p:nvSpPr>
          <p:cNvPr id="10" name="Content Placeholder 2">
            <a:extLst>
              <a:ext uri="{FF2B5EF4-FFF2-40B4-BE49-F238E27FC236}">
                <a16:creationId xmlns:a16="http://schemas.microsoft.com/office/drawing/2014/main" id="{3475A1D2-F569-B059-06C2-7DED23AFFE25}"/>
              </a:ext>
            </a:extLst>
          </p:cNvPr>
          <p:cNvSpPr>
            <a:spLocks noGrp="1"/>
          </p:cNvSpPr>
          <p:nvPr>
            <p:ph idx="1"/>
          </p:nvPr>
        </p:nvSpPr>
        <p:spPr>
          <a:xfrm>
            <a:off x="6678038" y="2646474"/>
            <a:ext cx="4841132" cy="3194236"/>
          </a:xfrm>
        </p:spPr>
        <p:txBody>
          <a:bodyPr vert="horz" lIns="91440" tIns="45720" rIns="91440" bIns="45720" rtlCol="0" anchor="t">
            <a:normAutofit/>
          </a:bodyPr>
          <a:lstStyle/>
          <a:p>
            <a:pPr marL="457200" indent="-457200">
              <a:lnSpc>
                <a:spcPct val="100000"/>
              </a:lnSpc>
            </a:pPr>
            <a:r>
              <a:rPr lang="fr-FR" sz="2200" dirty="0">
                <a:solidFill>
                  <a:schemeClr val="tx1">
                    <a:lumMod val="75000"/>
                    <a:lumOff val="25000"/>
                  </a:schemeClr>
                </a:solidFill>
                <a:latin typeface="Arial"/>
                <a:cs typeface="Arial"/>
              </a:rPr>
              <a:t>La stigmatisation peut se retrouver dans presque tous les aspects d’un organisme et prend du temps à être abordée de manière significative.</a:t>
            </a:r>
          </a:p>
          <a:p>
            <a:pPr marL="457200" indent="-457200">
              <a:lnSpc>
                <a:spcPct val="100000"/>
              </a:lnSpc>
            </a:pPr>
            <a:r>
              <a:rPr lang="fr-FR" sz="2200" dirty="0">
                <a:solidFill>
                  <a:schemeClr val="tx1">
                    <a:lumMod val="75000"/>
                    <a:lumOff val="25000"/>
                  </a:schemeClr>
                </a:solidFill>
                <a:latin typeface="Arial"/>
                <a:cs typeface="Arial"/>
              </a:rPr>
              <a:t>De petits changements progressifs peuvent avoir un grand impact à long terme !</a:t>
            </a:r>
          </a:p>
          <a:p>
            <a:pPr marL="0" indent="0">
              <a:lnSpc>
                <a:spcPct val="100000"/>
              </a:lnSpc>
              <a:buNone/>
            </a:pPr>
            <a:endParaRPr lang="en-US" sz="2200" dirty="0">
              <a:solidFill>
                <a:schemeClr val="tx1">
                  <a:lumMod val="75000"/>
                  <a:lumOff val="25000"/>
                </a:schemeClr>
              </a:solidFill>
              <a:latin typeface="Arial"/>
              <a:cs typeface="Arial"/>
            </a:endParaRPr>
          </a:p>
        </p:txBody>
      </p:sp>
      <p:cxnSp>
        <p:nvCxnSpPr>
          <p:cNvPr id="11" name="Straight Connector 10">
            <a:extLst>
              <a:ext uri="{FF2B5EF4-FFF2-40B4-BE49-F238E27FC236}">
                <a16:creationId xmlns:a16="http://schemas.microsoft.com/office/drawing/2014/main" id="{BC51C780-B879-2204-DC36-BB250009FC78}"/>
              </a:ext>
            </a:extLst>
          </p:cNvPr>
          <p:cNvCxnSpPr>
            <a:cxnSpLocks/>
          </p:cNvCxnSpPr>
          <p:nvPr/>
        </p:nvCxnSpPr>
        <p:spPr>
          <a:xfrm>
            <a:off x="0" y="1151205"/>
            <a:ext cx="3641834"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45328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white and purple background&#10;&#10;AI-generated content may be incorrect.">
            <a:extLst>
              <a:ext uri="{FF2B5EF4-FFF2-40B4-BE49-F238E27FC236}">
                <a16:creationId xmlns:a16="http://schemas.microsoft.com/office/drawing/2014/main" id="{1366E819-CDB2-E2CD-8AB8-30FEB52E3A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354" y="254349"/>
            <a:ext cx="11646039" cy="6357466"/>
          </a:xfrm>
          <a:prstGeom prst="rect">
            <a:avLst/>
          </a:prstGeom>
        </p:spPr>
      </p:pic>
      <p:sp>
        <p:nvSpPr>
          <p:cNvPr id="8" name="Title 1">
            <a:extLst>
              <a:ext uri="{FF2B5EF4-FFF2-40B4-BE49-F238E27FC236}">
                <a16:creationId xmlns:a16="http://schemas.microsoft.com/office/drawing/2014/main" id="{9A7BEA4E-C0D0-F426-77C9-1895860B9A55}"/>
              </a:ext>
            </a:extLst>
          </p:cNvPr>
          <p:cNvSpPr>
            <a:spLocks noGrp="1"/>
          </p:cNvSpPr>
          <p:nvPr>
            <p:ph type="title"/>
          </p:nvPr>
        </p:nvSpPr>
        <p:spPr>
          <a:xfrm>
            <a:off x="838200" y="1715943"/>
            <a:ext cx="10515600" cy="3172835"/>
          </a:xfrm>
        </p:spPr>
        <p:txBody>
          <a:bodyPr>
            <a:normAutofit/>
          </a:bodyPr>
          <a:lstStyle/>
          <a:p>
            <a:pPr algn="ctr"/>
            <a:r>
              <a:rPr lang="en-US" dirty="0">
                <a:latin typeface="Arial Black"/>
              </a:rPr>
              <a:t>Merci!</a:t>
            </a:r>
            <a:br>
              <a:rPr lang="en-US" dirty="0">
                <a:latin typeface="Arial Black"/>
              </a:rPr>
            </a:br>
            <a:r>
              <a:rPr lang="en-US" dirty="0">
                <a:latin typeface="Arial Black"/>
              </a:rPr>
              <a:t>________________</a:t>
            </a:r>
            <a:br>
              <a:rPr lang="en-US" dirty="0">
                <a:latin typeface="Arial Black"/>
              </a:rPr>
            </a:br>
            <a:br>
              <a:rPr lang="en-US" dirty="0">
                <a:latin typeface="Arial Black"/>
              </a:rPr>
            </a:br>
            <a:r>
              <a:rPr lang="en-US" dirty="0">
                <a:latin typeface="Arial Black"/>
              </a:rPr>
              <a:t>Questions?</a:t>
            </a:r>
          </a:p>
        </p:txBody>
      </p:sp>
    </p:spTree>
    <p:extLst>
      <p:ext uri="{BB962C8B-B14F-4D97-AF65-F5344CB8AC3E}">
        <p14:creationId xmlns:p14="http://schemas.microsoft.com/office/powerpoint/2010/main" val="133877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E9A2491-7B1D-690E-550A-30EFBC31C47C}"/>
              </a:ext>
            </a:extLst>
          </p:cNvPr>
          <p:cNvSpPr/>
          <p:nvPr/>
        </p:nvSpPr>
        <p:spPr>
          <a:xfrm>
            <a:off x="230909" y="221673"/>
            <a:ext cx="11767127" cy="6420287"/>
          </a:xfrm>
          <a:prstGeom prst="rect">
            <a:avLst/>
          </a:prstGeom>
          <a:solidFill>
            <a:srgbClr val="8F629E">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E1BA637-B513-3DE1-6FC9-08E405A2A76F}"/>
              </a:ext>
            </a:extLst>
          </p:cNvPr>
          <p:cNvSpPr>
            <a:spLocks noGrp="1"/>
          </p:cNvSpPr>
          <p:nvPr>
            <p:ph type="title"/>
          </p:nvPr>
        </p:nvSpPr>
        <p:spPr>
          <a:xfrm>
            <a:off x="838200" y="365126"/>
            <a:ext cx="10515600" cy="891020"/>
          </a:xfrm>
        </p:spPr>
        <p:txBody>
          <a:bodyPr>
            <a:normAutofit/>
          </a:bodyPr>
          <a:lstStyle/>
          <a:p>
            <a:r>
              <a:rPr lang="fr-CA" dirty="0"/>
              <a:t>Reconnaissance du territoire</a:t>
            </a:r>
            <a:endParaRPr lang="en-US" sz="3600" dirty="0">
              <a:solidFill>
                <a:srgbClr val="8F629E"/>
              </a:solidFill>
            </a:endParaRPr>
          </a:p>
        </p:txBody>
      </p:sp>
      <p:sp>
        <p:nvSpPr>
          <p:cNvPr id="10" name="Content Placeholder 2">
            <a:extLst>
              <a:ext uri="{FF2B5EF4-FFF2-40B4-BE49-F238E27FC236}">
                <a16:creationId xmlns:a16="http://schemas.microsoft.com/office/drawing/2014/main" id="{6BE5796E-BD28-8F8E-A994-26D6CBF254B7}"/>
              </a:ext>
            </a:extLst>
          </p:cNvPr>
          <p:cNvSpPr>
            <a:spLocks noGrp="1"/>
          </p:cNvSpPr>
          <p:nvPr>
            <p:ph idx="1"/>
          </p:nvPr>
        </p:nvSpPr>
        <p:spPr>
          <a:xfrm>
            <a:off x="838200" y="2086882"/>
            <a:ext cx="8871280" cy="4351338"/>
          </a:xfrm>
        </p:spPr>
        <p:txBody>
          <a:bodyPr vert="horz" lIns="91440" tIns="45720" rIns="91440" bIns="45720" rtlCol="0" anchor="t">
            <a:normAutofit/>
          </a:bodyPr>
          <a:lstStyle/>
          <a:p>
            <a:pPr marL="0" indent="0">
              <a:buNone/>
            </a:pPr>
            <a:r>
              <a:rPr lang="fr-CA" b="1" dirty="0">
                <a:highlight>
                  <a:srgbClr val="FFC000"/>
                </a:highlight>
              </a:rPr>
              <a:t>Insérez votre reconnaissance du territoire, si cette pratique est en usage au sein de votre organisme.</a:t>
            </a:r>
            <a:endParaRPr lang="fr-CA" b="1" dirty="0">
              <a:highlight>
                <a:srgbClr val="FFC000"/>
              </a:highlight>
              <a:latin typeface="Arial"/>
              <a:ea typeface="Open Sans"/>
              <a:cs typeface="Arial"/>
            </a:endParaRPr>
          </a:p>
        </p:txBody>
      </p:sp>
      <p:cxnSp>
        <p:nvCxnSpPr>
          <p:cNvPr id="11" name="Straight Connector 10">
            <a:extLst>
              <a:ext uri="{FF2B5EF4-FFF2-40B4-BE49-F238E27FC236}">
                <a16:creationId xmlns:a16="http://schemas.microsoft.com/office/drawing/2014/main" id="{181E6A37-302D-D221-59AB-6D8AA832BE9B}"/>
              </a:ext>
            </a:extLst>
          </p:cNvPr>
          <p:cNvCxnSpPr>
            <a:cxnSpLocks/>
          </p:cNvCxnSpPr>
          <p:nvPr/>
        </p:nvCxnSpPr>
        <p:spPr>
          <a:xfrm>
            <a:off x="0" y="1151205"/>
            <a:ext cx="8254652"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51910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hite and purple background&#10;&#10;AI-generated content may be incorrect.">
            <a:extLst>
              <a:ext uri="{FF2B5EF4-FFF2-40B4-BE49-F238E27FC236}">
                <a16:creationId xmlns:a16="http://schemas.microsoft.com/office/drawing/2014/main" id="{8A84D658-3264-B3A7-C64D-FD26B11B9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354" y="254349"/>
            <a:ext cx="11646039" cy="6357466"/>
          </a:xfrm>
          <a:prstGeom prst="rect">
            <a:avLst/>
          </a:prstGeom>
        </p:spPr>
      </p:pic>
      <p:sp>
        <p:nvSpPr>
          <p:cNvPr id="7" name="Title 1">
            <a:extLst>
              <a:ext uri="{FF2B5EF4-FFF2-40B4-BE49-F238E27FC236}">
                <a16:creationId xmlns:a16="http://schemas.microsoft.com/office/drawing/2014/main" id="{2FA3EF37-5B7A-D5AB-1586-29F94D47FD9D}"/>
              </a:ext>
            </a:extLst>
          </p:cNvPr>
          <p:cNvSpPr txBox="1">
            <a:spLocks/>
          </p:cNvSpPr>
          <p:nvPr/>
        </p:nvSpPr>
        <p:spPr>
          <a:xfrm>
            <a:off x="838200" y="365125"/>
            <a:ext cx="10515600" cy="95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fr-CA" dirty="0"/>
              <a:t>Présentations</a:t>
            </a:r>
            <a:endParaRPr lang="en-US" dirty="0">
              <a:latin typeface="Arial Black"/>
            </a:endParaRPr>
          </a:p>
        </p:txBody>
      </p:sp>
      <p:cxnSp>
        <p:nvCxnSpPr>
          <p:cNvPr id="8" name="Straight Connector 7">
            <a:extLst>
              <a:ext uri="{FF2B5EF4-FFF2-40B4-BE49-F238E27FC236}">
                <a16:creationId xmlns:a16="http://schemas.microsoft.com/office/drawing/2014/main" id="{CAAC90DB-8648-0704-9CB7-092FEF30B481}"/>
              </a:ext>
            </a:extLst>
          </p:cNvPr>
          <p:cNvCxnSpPr>
            <a:cxnSpLocks/>
          </p:cNvCxnSpPr>
          <p:nvPr/>
        </p:nvCxnSpPr>
        <p:spPr>
          <a:xfrm>
            <a:off x="0" y="1151205"/>
            <a:ext cx="4416357"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7F018611-10E3-6DE1-AF3B-99189DBEB907}"/>
              </a:ext>
            </a:extLst>
          </p:cNvPr>
          <p:cNvSpPr>
            <a:spLocks noGrp="1"/>
          </p:cNvSpPr>
          <p:nvPr>
            <p:ph idx="1"/>
          </p:nvPr>
        </p:nvSpPr>
        <p:spPr>
          <a:xfrm>
            <a:off x="1001513" y="1542691"/>
            <a:ext cx="7310120" cy="4351338"/>
          </a:xfrm>
        </p:spPr>
        <p:txBody>
          <a:bodyPr>
            <a:normAutofit/>
          </a:bodyPr>
          <a:lstStyle/>
          <a:p>
            <a:r>
              <a:rPr lang="fr-FR" sz="2400" dirty="0">
                <a:highlight>
                  <a:srgbClr val="F4AA2B"/>
                </a:highlight>
              </a:rPr>
              <a:t>Présentations des personnes animatrices et/ou des personnes participantes à l’évaluation (facultatif)</a:t>
            </a:r>
            <a:endParaRPr lang="en-US" sz="2400" dirty="0">
              <a:solidFill>
                <a:schemeClr val="tx1">
                  <a:lumMod val="75000"/>
                  <a:lumOff val="25000"/>
                </a:schemeClr>
              </a:solidFill>
              <a:highlight>
                <a:srgbClr val="F4AA2B"/>
              </a:highlight>
            </a:endParaRPr>
          </a:p>
        </p:txBody>
      </p:sp>
    </p:spTree>
    <p:extLst>
      <p:ext uri="{BB962C8B-B14F-4D97-AF65-F5344CB8AC3E}">
        <p14:creationId xmlns:p14="http://schemas.microsoft.com/office/powerpoint/2010/main" val="31695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group of people around a round table&#10;&#10;AI-generated content may be incorrect.">
            <a:extLst>
              <a:ext uri="{FF2B5EF4-FFF2-40B4-BE49-F238E27FC236}">
                <a16:creationId xmlns:a16="http://schemas.microsoft.com/office/drawing/2014/main" id="{ED999319-0C67-FE8E-4173-06C9659F87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23039" y="1605064"/>
            <a:ext cx="5447954" cy="4206480"/>
          </a:xfrm>
          <a:prstGeom prst="rect">
            <a:avLst/>
          </a:prstGeom>
        </p:spPr>
      </p:pic>
      <p:sp>
        <p:nvSpPr>
          <p:cNvPr id="2" name="Title 1">
            <a:extLst>
              <a:ext uri="{FF2B5EF4-FFF2-40B4-BE49-F238E27FC236}">
                <a16:creationId xmlns:a16="http://schemas.microsoft.com/office/drawing/2014/main" id="{F91C1F2E-4BDD-AB85-ABA9-C1E3683732F1}"/>
              </a:ext>
            </a:extLst>
          </p:cNvPr>
          <p:cNvSpPr>
            <a:spLocks noGrp="1"/>
          </p:cNvSpPr>
          <p:nvPr>
            <p:ph type="title"/>
          </p:nvPr>
        </p:nvSpPr>
        <p:spPr/>
        <p:txBody>
          <a:bodyPr/>
          <a:lstStyle/>
          <a:p>
            <a:r>
              <a:rPr lang="fr-CA" noProof="0" dirty="0"/>
              <a:t>Résultats attendus</a:t>
            </a:r>
          </a:p>
        </p:txBody>
      </p:sp>
      <p:sp>
        <p:nvSpPr>
          <p:cNvPr id="4" name="Content Placeholder 2">
            <a:extLst>
              <a:ext uri="{FF2B5EF4-FFF2-40B4-BE49-F238E27FC236}">
                <a16:creationId xmlns:a16="http://schemas.microsoft.com/office/drawing/2014/main" id="{470335D5-B2FF-D186-7413-39E823410E64}"/>
              </a:ext>
            </a:extLst>
          </p:cNvPr>
          <p:cNvSpPr>
            <a:spLocks noGrp="1"/>
          </p:cNvSpPr>
          <p:nvPr>
            <p:ph idx="1"/>
          </p:nvPr>
        </p:nvSpPr>
        <p:spPr>
          <a:xfrm>
            <a:off x="838200" y="1937286"/>
            <a:ext cx="5584839" cy="4351338"/>
          </a:xfrm>
        </p:spPr>
        <p:txBody>
          <a:bodyPr vert="horz" lIns="91440" tIns="45720" rIns="91440" bIns="45720" rtlCol="0" anchor="t">
            <a:normAutofit/>
          </a:bodyPr>
          <a:lstStyle/>
          <a:p>
            <a:pPr marL="514350" indent="-514350">
              <a:buAutoNum type="arabicPeriod"/>
            </a:pPr>
            <a:r>
              <a:rPr lang="fr-CA" sz="2000" noProof="0" dirty="0">
                <a:solidFill>
                  <a:schemeClr val="tx1">
                    <a:lumMod val="75000"/>
                    <a:lumOff val="25000"/>
                  </a:schemeClr>
                </a:solidFill>
                <a:highlight>
                  <a:srgbClr val="FFC000"/>
                </a:highlight>
                <a:latin typeface="Arial"/>
                <a:cs typeface="Arial"/>
              </a:rPr>
              <a:t>Résultat attendu 1</a:t>
            </a:r>
          </a:p>
          <a:p>
            <a:pPr marL="514350" indent="-514350">
              <a:buAutoNum type="arabicPeriod"/>
            </a:pPr>
            <a:endParaRPr lang="fr-CA" sz="2000" noProof="0" dirty="0">
              <a:solidFill>
                <a:schemeClr val="tx1">
                  <a:lumMod val="75000"/>
                  <a:lumOff val="25000"/>
                </a:schemeClr>
              </a:solidFill>
              <a:highlight>
                <a:srgbClr val="FFC000"/>
              </a:highlight>
              <a:latin typeface="Arial"/>
              <a:cs typeface="Arial"/>
            </a:endParaRPr>
          </a:p>
          <a:p>
            <a:pPr marL="514350" indent="-514350">
              <a:buAutoNum type="arabicPeriod"/>
            </a:pPr>
            <a:r>
              <a:rPr lang="fr-CA" sz="2000" noProof="0" dirty="0">
                <a:solidFill>
                  <a:schemeClr val="tx1">
                    <a:lumMod val="75000"/>
                    <a:lumOff val="25000"/>
                  </a:schemeClr>
                </a:solidFill>
                <a:highlight>
                  <a:srgbClr val="FFC000"/>
                </a:highlight>
                <a:latin typeface="Arial"/>
                <a:cs typeface="Arial"/>
              </a:rPr>
              <a:t>Résultat attendu 2</a:t>
            </a:r>
          </a:p>
          <a:p>
            <a:pPr marL="514350" indent="-514350">
              <a:buAutoNum type="arabicPeriod"/>
            </a:pPr>
            <a:endParaRPr lang="fr-CA" sz="2000" noProof="0" dirty="0">
              <a:solidFill>
                <a:schemeClr val="tx1">
                  <a:lumMod val="75000"/>
                  <a:lumOff val="25000"/>
                </a:schemeClr>
              </a:solidFill>
              <a:highlight>
                <a:srgbClr val="FFC000"/>
              </a:highlight>
              <a:latin typeface="Arial"/>
              <a:cs typeface="Arial"/>
            </a:endParaRPr>
          </a:p>
          <a:p>
            <a:pPr marL="514350" indent="-514350">
              <a:buAutoNum type="arabicPeriod"/>
            </a:pPr>
            <a:r>
              <a:rPr lang="fr-CA" sz="2000" noProof="0" dirty="0">
                <a:solidFill>
                  <a:schemeClr val="tx1">
                    <a:lumMod val="75000"/>
                    <a:lumOff val="25000"/>
                  </a:schemeClr>
                </a:solidFill>
                <a:highlight>
                  <a:srgbClr val="FFC000"/>
                </a:highlight>
                <a:latin typeface="Arial"/>
                <a:cs typeface="Arial"/>
              </a:rPr>
              <a:t>Résultat attendu 3</a:t>
            </a:r>
          </a:p>
          <a:p>
            <a:pPr marL="514350" indent="-514350">
              <a:buAutoNum type="arabicPeriod"/>
            </a:pPr>
            <a:endParaRPr lang="fr-CA" sz="2000" noProof="0" dirty="0">
              <a:solidFill>
                <a:schemeClr val="tx1">
                  <a:lumMod val="75000"/>
                  <a:lumOff val="25000"/>
                </a:schemeClr>
              </a:solidFill>
              <a:highlight>
                <a:srgbClr val="FFC000"/>
              </a:highlight>
              <a:latin typeface="Arial"/>
              <a:cs typeface="Arial"/>
            </a:endParaRPr>
          </a:p>
          <a:p>
            <a:pPr marL="0" indent="0">
              <a:buNone/>
            </a:pPr>
            <a:endParaRPr lang="fr-CA" sz="2000" noProof="0" dirty="0">
              <a:solidFill>
                <a:schemeClr val="tx1">
                  <a:lumMod val="75000"/>
                  <a:lumOff val="25000"/>
                </a:schemeClr>
              </a:solidFill>
              <a:highlight>
                <a:srgbClr val="FFC000"/>
              </a:highlight>
              <a:latin typeface="Arial"/>
              <a:cs typeface="Arial"/>
            </a:endParaRPr>
          </a:p>
          <a:p>
            <a:pPr marL="0" indent="0">
              <a:buNone/>
            </a:pPr>
            <a:r>
              <a:rPr lang="fr-CA" sz="2000" i="1" noProof="0" dirty="0">
                <a:solidFill>
                  <a:schemeClr val="tx1">
                    <a:lumMod val="75000"/>
                    <a:lumOff val="25000"/>
                  </a:schemeClr>
                </a:solidFill>
                <a:highlight>
                  <a:srgbClr val="FFC000"/>
                </a:highlight>
                <a:latin typeface="Arial"/>
                <a:cs typeface="Arial"/>
              </a:rPr>
              <a:t>(voir des exemples de résultats attendus dans les notes d’allocution)</a:t>
            </a:r>
            <a:endParaRPr lang="fr-CA" sz="2000" i="1" noProof="0" dirty="0">
              <a:solidFill>
                <a:schemeClr val="tx1">
                  <a:lumMod val="75000"/>
                  <a:lumOff val="25000"/>
                </a:schemeClr>
              </a:solidFill>
              <a:highlight>
                <a:srgbClr val="F7A900"/>
              </a:highlight>
            </a:endParaRPr>
          </a:p>
        </p:txBody>
      </p:sp>
      <p:cxnSp>
        <p:nvCxnSpPr>
          <p:cNvPr id="3" name="Straight Connector 2">
            <a:extLst>
              <a:ext uri="{FF2B5EF4-FFF2-40B4-BE49-F238E27FC236}">
                <a16:creationId xmlns:a16="http://schemas.microsoft.com/office/drawing/2014/main" id="{BC9DEA5F-8084-C1E6-99DF-398F7CF842F7}"/>
              </a:ext>
            </a:extLst>
          </p:cNvPr>
          <p:cNvCxnSpPr>
            <a:cxnSpLocks/>
          </p:cNvCxnSpPr>
          <p:nvPr/>
        </p:nvCxnSpPr>
        <p:spPr>
          <a:xfrm>
            <a:off x="0" y="1151205"/>
            <a:ext cx="5730949"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2116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urple and white geometric shapes&#10;&#10;Description automatically generated">
            <a:extLst>
              <a:ext uri="{FF2B5EF4-FFF2-40B4-BE49-F238E27FC236}">
                <a16:creationId xmlns:a16="http://schemas.microsoft.com/office/drawing/2014/main" id="{D9E351B6-F484-1DA3-EC8C-B852AF3BA4C1}"/>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7" name="Picture 6" descr="A purple and white geometric shapes&#10;&#10;Description automatically generated">
            <a:extLst>
              <a:ext uri="{FF2B5EF4-FFF2-40B4-BE49-F238E27FC236}">
                <a16:creationId xmlns:a16="http://schemas.microsoft.com/office/drawing/2014/main" id="{A8D2C93C-BCE1-B3DA-FB72-22CE2046B97F}"/>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2" name="Title 1">
            <a:extLst>
              <a:ext uri="{FF2B5EF4-FFF2-40B4-BE49-F238E27FC236}">
                <a16:creationId xmlns:a16="http://schemas.microsoft.com/office/drawing/2014/main" id="{EB511C11-A26E-5408-8870-57CFF92F3F76}"/>
              </a:ext>
            </a:extLst>
          </p:cNvPr>
          <p:cNvSpPr>
            <a:spLocks noGrp="1"/>
          </p:cNvSpPr>
          <p:nvPr>
            <p:ph type="title"/>
          </p:nvPr>
        </p:nvSpPr>
        <p:spPr>
          <a:xfrm>
            <a:off x="838200" y="365125"/>
            <a:ext cx="10515600" cy="1325563"/>
          </a:xfrm>
        </p:spPr>
        <p:txBody>
          <a:bodyPr/>
          <a:lstStyle/>
          <a:p>
            <a:r>
              <a:rPr lang="en-US" dirty="0" err="1"/>
              <a:t>Harmonisation</a:t>
            </a:r>
            <a:r>
              <a:rPr lang="en-US" dirty="0"/>
              <a:t> avec </a:t>
            </a:r>
            <a:r>
              <a:rPr lang="en-US" dirty="0" err="1"/>
              <a:t>d’autres</a:t>
            </a:r>
            <a:r>
              <a:rPr lang="en-US" dirty="0"/>
              <a:t> initiatives</a:t>
            </a:r>
            <a:br>
              <a:rPr lang="en-US" dirty="0">
                <a:latin typeface="Arial Black"/>
              </a:rPr>
            </a:br>
            <a:endParaRPr lang="en-US" dirty="0">
              <a:latin typeface="Arial Black"/>
            </a:endParaRPr>
          </a:p>
        </p:txBody>
      </p:sp>
      <p:sp>
        <p:nvSpPr>
          <p:cNvPr id="3" name="Content Placeholder 2">
            <a:extLst>
              <a:ext uri="{FF2B5EF4-FFF2-40B4-BE49-F238E27FC236}">
                <a16:creationId xmlns:a16="http://schemas.microsoft.com/office/drawing/2014/main" id="{AB232209-D376-EF3D-11BD-6C9C42E2A434}"/>
              </a:ext>
            </a:extLst>
          </p:cNvPr>
          <p:cNvSpPr>
            <a:spLocks noGrp="1"/>
          </p:cNvSpPr>
          <p:nvPr>
            <p:ph idx="1"/>
          </p:nvPr>
        </p:nvSpPr>
        <p:spPr>
          <a:xfrm>
            <a:off x="2070100" y="2277021"/>
            <a:ext cx="8051800" cy="3615780"/>
          </a:xfrm>
        </p:spPr>
        <p:txBody>
          <a:bodyPr vert="horz" lIns="91440" tIns="45720" rIns="91440" bIns="45720" rtlCol="0" anchor="t">
            <a:normAutofit/>
          </a:bodyPr>
          <a:lstStyle/>
          <a:p>
            <a:endParaRPr lang="en-US" sz="2400" dirty="0">
              <a:solidFill>
                <a:schemeClr val="tx1">
                  <a:lumMod val="75000"/>
                  <a:lumOff val="25000"/>
                </a:schemeClr>
              </a:solidFill>
              <a:highlight>
                <a:srgbClr val="FCC131"/>
              </a:highlight>
              <a:latin typeface="Arial"/>
              <a:cs typeface="Arial"/>
            </a:endParaRPr>
          </a:p>
          <a:p>
            <a:r>
              <a:rPr lang="fr-FR" sz="2400" dirty="0">
                <a:highlight>
                  <a:srgbClr val="FCC131"/>
                </a:highlight>
              </a:rPr>
              <a:t>Ajoutez, au besoin, des points portant sur les initiatives ou les domaines de travail en cours au sein de votre organisme qui s’harmonisent avec les objectifs de l’Outil d’évaluation de la stigmatisation organisationnelle liée aux ITSS (p. ex. vérité et réconciliation, antiracisme, équité, diversité et inclusion [EDI], agrément).</a:t>
            </a:r>
            <a:endParaRPr lang="en-US" sz="2400" i="1" dirty="0">
              <a:solidFill>
                <a:schemeClr val="tx1">
                  <a:lumMod val="75000"/>
                  <a:lumOff val="25000"/>
                </a:schemeClr>
              </a:solidFill>
              <a:highlight>
                <a:srgbClr val="FCC131"/>
              </a:highlight>
            </a:endParaRPr>
          </a:p>
          <a:p>
            <a:endParaRPr lang="en-US" sz="2400" dirty="0">
              <a:solidFill>
                <a:schemeClr val="tx1">
                  <a:lumMod val="75000"/>
                  <a:lumOff val="25000"/>
                </a:schemeClr>
              </a:solidFill>
              <a:highlight>
                <a:srgbClr val="FEEFC8"/>
              </a:highlight>
            </a:endParaRPr>
          </a:p>
        </p:txBody>
      </p:sp>
      <p:cxnSp>
        <p:nvCxnSpPr>
          <p:cNvPr id="4" name="Straight Connector 3">
            <a:extLst>
              <a:ext uri="{FF2B5EF4-FFF2-40B4-BE49-F238E27FC236}">
                <a16:creationId xmlns:a16="http://schemas.microsoft.com/office/drawing/2014/main" id="{0E63E15D-A9CE-EC28-80E5-82EBDCE8F3F2}"/>
              </a:ext>
            </a:extLst>
          </p:cNvPr>
          <p:cNvCxnSpPr>
            <a:cxnSpLocks/>
          </p:cNvCxnSpPr>
          <p:nvPr/>
        </p:nvCxnSpPr>
        <p:spPr>
          <a:xfrm>
            <a:off x="0" y="1151205"/>
            <a:ext cx="10722279"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7349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urple and white geometric shapes&#10;&#10;Description automatically generated">
            <a:extLst>
              <a:ext uri="{FF2B5EF4-FFF2-40B4-BE49-F238E27FC236}">
                <a16:creationId xmlns:a16="http://schemas.microsoft.com/office/drawing/2014/main" id="{680DB8E0-4BB5-9E21-3703-8EDD66FA3145}"/>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8" name="Picture 17" descr="A purple and white geometric shapes&#10;&#10;Description automatically generated">
            <a:extLst>
              <a:ext uri="{FF2B5EF4-FFF2-40B4-BE49-F238E27FC236}">
                <a16:creationId xmlns:a16="http://schemas.microsoft.com/office/drawing/2014/main" id="{26D1DC59-DD65-10D0-660B-1D9BED6CA0CC}"/>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3" name="Oval 2">
            <a:extLst>
              <a:ext uri="{FF2B5EF4-FFF2-40B4-BE49-F238E27FC236}">
                <a16:creationId xmlns:a16="http://schemas.microsoft.com/office/drawing/2014/main" id="{5EF5E495-5566-D3B6-310B-09036A3802F4}"/>
              </a:ext>
            </a:extLst>
          </p:cNvPr>
          <p:cNvSpPr/>
          <p:nvPr/>
        </p:nvSpPr>
        <p:spPr>
          <a:xfrm>
            <a:off x="154432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C68BB481-3213-EE4E-73C1-FA95B7D77D54}"/>
              </a:ext>
            </a:extLst>
          </p:cNvPr>
          <p:cNvSpPr/>
          <p:nvPr/>
        </p:nvSpPr>
        <p:spPr>
          <a:xfrm>
            <a:off x="501904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C2CC802B-4A7B-E5F7-226A-964403A68281}"/>
              </a:ext>
            </a:extLst>
          </p:cNvPr>
          <p:cNvSpPr/>
          <p:nvPr/>
        </p:nvSpPr>
        <p:spPr>
          <a:xfrm>
            <a:off x="8503920" y="180362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D61A50BD-F4CD-B7E5-DED3-FE29999D2F78}"/>
              </a:ext>
            </a:extLst>
          </p:cNvPr>
          <p:cNvSpPr/>
          <p:nvPr/>
        </p:nvSpPr>
        <p:spPr>
          <a:xfrm>
            <a:off x="3281680" y="381530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EDB013F3-A9ED-52E1-C967-7B2A2A7BAB25}"/>
              </a:ext>
            </a:extLst>
          </p:cNvPr>
          <p:cNvSpPr/>
          <p:nvPr/>
        </p:nvSpPr>
        <p:spPr>
          <a:xfrm>
            <a:off x="6756400" y="3815307"/>
            <a:ext cx="2164080" cy="2164080"/>
          </a:xfrm>
          <a:prstGeom prst="ellipse">
            <a:avLst/>
          </a:prstGeom>
          <a:solidFill>
            <a:srgbClr val="8F629E">
              <a:alpha val="7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ntent Placeholder 2">
            <a:extLst>
              <a:ext uri="{FF2B5EF4-FFF2-40B4-BE49-F238E27FC236}">
                <a16:creationId xmlns:a16="http://schemas.microsoft.com/office/drawing/2014/main" id="{6A622BFA-0817-A0FD-D153-C99AA16E3385}"/>
              </a:ext>
            </a:extLst>
          </p:cNvPr>
          <p:cNvSpPr>
            <a:spLocks noGrp="1"/>
          </p:cNvSpPr>
          <p:nvPr>
            <p:ph idx="1"/>
          </p:nvPr>
        </p:nvSpPr>
        <p:spPr>
          <a:xfrm>
            <a:off x="1534160" y="2523785"/>
            <a:ext cx="2164080" cy="612094"/>
          </a:xfrm>
        </p:spPr>
        <p:txBody>
          <a:bodyPr vert="horz" lIns="91440" tIns="45720" rIns="91440" bIns="45720" rtlCol="0" anchor="ctr">
            <a:normAutofit/>
          </a:bodyPr>
          <a:lstStyle/>
          <a:p>
            <a:pPr marL="0" indent="0" algn="ctr">
              <a:buNone/>
            </a:pPr>
            <a:r>
              <a:rPr lang="en-US" sz="2400" b="1" dirty="0">
                <a:solidFill>
                  <a:schemeClr val="bg1"/>
                </a:solidFill>
              </a:rPr>
              <a:t>Participation</a:t>
            </a:r>
          </a:p>
        </p:txBody>
      </p:sp>
      <p:sp>
        <p:nvSpPr>
          <p:cNvPr id="25" name="Content Placeholder 2">
            <a:extLst>
              <a:ext uri="{FF2B5EF4-FFF2-40B4-BE49-F238E27FC236}">
                <a16:creationId xmlns:a16="http://schemas.microsoft.com/office/drawing/2014/main" id="{E695E0A3-3F87-FC97-5A4F-CD6BE65EFDA5}"/>
              </a:ext>
            </a:extLst>
          </p:cNvPr>
          <p:cNvSpPr txBox="1">
            <a:spLocks/>
          </p:cNvSpPr>
          <p:nvPr/>
        </p:nvSpPr>
        <p:spPr>
          <a:xfrm>
            <a:off x="5029200" y="2429102"/>
            <a:ext cx="2164080" cy="80146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Non-participation</a:t>
            </a:r>
          </a:p>
        </p:txBody>
      </p:sp>
      <p:sp>
        <p:nvSpPr>
          <p:cNvPr id="33" name="Content Placeholder 2">
            <a:extLst>
              <a:ext uri="{FF2B5EF4-FFF2-40B4-BE49-F238E27FC236}">
                <a16:creationId xmlns:a16="http://schemas.microsoft.com/office/drawing/2014/main" id="{A8E3A108-7CCC-7914-1C92-C6A2825B46E3}"/>
              </a:ext>
            </a:extLst>
          </p:cNvPr>
          <p:cNvSpPr txBox="1">
            <a:spLocks/>
          </p:cNvSpPr>
          <p:nvPr/>
        </p:nvSpPr>
        <p:spPr>
          <a:xfrm>
            <a:off x="8483600" y="2584564"/>
            <a:ext cx="2164080" cy="603022"/>
          </a:xfrm>
          <a:prstGeom prst="rect">
            <a:avLst/>
          </a:prstGeom>
        </p:spPr>
        <p:txBody>
          <a:bodyPr vert="horz" lIns="91440" tIns="45720" rIns="91440" bIns="45720" rtlCol="0" anchor="ct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err="1">
                <a:solidFill>
                  <a:schemeClr val="bg1"/>
                </a:solidFill>
              </a:rPr>
              <a:t>Confidentialité</a:t>
            </a:r>
            <a:endParaRPr lang="en-US" sz="2400" b="1" dirty="0">
              <a:solidFill>
                <a:schemeClr val="bg1"/>
              </a:solidFill>
            </a:endParaRPr>
          </a:p>
        </p:txBody>
      </p:sp>
      <p:sp>
        <p:nvSpPr>
          <p:cNvPr id="35" name="Content Placeholder 2">
            <a:extLst>
              <a:ext uri="{FF2B5EF4-FFF2-40B4-BE49-F238E27FC236}">
                <a16:creationId xmlns:a16="http://schemas.microsoft.com/office/drawing/2014/main" id="{FA7F5171-262D-4E97-8FC3-5D53BA96718C}"/>
              </a:ext>
            </a:extLst>
          </p:cNvPr>
          <p:cNvSpPr txBox="1">
            <a:spLocks/>
          </p:cNvSpPr>
          <p:nvPr/>
        </p:nvSpPr>
        <p:spPr>
          <a:xfrm>
            <a:off x="3291838" y="4660995"/>
            <a:ext cx="2164080" cy="60302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Respect</a:t>
            </a:r>
          </a:p>
        </p:txBody>
      </p:sp>
      <p:sp>
        <p:nvSpPr>
          <p:cNvPr id="37" name="Content Placeholder 2">
            <a:extLst>
              <a:ext uri="{FF2B5EF4-FFF2-40B4-BE49-F238E27FC236}">
                <a16:creationId xmlns:a16="http://schemas.microsoft.com/office/drawing/2014/main" id="{FF704672-FF5B-F787-D504-BE675BB3BF5A}"/>
              </a:ext>
            </a:extLst>
          </p:cNvPr>
          <p:cNvSpPr txBox="1">
            <a:spLocks/>
          </p:cNvSpPr>
          <p:nvPr/>
        </p:nvSpPr>
        <p:spPr>
          <a:xfrm>
            <a:off x="6746242" y="4672035"/>
            <a:ext cx="2164080" cy="603022"/>
          </a:xfrm>
          <a:prstGeom prst="rect">
            <a:avLst/>
          </a:prstGeom>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solidFill>
                  <a:schemeClr val="bg1"/>
                </a:solidFill>
              </a:rPr>
              <a:t>Plaisir</a:t>
            </a:r>
          </a:p>
        </p:txBody>
      </p:sp>
      <p:sp>
        <p:nvSpPr>
          <p:cNvPr id="15" name="Title 1">
            <a:extLst>
              <a:ext uri="{FF2B5EF4-FFF2-40B4-BE49-F238E27FC236}">
                <a16:creationId xmlns:a16="http://schemas.microsoft.com/office/drawing/2014/main" id="{2BE2B03A-116E-348A-859F-9B78AC916500}"/>
              </a:ext>
            </a:extLst>
          </p:cNvPr>
          <p:cNvSpPr txBox="1">
            <a:spLocks/>
          </p:cNvSpPr>
          <p:nvPr/>
        </p:nvSpPr>
        <p:spPr>
          <a:xfrm>
            <a:off x="838200" y="365126"/>
            <a:ext cx="10515600" cy="7860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8F629E"/>
                </a:solidFill>
                <a:latin typeface="Arial Black" panose="020B0A04020102020204" pitchFamily="34" charset="0"/>
                <a:ea typeface="+mj-ea"/>
                <a:cs typeface="+mj-cs"/>
              </a:defRPr>
            </a:lvl1pPr>
          </a:lstStyle>
          <a:p>
            <a:r>
              <a:rPr lang="en-US" dirty="0">
                <a:latin typeface="Arial Black"/>
              </a:rPr>
              <a:t>Droits et </a:t>
            </a:r>
            <a:r>
              <a:rPr lang="en-US" dirty="0" err="1">
                <a:latin typeface="Arial Black"/>
              </a:rPr>
              <a:t>responsabilités</a:t>
            </a:r>
            <a:endParaRPr lang="en-US" dirty="0">
              <a:latin typeface="Arial Black"/>
            </a:endParaRPr>
          </a:p>
        </p:txBody>
      </p:sp>
      <p:cxnSp>
        <p:nvCxnSpPr>
          <p:cNvPr id="16" name="Straight Connector 15">
            <a:extLst>
              <a:ext uri="{FF2B5EF4-FFF2-40B4-BE49-F238E27FC236}">
                <a16:creationId xmlns:a16="http://schemas.microsoft.com/office/drawing/2014/main" id="{188BD3D3-5C60-E943-7397-36524DBD4DF4}"/>
              </a:ext>
            </a:extLst>
          </p:cNvPr>
          <p:cNvCxnSpPr>
            <a:cxnSpLocks/>
          </p:cNvCxnSpPr>
          <p:nvPr/>
        </p:nvCxnSpPr>
        <p:spPr>
          <a:xfrm>
            <a:off x="0" y="1151205"/>
            <a:ext cx="7193280" cy="1"/>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62055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urple and white geometric shapes&#10;&#10;Description automatically generated">
            <a:extLst>
              <a:ext uri="{FF2B5EF4-FFF2-40B4-BE49-F238E27FC236}">
                <a16:creationId xmlns:a16="http://schemas.microsoft.com/office/drawing/2014/main" id="{37F00AFF-F151-D497-60B0-40D2A72E14EF}"/>
              </a:ext>
            </a:extLst>
          </p:cNvPr>
          <p:cNvPicPr>
            <a:picLocks noChangeAspect="1"/>
          </p:cNvPicPr>
          <p:nvPr/>
        </p:nvPicPr>
        <p:blipFill>
          <a:blip r:embed="rId3">
            <a:alphaModFix amt="30000"/>
          </a:blip>
          <a:srcRect l="-418" t="-202" r="51955" b="293"/>
          <a:stretch/>
        </p:blipFill>
        <p:spPr>
          <a:xfrm>
            <a:off x="10350151" y="-100282"/>
            <a:ext cx="1841277" cy="2853219"/>
          </a:xfrm>
          <a:prstGeom prst="rect">
            <a:avLst/>
          </a:prstGeom>
        </p:spPr>
      </p:pic>
      <p:pic>
        <p:nvPicPr>
          <p:cNvPr id="13" name="Picture 12" descr="A purple and white geometric shapes&#10;&#10;Description automatically generated">
            <a:extLst>
              <a:ext uri="{FF2B5EF4-FFF2-40B4-BE49-F238E27FC236}">
                <a16:creationId xmlns:a16="http://schemas.microsoft.com/office/drawing/2014/main" id="{9E61858E-EE1A-C325-4B87-07A88D618F46}"/>
              </a:ext>
            </a:extLst>
          </p:cNvPr>
          <p:cNvPicPr>
            <a:picLocks noChangeAspect="1"/>
          </p:cNvPicPr>
          <p:nvPr/>
        </p:nvPicPr>
        <p:blipFill>
          <a:blip r:embed="rId3">
            <a:alphaModFix amt="30000"/>
          </a:blip>
          <a:srcRect l="50045" t="-2457" r="-1328" b="21520"/>
          <a:stretch/>
        </p:blipFill>
        <p:spPr>
          <a:xfrm>
            <a:off x="572" y="4442791"/>
            <a:ext cx="2029380" cy="2407560"/>
          </a:xfrm>
          <a:prstGeom prst="rect">
            <a:avLst/>
          </a:prstGeom>
        </p:spPr>
      </p:pic>
      <p:sp>
        <p:nvSpPr>
          <p:cNvPr id="4" name="Content Placeholder 2">
            <a:extLst>
              <a:ext uri="{FF2B5EF4-FFF2-40B4-BE49-F238E27FC236}">
                <a16:creationId xmlns:a16="http://schemas.microsoft.com/office/drawing/2014/main" id="{470335D5-B2FF-D186-7413-39E823410E64}"/>
              </a:ext>
            </a:extLst>
          </p:cNvPr>
          <p:cNvSpPr>
            <a:spLocks noGrp="1"/>
          </p:cNvSpPr>
          <p:nvPr>
            <p:ph idx="1"/>
          </p:nvPr>
        </p:nvSpPr>
        <p:spPr>
          <a:xfrm>
            <a:off x="1480820" y="1498917"/>
            <a:ext cx="9230360" cy="4705075"/>
          </a:xfrm>
        </p:spPr>
        <p:txBody>
          <a:bodyPr vert="horz" lIns="91440" tIns="45720" rIns="91440" bIns="45720" rtlCol="0" anchor="t">
            <a:noAutofit/>
          </a:bodyPr>
          <a:lstStyle/>
          <a:p>
            <a:pPr marL="0" indent="0">
              <a:buNone/>
            </a:pPr>
            <a:r>
              <a:rPr lang="fr-FR" sz="2000" dirty="0"/>
              <a:t>Nous utiliserons différentes fonctionnalités interactives pour soutenir la discussion autour des cinq sections de l’Outil :</a:t>
            </a:r>
          </a:p>
          <a:p>
            <a:pPr marL="0" indent="0">
              <a:buNone/>
            </a:pPr>
            <a:r>
              <a:rPr lang="fr-FR" sz="2000" b="1" dirty="0">
                <a:solidFill>
                  <a:schemeClr val="tx1">
                    <a:lumMod val="75000"/>
                    <a:lumOff val="25000"/>
                  </a:schemeClr>
                </a:solidFill>
                <a:highlight>
                  <a:srgbClr val="F4C04B"/>
                </a:highlight>
                <a:latin typeface="Arial"/>
                <a:cs typeface="Arial"/>
              </a:rPr>
              <a:t>Ajouter des options de participation </a:t>
            </a:r>
            <a:r>
              <a:rPr lang="fr-FR" sz="2000" b="1" i="1" dirty="0">
                <a:solidFill>
                  <a:schemeClr val="tx1">
                    <a:lumMod val="75000"/>
                    <a:lumOff val="25000"/>
                  </a:schemeClr>
                </a:solidFill>
                <a:highlight>
                  <a:srgbClr val="F4C04B"/>
                </a:highlight>
                <a:latin typeface="Arial"/>
                <a:cs typeface="Arial"/>
              </a:rPr>
              <a:t>(voir les Notes pour des exemples)</a:t>
            </a:r>
            <a:endParaRPr lang="en-US" sz="2000" dirty="0">
              <a:solidFill>
                <a:schemeClr val="tx1">
                  <a:lumMod val="75000"/>
                  <a:lumOff val="25000"/>
                </a:schemeClr>
              </a:solidFill>
              <a:highlight>
                <a:srgbClr val="F4C04B"/>
              </a:highlight>
              <a:latin typeface="Arial"/>
              <a:cs typeface="Arial"/>
            </a:endParaRPr>
          </a:p>
          <a:p>
            <a:pPr marL="514350" indent="-514350">
              <a:buAutoNum type="arabicPeriod"/>
            </a:pPr>
            <a:endParaRPr lang="en-US" sz="2000" b="1" dirty="0">
              <a:solidFill>
                <a:schemeClr val="tx1">
                  <a:lumMod val="75000"/>
                  <a:lumOff val="25000"/>
                </a:schemeClr>
              </a:solidFill>
              <a:highlight>
                <a:srgbClr val="F4C04B"/>
              </a:highlight>
              <a:latin typeface="Arial"/>
              <a:cs typeface="Arial"/>
            </a:endParaRPr>
          </a:p>
          <a:p>
            <a:pPr marL="914400" lvl="1" indent="-457200">
              <a:buFont typeface="Courier New" panose="020B0604020202020204" pitchFamily="34" charset="0"/>
              <a:buChar char="o"/>
            </a:pPr>
            <a:endParaRPr lang="en-US" sz="2000" dirty="0">
              <a:solidFill>
                <a:schemeClr val="tx1">
                  <a:lumMod val="75000"/>
                  <a:lumOff val="25000"/>
                </a:schemeClr>
              </a:solidFill>
            </a:endParaRPr>
          </a:p>
        </p:txBody>
      </p:sp>
      <p:cxnSp>
        <p:nvCxnSpPr>
          <p:cNvPr id="7" name="Straight Connector 6">
            <a:extLst>
              <a:ext uri="{FF2B5EF4-FFF2-40B4-BE49-F238E27FC236}">
                <a16:creationId xmlns:a16="http://schemas.microsoft.com/office/drawing/2014/main" id="{FA404027-E9EF-4B03-9423-119B97315F70}"/>
              </a:ext>
            </a:extLst>
          </p:cNvPr>
          <p:cNvCxnSpPr>
            <a:cxnSpLocks/>
          </p:cNvCxnSpPr>
          <p:nvPr/>
        </p:nvCxnSpPr>
        <p:spPr>
          <a:xfrm>
            <a:off x="0" y="1151205"/>
            <a:ext cx="5801710"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
        <p:nvSpPr>
          <p:cNvPr id="10" name="Title 1">
            <a:extLst>
              <a:ext uri="{FF2B5EF4-FFF2-40B4-BE49-F238E27FC236}">
                <a16:creationId xmlns:a16="http://schemas.microsoft.com/office/drawing/2014/main" id="{2100072D-9AC7-130D-9793-7EB834CC9EE3}"/>
              </a:ext>
            </a:extLst>
          </p:cNvPr>
          <p:cNvSpPr>
            <a:spLocks noGrp="1"/>
          </p:cNvSpPr>
          <p:nvPr>
            <p:ph type="title"/>
          </p:nvPr>
        </p:nvSpPr>
        <p:spPr>
          <a:xfrm>
            <a:off x="838200" y="365126"/>
            <a:ext cx="10515600" cy="786080"/>
          </a:xfrm>
        </p:spPr>
        <p:txBody>
          <a:bodyPr/>
          <a:lstStyle/>
          <a:p>
            <a:r>
              <a:rPr lang="en-US" dirty="0" err="1"/>
              <a:t>Outils</a:t>
            </a:r>
            <a:r>
              <a:rPr lang="en-US" dirty="0"/>
              <a:t> </a:t>
            </a:r>
            <a:r>
              <a:rPr lang="en-US" dirty="0" err="1"/>
              <a:t>d’interaction</a:t>
            </a:r>
            <a:endParaRPr lang="en-US" dirty="0">
              <a:latin typeface="Arial Black"/>
            </a:endParaRPr>
          </a:p>
        </p:txBody>
      </p:sp>
    </p:spTree>
    <p:extLst>
      <p:ext uri="{BB962C8B-B14F-4D97-AF65-F5344CB8AC3E}">
        <p14:creationId xmlns:p14="http://schemas.microsoft.com/office/powerpoint/2010/main" val="218582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1F2E-4BDD-AB85-ABA9-C1E3683732F1}"/>
              </a:ext>
            </a:extLst>
          </p:cNvPr>
          <p:cNvSpPr>
            <a:spLocks noGrp="1"/>
          </p:cNvSpPr>
          <p:nvPr>
            <p:ph type="title"/>
          </p:nvPr>
        </p:nvSpPr>
        <p:spPr/>
        <p:txBody>
          <a:bodyPr/>
          <a:lstStyle/>
          <a:p>
            <a:r>
              <a:rPr lang="fr-CA" noProof="0" dirty="0">
                <a:latin typeface="Arial Black"/>
              </a:rPr>
              <a:t>Échelle De Notation</a:t>
            </a:r>
            <a:endParaRPr lang="fr-CA" noProof="0" dirty="0"/>
          </a:p>
        </p:txBody>
      </p:sp>
      <p:graphicFrame>
        <p:nvGraphicFramePr>
          <p:cNvPr id="14" name="Table 13">
            <a:extLst>
              <a:ext uri="{FF2B5EF4-FFF2-40B4-BE49-F238E27FC236}">
                <a16:creationId xmlns:a16="http://schemas.microsoft.com/office/drawing/2014/main" id="{3A57BBD9-40E7-682E-ED2F-D2840F47B060}"/>
              </a:ext>
            </a:extLst>
          </p:cNvPr>
          <p:cNvGraphicFramePr>
            <a:graphicFrameLocks noGrp="1"/>
          </p:cNvGraphicFramePr>
          <p:nvPr/>
        </p:nvGraphicFramePr>
        <p:xfrm>
          <a:off x="171378" y="1426866"/>
          <a:ext cx="11345548" cy="5077968"/>
        </p:xfrm>
        <a:graphic>
          <a:graphicData uri="http://schemas.openxmlformats.org/drawingml/2006/table">
            <a:tbl>
              <a:tblPr>
                <a:tableStyleId>{5C22544A-7EE6-4342-B048-85BDC9FD1C3A}</a:tableStyleId>
              </a:tblPr>
              <a:tblGrid>
                <a:gridCol w="3337366">
                  <a:extLst>
                    <a:ext uri="{9D8B030D-6E8A-4147-A177-3AD203B41FA5}">
                      <a16:colId xmlns:a16="http://schemas.microsoft.com/office/drawing/2014/main" val="3391577990"/>
                    </a:ext>
                  </a:extLst>
                </a:gridCol>
                <a:gridCol w="8008182">
                  <a:extLst>
                    <a:ext uri="{9D8B030D-6E8A-4147-A177-3AD203B41FA5}">
                      <a16:colId xmlns:a16="http://schemas.microsoft.com/office/drawing/2014/main" val="4175142388"/>
                    </a:ext>
                  </a:extLst>
                </a:gridCol>
              </a:tblGrid>
              <a:tr h="370839">
                <a:tc>
                  <a:txBody>
                    <a:bodyPr/>
                    <a:lstStyle/>
                    <a:p>
                      <a:pPr algn="r"/>
                      <a:r>
                        <a:rPr lang="fr-CA" sz="2000" b="1" noProof="0" dirty="0">
                          <a:solidFill>
                            <a:schemeClr val="tx1">
                              <a:lumMod val="75000"/>
                              <a:lumOff val="25000"/>
                            </a:schemeClr>
                          </a:solidFill>
                          <a:latin typeface="Arial"/>
                        </a:rPr>
                        <a:t>1 = Non-connaissance</a:t>
                      </a:r>
                    </a:p>
                  </a:txBody>
                  <a:tcPr>
                    <a:lnL w="0">
                      <a:noFill/>
                    </a:lnL>
                    <a:lnR w="0">
                      <a:noFill/>
                    </a:lnR>
                    <a:lnT w="0">
                      <a:noFill/>
                    </a:lnT>
                    <a:lnB w="0">
                      <a:noFill/>
                    </a:lnB>
                    <a:noFill/>
                  </a:tcPr>
                </a:tc>
                <a:tc>
                  <a:txBody>
                    <a:bodyPr/>
                    <a:lstStyle/>
                    <a:p>
                      <a:pPr lvl="0">
                        <a:buNone/>
                      </a:pPr>
                      <a:r>
                        <a:rPr lang="fr-FR" sz="1600" b="0" i="0" u="none" strike="noStrike" noProof="0" dirty="0">
                          <a:solidFill>
                            <a:schemeClr val="tx1">
                              <a:lumMod val="75000"/>
                              <a:lumOff val="25000"/>
                            </a:schemeClr>
                          </a:solidFill>
                          <a:latin typeface="Arial"/>
                        </a:rPr>
                        <a:t>Nous n’avons pas connaissance de cet indicateur; aucune mesure particulière n’a été prise, et nous n’en avons pas discuté.</a:t>
                      </a:r>
                      <a:endParaRPr lang="fr-CA" sz="1600" b="0" i="0" u="none" strike="noStrike" noProof="0" dirty="0">
                        <a:solidFill>
                          <a:schemeClr val="tx1">
                            <a:lumMod val="75000"/>
                            <a:lumOff val="25000"/>
                          </a:schemeClr>
                        </a:solidFill>
                        <a:latin typeface="Arial"/>
                      </a:endParaRPr>
                    </a:p>
                    <a:p>
                      <a:pPr lvl="0">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1200068531"/>
                  </a:ext>
                </a:extLst>
              </a:tr>
              <a:tr h="370840">
                <a:tc>
                  <a:txBody>
                    <a:bodyPr/>
                    <a:lstStyle/>
                    <a:p>
                      <a:pPr algn="r"/>
                      <a:r>
                        <a:rPr lang="fr-CA" sz="2000" b="1" noProof="0" dirty="0">
                          <a:solidFill>
                            <a:schemeClr val="tx1">
                              <a:lumMod val="75000"/>
                              <a:lumOff val="25000"/>
                            </a:schemeClr>
                          </a:solidFill>
                          <a:latin typeface="Arial"/>
                        </a:rPr>
                        <a:t>2 = Connaissance</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fr-FR" sz="1600" b="0" i="0" u="none" strike="noStrike" noProof="0" dirty="0">
                          <a:solidFill>
                            <a:schemeClr val="tx1">
                              <a:lumMod val="75000"/>
                              <a:lumOff val="25000"/>
                            </a:schemeClr>
                          </a:solidFill>
                          <a:latin typeface="Arial"/>
                        </a:rPr>
                        <a:t>Nous n’avons pas encore directement abordé cet indicateur, mais nous en avons connaissance.</a:t>
                      </a:r>
                      <a:r>
                        <a:rPr lang="fr-CA" sz="1600" b="0" i="0" u="none" strike="noStrike" noProof="0" dirty="0">
                          <a:solidFill>
                            <a:schemeClr val="tx1">
                              <a:lumMod val="75000"/>
                              <a:lumOff val="25000"/>
                            </a:schemeClr>
                          </a:solidFill>
                          <a:latin typeface="Arial"/>
                        </a:rPr>
                        <a:t> </a:t>
                      </a:r>
                    </a:p>
                    <a:p>
                      <a:pPr marL="0" marR="0" lvl="0" indent="0" algn="l">
                        <a:lnSpc>
                          <a:spcPct val="90000"/>
                        </a:lnSpc>
                        <a:spcBef>
                          <a:spcPts val="0"/>
                        </a:spcBef>
                        <a:spcAft>
                          <a:spcPts val="0"/>
                        </a:spcAft>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157898580"/>
                  </a:ext>
                </a:extLst>
              </a:tr>
              <a:tr h="370840">
                <a:tc>
                  <a:txBody>
                    <a:bodyPr/>
                    <a:lstStyle/>
                    <a:p>
                      <a:pPr algn="r"/>
                      <a:r>
                        <a:rPr lang="fr-CA" sz="2000" b="1" noProof="0" dirty="0">
                          <a:solidFill>
                            <a:schemeClr val="tx1">
                              <a:lumMod val="75000"/>
                              <a:lumOff val="25000"/>
                            </a:schemeClr>
                          </a:solidFill>
                          <a:latin typeface="Arial"/>
                        </a:rPr>
                        <a:t>3 = Intégration partielle</a:t>
                      </a:r>
                    </a:p>
                  </a:txBody>
                  <a:tcPr>
                    <a:lnL w="0">
                      <a:noFill/>
                    </a:lnL>
                    <a:lnR w="0">
                      <a:noFill/>
                    </a:lnR>
                    <a:lnT w="0">
                      <a:noFill/>
                    </a:lnT>
                    <a:lnB w="0">
                      <a:noFill/>
                    </a:lnB>
                    <a:noFill/>
                  </a:tcPr>
                </a:tc>
                <a:tc>
                  <a:txBody>
                    <a:bodyPr/>
                    <a:lstStyle/>
                    <a:p>
                      <a:pPr lvl="0">
                        <a:buNone/>
                      </a:pPr>
                      <a:r>
                        <a:rPr lang="fr-FR" sz="1600" b="0" i="0" u="none" strike="noStrike" noProof="0" dirty="0">
                          <a:solidFill>
                            <a:schemeClr val="tx1">
                              <a:lumMod val="75000"/>
                              <a:lumOff val="25000"/>
                            </a:schemeClr>
                          </a:solidFill>
                          <a:latin typeface="Arial"/>
                        </a:rPr>
                        <a:t>Nous avons connaissance de cet indicateur et avons commencé à y travailler (phases de planification et de discussion).</a:t>
                      </a:r>
                      <a:endParaRPr lang="fr-CA" sz="1600" b="0" i="0" u="none" strike="noStrike" noProof="0" dirty="0">
                        <a:solidFill>
                          <a:schemeClr val="tx1">
                            <a:lumMod val="75000"/>
                            <a:lumOff val="25000"/>
                          </a:schemeClr>
                        </a:solidFill>
                        <a:latin typeface="Arial"/>
                      </a:endParaRPr>
                    </a:p>
                    <a:p>
                      <a:pPr lvl="0">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1598468635"/>
                  </a:ext>
                </a:extLst>
              </a:tr>
              <a:tr h="370840">
                <a:tc>
                  <a:txBody>
                    <a:bodyPr/>
                    <a:lstStyle/>
                    <a:p>
                      <a:pPr algn="r"/>
                      <a:r>
                        <a:rPr lang="fr-CA" sz="2000" b="1" noProof="0" dirty="0">
                          <a:solidFill>
                            <a:schemeClr val="tx1">
                              <a:lumMod val="75000"/>
                              <a:lumOff val="25000"/>
                            </a:schemeClr>
                          </a:solidFill>
                          <a:latin typeface="Arial"/>
                        </a:rPr>
                        <a:t>4 = Intégration substantielle</a:t>
                      </a:r>
                    </a:p>
                  </a:txBody>
                  <a:tcPr>
                    <a:lnL w="0">
                      <a:noFill/>
                    </a:lnL>
                    <a:lnR w="0">
                      <a:noFill/>
                    </a:lnR>
                    <a:lnT w="0">
                      <a:noFill/>
                    </a:lnT>
                    <a:lnB w="0">
                      <a:noFill/>
                    </a:lnB>
                    <a:noFill/>
                  </a:tcPr>
                </a:tc>
                <a:tc>
                  <a:txBody>
                    <a:bodyPr/>
                    <a:lstStyle/>
                    <a:p>
                      <a:pPr lvl="0" algn="l">
                        <a:lnSpc>
                          <a:spcPct val="100000"/>
                        </a:lnSpc>
                        <a:spcBef>
                          <a:spcPts val="0"/>
                        </a:spcBef>
                        <a:spcAft>
                          <a:spcPts val="0"/>
                        </a:spcAft>
                        <a:buNone/>
                      </a:pPr>
                      <a:r>
                        <a:rPr lang="fr-FR" sz="1600" b="0" i="0" u="none" strike="noStrike" noProof="0" dirty="0">
                          <a:solidFill>
                            <a:schemeClr val="tx1">
                              <a:lumMod val="75000"/>
                              <a:lumOff val="25000"/>
                            </a:schemeClr>
                          </a:solidFill>
                          <a:latin typeface="Arial"/>
                        </a:rPr>
                        <a:t>Nous abordons activement cet indicateur et nous sommes en train d’établir des processus.</a:t>
                      </a:r>
                      <a:endParaRPr lang="fr-CA" sz="1600" b="0" i="0" u="none" strike="noStrike" noProof="0" dirty="0">
                        <a:solidFill>
                          <a:schemeClr val="tx1">
                            <a:lumMod val="75000"/>
                            <a:lumOff val="25000"/>
                          </a:schemeClr>
                        </a:solidFill>
                        <a:latin typeface="Arial"/>
                      </a:endParaRPr>
                    </a:p>
                    <a:p>
                      <a:pPr lvl="0" algn="l">
                        <a:lnSpc>
                          <a:spcPct val="100000"/>
                        </a:lnSpc>
                        <a:spcBef>
                          <a:spcPts val="0"/>
                        </a:spcBef>
                        <a:spcAft>
                          <a:spcPts val="0"/>
                        </a:spcAft>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40546007"/>
                  </a:ext>
                </a:extLst>
              </a:tr>
              <a:tr h="370840">
                <a:tc>
                  <a:txBody>
                    <a:bodyPr/>
                    <a:lstStyle/>
                    <a:p>
                      <a:pPr algn="r"/>
                      <a:r>
                        <a:rPr lang="fr-CA" sz="2000" b="1" noProof="0" dirty="0">
                          <a:solidFill>
                            <a:schemeClr val="tx1">
                              <a:lumMod val="75000"/>
                              <a:lumOff val="25000"/>
                            </a:schemeClr>
                          </a:solidFill>
                          <a:latin typeface="Arial"/>
                        </a:rPr>
                        <a:t>5 = Intégration complète</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fr-FR" sz="1600" b="0" i="0" u="none" strike="noStrike" noProof="0" dirty="0">
                          <a:solidFill>
                            <a:schemeClr val="tx1">
                              <a:lumMod val="75000"/>
                              <a:lumOff val="25000"/>
                            </a:schemeClr>
                          </a:solidFill>
                          <a:latin typeface="Arial"/>
                        </a:rPr>
                        <a:t>Nous avons abordé cet indicateur, et des processus sont en place.</a:t>
                      </a:r>
                      <a:endParaRPr lang="fr-CA" sz="1600" b="0" i="0" u="none" strike="noStrike" noProof="0" dirty="0">
                        <a:solidFill>
                          <a:schemeClr val="tx1">
                            <a:lumMod val="75000"/>
                            <a:lumOff val="25000"/>
                          </a:schemeClr>
                        </a:solidFill>
                        <a:latin typeface="Arial"/>
                      </a:endParaRPr>
                    </a:p>
                    <a:p>
                      <a:pPr marL="0" marR="0" lvl="0" indent="0" algn="l">
                        <a:lnSpc>
                          <a:spcPct val="90000"/>
                        </a:lnSpc>
                        <a:spcBef>
                          <a:spcPts val="0"/>
                        </a:spcBef>
                        <a:spcAft>
                          <a:spcPts val="0"/>
                        </a:spcAft>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719134771"/>
                  </a:ext>
                </a:extLst>
              </a:tr>
              <a:tr h="370840">
                <a:tc>
                  <a:txBody>
                    <a:bodyPr/>
                    <a:lstStyle/>
                    <a:p>
                      <a:pPr algn="r"/>
                      <a:r>
                        <a:rPr lang="fr-CA" sz="2000" b="1" u="sng" noProof="0" dirty="0">
                          <a:solidFill>
                            <a:schemeClr val="tx1">
                              <a:lumMod val="75000"/>
                              <a:lumOff val="25000"/>
                            </a:schemeClr>
                          </a:solidFill>
                          <a:latin typeface="Arial"/>
                        </a:rPr>
                        <a:t>? = Incertitude</a:t>
                      </a:r>
                    </a:p>
                  </a:txBody>
                  <a:tcPr>
                    <a:lnL w="0">
                      <a:noFill/>
                    </a:lnL>
                    <a:lnR w="0">
                      <a:noFill/>
                    </a:lnR>
                    <a:lnT w="0">
                      <a:noFill/>
                    </a:lnT>
                    <a:lnB w="0">
                      <a:noFill/>
                    </a:lnB>
                    <a:noFill/>
                  </a:tcPr>
                </a:tc>
                <a:tc>
                  <a:txBody>
                    <a:bodyPr/>
                    <a:lstStyle/>
                    <a:p>
                      <a:pPr marL="0" marR="0" lvl="0" indent="0" algn="l">
                        <a:lnSpc>
                          <a:spcPct val="90000"/>
                        </a:lnSpc>
                        <a:spcBef>
                          <a:spcPts val="0"/>
                        </a:spcBef>
                        <a:spcAft>
                          <a:spcPts val="0"/>
                        </a:spcAft>
                        <a:buNone/>
                      </a:pPr>
                      <a:r>
                        <a:rPr lang="fr-FR" sz="1600" b="0" i="0" u="none" strike="noStrike" noProof="0" dirty="0">
                          <a:solidFill>
                            <a:schemeClr val="tx1">
                              <a:lumMod val="75000"/>
                              <a:lumOff val="25000"/>
                            </a:schemeClr>
                          </a:solidFill>
                          <a:latin typeface="Arial"/>
                        </a:rPr>
                        <a:t>Nous ignorons la position, l’état de préparation et les pratiques de notre organisme en lien avec l’indicateur (une clarification peut être nécessaire).</a:t>
                      </a:r>
                      <a:endParaRPr lang="fr-CA" sz="1600" b="0" i="0" u="none" strike="noStrike" noProof="0" dirty="0">
                        <a:solidFill>
                          <a:schemeClr val="tx1">
                            <a:lumMod val="75000"/>
                            <a:lumOff val="25000"/>
                          </a:schemeClr>
                        </a:solidFill>
                        <a:latin typeface="Arial"/>
                      </a:endParaRPr>
                    </a:p>
                    <a:p>
                      <a:pPr marL="0" marR="0" lvl="0" indent="0" algn="l">
                        <a:lnSpc>
                          <a:spcPct val="90000"/>
                        </a:lnSpc>
                        <a:spcBef>
                          <a:spcPts val="0"/>
                        </a:spcBef>
                        <a:spcAft>
                          <a:spcPts val="0"/>
                        </a:spcAft>
                        <a:buNone/>
                      </a:pP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451151654"/>
                  </a:ext>
                </a:extLst>
              </a:tr>
              <a:tr h="370839">
                <a:tc>
                  <a:txBody>
                    <a:bodyPr/>
                    <a:lstStyle/>
                    <a:p>
                      <a:pPr algn="r"/>
                      <a:r>
                        <a:rPr lang="fr-CA" sz="2000" b="1" u="sng" noProof="0" dirty="0">
                          <a:solidFill>
                            <a:schemeClr val="tx1">
                              <a:lumMod val="75000"/>
                              <a:lumOff val="25000"/>
                            </a:schemeClr>
                          </a:solidFill>
                          <a:latin typeface="Arial"/>
                        </a:rPr>
                        <a:t>N/A = Sans objet</a:t>
                      </a:r>
                    </a:p>
                  </a:txBody>
                  <a:tcPr>
                    <a:lnL w="0">
                      <a:noFill/>
                    </a:lnL>
                    <a:lnR w="0">
                      <a:noFill/>
                    </a:lnR>
                    <a:lnT w="0">
                      <a:noFill/>
                    </a:lnT>
                    <a:lnB w="0">
                      <a:noFill/>
                    </a:lnB>
                    <a:noFill/>
                  </a:tcPr>
                </a:tc>
                <a:tc>
                  <a:txBody>
                    <a:bodyPr/>
                    <a:lstStyle/>
                    <a:p>
                      <a:pPr lvl="0" algn="l">
                        <a:lnSpc>
                          <a:spcPct val="100000"/>
                        </a:lnSpc>
                        <a:spcBef>
                          <a:spcPts val="0"/>
                        </a:spcBef>
                        <a:spcAft>
                          <a:spcPts val="0"/>
                        </a:spcAft>
                        <a:buNone/>
                      </a:pPr>
                      <a:r>
                        <a:rPr lang="fr-FR" sz="1600" b="0" i="0" u="none" strike="noStrike" noProof="0" dirty="0">
                          <a:solidFill>
                            <a:schemeClr val="tx1">
                              <a:lumMod val="75000"/>
                              <a:lumOff val="25000"/>
                            </a:schemeClr>
                          </a:solidFill>
                          <a:latin typeface="Arial"/>
                        </a:rPr>
                        <a:t>L’indicateur n’est pas pertinent pour notre organisme, notre contexte, notre communauté et/ou notre éventail de services.</a:t>
                      </a:r>
                      <a:endParaRPr lang="fr-CA" sz="1600" b="0" i="0" u="none" strike="noStrike" noProof="0" dirty="0">
                        <a:solidFill>
                          <a:schemeClr val="tx1">
                            <a:lumMod val="75000"/>
                            <a:lumOff val="25000"/>
                          </a:schemeClr>
                        </a:solidFill>
                        <a:latin typeface="Arial"/>
                      </a:endParaRPr>
                    </a:p>
                  </a:txBody>
                  <a:tcPr>
                    <a:lnL w="0">
                      <a:noFill/>
                    </a:lnL>
                    <a:lnR w="0">
                      <a:noFill/>
                    </a:lnR>
                    <a:lnT w="0">
                      <a:noFill/>
                    </a:lnT>
                    <a:lnB w="0">
                      <a:noFill/>
                    </a:lnB>
                    <a:noFill/>
                  </a:tcPr>
                </a:tc>
                <a:extLst>
                  <a:ext uri="{0D108BD9-81ED-4DB2-BD59-A6C34878D82A}">
                    <a16:rowId xmlns:a16="http://schemas.microsoft.com/office/drawing/2014/main" val="3927146021"/>
                  </a:ext>
                </a:extLst>
              </a:tr>
            </a:tbl>
          </a:graphicData>
        </a:graphic>
      </p:graphicFrame>
      <p:cxnSp>
        <p:nvCxnSpPr>
          <p:cNvPr id="3" name="Straight Connector 2">
            <a:extLst>
              <a:ext uri="{FF2B5EF4-FFF2-40B4-BE49-F238E27FC236}">
                <a16:creationId xmlns:a16="http://schemas.microsoft.com/office/drawing/2014/main" id="{3BAA15C8-E1C3-E0AC-2F58-6E87E37DF5C2}"/>
              </a:ext>
            </a:extLst>
          </p:cNvPr>
          <p:cNvCxnSpPr>
            <a:cxnSpLocks/>
          </p:cNvCxnSpPr>
          <p:nvPr/>
        </p:nvCxnSpPr>
        <p:spPr>
          <a:xfrm>
            <a:off x="0" y="1151205"/>
            <a:ext cx="5869172" cy="0"/>
          </a:xfrm>
          <a:prstGeom prst="line">
            <a:avLst/>
          </a:prstGeom>
          <a:ln w="28575">
            <a:solidFill>
              <a:srgbClr val="8F629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01539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33FF501ED5D44F8EA4AE9DE05B2B15" ma:contentTypeVersion="15" ma:contentTypeDescription="Create a new document." ma:contentTypeScope="" ma:versionID="06de6a405598181b93ec91c177ca0686">
  <xsd:schema xmlns:xsd="http://www.w3.org/2001/XMLSchema" xmlns:xs="http://www.w3.org/2001/XMLSchema" xmlns:p="http://schemas.microsoft.com/office/2006/metadata/properties" xmlns:ns2="72add6f0-a5e1-4af7-b2e3-2afc6fcde224" xmlns:ns3="9d6047af-e778-4cae-996c-0c45ab7e9891" targetNamespace="http://schemas.microsoft.com/office/2006/metadata/properties" ma:root="true" ma:fieldsID="de069021a05cb0f217b00cf1cae0fc84" ns2:_="" ns3:_="">
    <xsd:import namespace="72add6f0-a5e1-4af7-b2e3-2afc6fcde224"/>
    <xsd:import namespace="9d6047af-e778-4cae-996c-0c45ab7e989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add6f0-a5e1-4af7-b2e3-2afc6fcde2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0e75488-eec4-480a-95d5-6951e27be5b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6047af-e778-4cae-996c-0c45ab7e989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c0bf5b2e-a703-4ca6-8f70-91d036afb252}" ma:internalName="TaxCatchAll" ma:showField="CatchAllData" ma:web="9d6047af-e778-4cae-996c-0c45ab7e9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2add6f0-a5e1-4af7-b2e3-2afc6fcde224">
      <Terms xmlns="http://schemas.microsoft.com/office/infopath/2007/PartnerControls"/>
    </lcf76f155ced4ddcb4097134ff3c332f>
    <TaxCatchAll xmlns="9d6047af-e778-4cae-996c-0c45ab7e9891" xsi:nil="true"/>
  </documentManagement>
</p:properties>
</file>

<file path=customXml/itemProps1.xml><?xml version="1.0" encoding="utf-8"?>
<ds:datastoreItem xmlns:ds="http://schemas.openxmlformats.org/officeDocument/2006/customXml" ds:itemID="{1CB7140B-D9D3-42E6-97A2-9BA9B8AE37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add6f0-a5e1-4af7-b2e3-2afc6fcde224"/>
    <ds:schemaRef ds:uri="9d6047af-e778-4cae-996c-0c45ab7e9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92F1B4-D09D-4C71-89A0-E6D4657DE582}">
  <ds:schemaRefs>
    <ds:schemaRef ds:uri="http://schemas.microsoft.com/sharepoint/v3/contenttype/forms"/>
  </ds:schemaRefs>
</ds:datastoreItem>
</file>

<file path=customXml/itemProps3.xml><?xml version="1.0" encoding="utf-8"?>
<ds:datastoreItem xmlns:ds="http://schemas.openxmlformats.org/officeDocument/2006/customXml" ds:itemID="{4AED7634-8D31-4404-AFC2-9FCB33E67DA1}">
  <ds:schemaRefs>
    <ds:schemaRef ds:uri="http://purl.org/dc/dcmitype/"/>
    <ds:schemaRef ds:uri="9d6047af-e778-4cae-996c-0c45ab7e9891"/>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72add6f0-a5e1-4af7-b2e3-2afc6fcde224"/>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582</TotalTime>
  <Words>3913</Words>
  <Application>Microsoft Office PowerPoint</Application>
  <PresentationFormat>Widescreen</PresentationFormat>
  <Paragraphs>291</Paragraphs>
  <Slides>25</Slides>
  <Notes>25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25</vt:i4>
      </vt:variant>
    </vt:vector>
  </HeadingPairs>
  <TitlesOfParts>
    <vt:vector size="34" baseType="lpstr">
      <vt:lpstr>Aptos</vt:lpstr>
      <vt:lpstr>Aptos Display</vt:lpstr>
      <vt:lpstr>Arial</vt:lpstr>
      <vt:lpstr>Arial Black</vt:lpstr>
      <vt:lpstr>Calibri</vt:lpstr>
      <vt:lpstr>Calibri,Sans-Serif</vt:lpstr>
      <vt:lpstr>Courier New</vt:lpstr>
      <vt:lpstr>office theme</vt:lpstr>
      <vt:lpstr>1_office theme</vt:lpstr>
      <vt:lpstr>Utilisation de ce modèle</vt:lpstr>
      <vt:lpstr>PowerPoint Presentation</vt:lpstr>
      <vt:lpstr>Reconnaissance du territoire</vt:lpstr>
      <vt:lpstr>PowerPoint Presentation</vt:lpstr>
      <vt:lpstr>Résultats attendus</vt:lpstr>
      <vt:lpstr>Harmonisation avec d’autres initiatives </vt:lpstr>
      <vt:lpstr>PowerPoint Presentation</vt:lpstr>
      <vt:lpstr>Outils d’interaction</vt:lpstr>
      <vt:lpstr>Échelle De Notation</vt:lpstr>
      <vt:lpstr>Impressions générales</vt:lpstr>
      <vt:lpstr>PowerPoint Presentation</vt:lpstr>
      <vt:lpstr>1.1 Votre organisme a des politiques officielles et des documents connexes (un énoncé de valeurs fondamentales, une déclaration organisationnelle) qui font en sorte que le personnel, les bénévoles, les membres du conseil d’administration et les utilisateurs et utilisatrices des services bénéficient tous d’un environnement plus sécuritaire, inclusif et équitable.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Rappel…</vt:lpstr>
      <vt:lpstr>Merci! ________________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Megan Butler</cp:lastModifiedBy>
  <cp:revision>31</cp:revision>
  <dcterms:created xsi:type="dcterms:W3CDTF">2024-10-08T15:49:52Z</dcterms:created>
  <dcterms:modified xsi:type="dcterms:W3CDTF">2026-01-22T17:37:15Z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0x010100FC33FF501ED5D44F8EA4AE9DE05B2B15</vt:lpwstr>
  </property>
  <property fmtid="{D5CDD505-2E9C-101B-9397-08002B2CF9AE}" pid="3" name="MediaServiceImageTags">
    <vt:lpwstr/>
  </property>
</Properties>
</file>