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sldIdLst>
    <p:sldId id="1081" r:id="rId5"/>
    <p:sldId id="1079" r:id="rId6"/>
    <p:sldId id="1080" r:id="rId7"/>
    <p:sldId id="1082" r:id="rId8"/>
    <p:sldId id="1044" r:id="rId9"/>
    <p:sldId id="1074" r:id="rId10"/>
    <p:sldId id="1042" r:id="rId11"/>
    <p:sldId id="1072" r:id="rId12"/>
    <p:sldId id="1045" r:id="rId13"/>
    <p:sldId id="1078" r:id="rId14"/>
    <p:sldId id="1067" r:id="rId15"/>
    <p:sldId id="1083" r:id="rId16"/>
    <p:sldId id="1073" r:id="rId17"/>
    <p:sldId id="1068" r:id="rId18"/>
    <p:sldId id="1063" r:id="rId19"/>
    <p:sldId id="1069" r:id="rId20"/>
    <p:sldId id="1064" r:id="rId21"/>
    <p:sldId id="1070" r:id="rId22"/>
    <p:sldId id="1065" r:id="rId23"/>
    <p:sldId id="1071" r:id="rId24"/>
    <p:sldId id="1066" r:id="rId25"/>
    <p:sldId id="1076" r:id="rId26"/>
    <p:sldId id="1041" r:id="rId27"/>
    <p:sldId id="1060" r:id="rId28"/>
    <p:sldId id="105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sing this Template" id="{029B25E9-C51E-451C-8076-3297E7EBD816}">
          <p14:sldIdLst>
            <p14:sldId id="1081"/>
          </p14:sldIdLst>
        </p14:section>
        <p14:section name="Opening the Meeting" id="{D1681EE6-92C3-420C-A57F-B8BAC86D8B5D}">
          <p14:sldIdLst>
            <p14:sldId id="1079"/>
            <p14:sldId id="1080"/>
            <p14:sldId id="1082"/>
            <p14:sldId id="1044"/>
            <p14:sldId id="1074"/>
            <p14:sldId id="1042"/>
          </p14:sldIdLst>
        </p14:section>
        <p14:section name="Reviewing the Results of the Assessment" id="{C91C0D60-12FD-4EEF-8C9A-2A9C800AA6C8}">
          <p14:sldIdLst>
            <p14:sldId id="1072"/>
            <p14:sldId id="1045"/>
            <p14:sldId id="1078"/>
            <p14:sldId id="1067"/>
            <p14:sldId id="1083"/>
            <p14:sldId id="1073"/>
            <p14:sldId id="1068"/>
            <p14:sldId id="1063"/>
            <p14:sldId id="1069"/>
            <p14:sldId id="1064"/>
            <p14:sldId id="1070"/>
            <p14:sldId id="1065"/>
            <p14:sldId id="1071"/>
            <p14:sldId id="1066"/>
          </p14:sldIdLst>
        </p14:section>
        <p14:section name="Moving Results into Action" id="{1CC7C3CF-DBAC-4094-9AFD-345A210AD05A}">
          <p14:sldIdLst>
            <p14:sldId id="1076"/>
            <p14:sldId id="1041"/>
            <p14:sldId id="1060"/>
            <p14:sldId id="105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7D1F3C-8FE2-E29D-9772-B753E5CD91F3}" name="Laura Bouchard" initials="LB" userId="S::lbouchard@cpha.ca::d830c7cd-7849-4429-b1d3-5a213afff115" providerId="AD"/>
  <p188:author id="{97CB0B8E-3AFA-734F-B8B6-789E5792D624}" name="Kelsey MacIntosh" initials="KM" userId="S::kmacintosh@cpha.ca::9019c46f-8996-415b-8450-bc77070375f9" providerId="AD"/>
  <p188:author id="{987C09DC-5927-C9D4-6550-0FC378DCAC97}" name="Megan Butler" initials="MB" userId="S::mbutler@cpha.ca::3a4742fc-13d9-461e-bb35-63f94209b87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8F629E"/>
    <a:srgbClr val="706783"/>
    <a:srgbClr val="F4AA2B"/>
    <a:srgbClr val="928AA3"/>
    <a:srgbClr val="CFCBD7"/>
    <a:srgbClr val="F7F6FB"/>
    <a:srgbClr val="F0EEF7"/>
    <a:srgbClr val="F5F5F5"/>
    <a:srgbClr val="F1C7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A42E6-857F-4342-893C-2A74398F1EF4}" v="26" dt="2026-01-21T15:37:52.6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5"/>
    <p:restoredTop sz="69032" autoAdjust="0"/>
  </p:normalViewPr>
  <p:slideViewPr>
    <p:cSldViewPr snapToGrid="0">
      <p:cViewPr varScale="1">
        <p:scale>
          <a:sx n="61" d="100"/>
          <a:sy n="61" d="100"/>
        </p:scale>
        <p:origin x="90"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E01DA-D934-47BF-9068-83064AB86FCE}" type="datetimeFigureOut">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13CCEB-0533-4A15-BE23-AD7E8BCABC66}" type="slidenum">
              <a:t>‹#›</a:t>
            </a:fld>
            <a:endParaRPr lang="en-US"/>
          </a:p>
        </p:txBody>
      </p:sp>
    </p:spTree>
    <p:extLst>
      <p:ext uri="{BB962C8B-B14F-4D97-AF65-F5344CB8AC3E}">
        <p14:creationId xmlns:p14="http://schemas.microsoft.com/office/powerpoint/2010/main" val="3669975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1</a:t>
            </a:fld>
            <a:endParaRPr lang="en-US"/>
          </a:p>
        </p:txBody>
      </p:sp>
    </p:spTree>
    <p:extLst>
      <p:ext uri="{BB962C8B-B14F-4D97-AF65-F5344CB8AC3E}">
        <p14:creationId xmlns:p14="http://schemas.microsoft.com/office/powerpoint/2010/main" val="4240945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
              <a:buChar char="-"/>
            </a:pPr>
            <a:r>
              <a:rPr lang="en-US" dirty="0">
                <a:ea typeface="Calibri" panose="020F0502020204030204"/>
                <a:cs typeface="Calibri"/>
              </a:rPr>
              <a:t>Invite participants to share their overall impressions of the assessment process.</a:t>
            </a:r>
          </a:p>
          <a:p>
            <a:pPr marL="171450" indent="-171450">
              <a:buFont typeface="Calibri"/>
              <a:buChar char="-"/>
            </a:pPr>
            <a:r>
              <a:rPr lang="en-US" dirty="0">
                <a:ea typeface="Calibri" panose="020F0502020204030204"/>
                <a:cs typeface="Calibri"/>
              </a:rPr>
              <a:t>If responses were collected ahead of the meeting, you might include an overview of the findings here</a:t>
            </a:r>
          </a:p>
          <a:p>
            <a:pPr marL="804545" lvl="1" indent="-171450">
              <a:buFont typeface="Courier New"/>
              <a:buChar char="o"/>
            </a:pPr>
            <a:r>
              <a:rPr lang="en-US" dirty="0">
                <a:ea typeface="Calibri" panose="020F0502020204030204"/>
                <a:cs typeface="Calibri"/>
              </a:rPr>
              <a:t>Discuss how you have protected participants' privacy when compiling group responses </a:t>
            </a:r>
          </a:p>
          <a:p>
            <a:pPr marL="171450" indent="-171450">
              <a:buFont typeface="Calibri"/>
              <a:buChar char="-"/>
            </a:pPr>
            <a:r>
              <a:rPr lang="en-US" dirty="0">
                <a:ea typeface="Calibri" panose="020F0502020204030204"/>
                <a:cs typeface="Calibri"/>
              </a:rPr>
              <a:t>Clarify how the rest of the discussion will be structured (e.g., going through each section or indicator, asking participants to share ratings, identifying priorities for action)</a:t>
            </a:r>
          </a:p>
          <a:p>
            <a:endParaRPr lang="en-US" dirty="0">
              <a:ea typeface="Calibri" panose="020F0502020204030204"/>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10</a:t>
            </a:fld>
            <a:endParaRPr lang="en-US"/>
          </a:p>
        </p:txBody>
      </p:sp>
    </p:spTree>
    <p:extLst>
      <p:ext uri="{BB962C8B-B14F-4D97-AF65-F5344CB8AC3E}">
        <p14:creationId xmlns:p14="http://schemas.microsoft.com/office/powerpoint/2010/main" val="1531564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
              <a:buChar char="-"/>
            </a:pPr>
            <a:r>
              <a:rPr lang="en-US" dirty="0">
                <a:cs typeface="Calibri"/>
              </a:rPr>
              <a:t>Here are the indicators included in the Section 1: Policies and Procedures.</a:t>
            </a:r>
            <a:endParaRPr lang="en-US" dirty="0">
              <a:ea typeface="Calibri"/>
              <a:cs typeface="Calibri"/>
            </a:endParaRPr>
          </a:p>
          <a:p>
            <a:pPr marL="171450" indent="-171450">
              <a:buFont typeface="Calibri"/>
              <a:buChar char="-"/>
            </a:pPr>
            <a:r>
              <a:rPr lang="en-US" dirty="0">
                <a:cs typeface="Calibri"/>
              </a:rPr>
              <a:t>You might engage in discussion here, or use a new slide for annotation. If using a new slide, you might post these indicators in the chat to reference during discussion.</a:t>
            </a:r>
            <a:endParaRPr lang="en-US" dirty="0">
              <a:ea typeface="Calibri"/>
              <a:cs typeface="Calibri"/>
            </a:endParaRPr>
          </a:p>
          <a:p>
            <a:pPr indent="-171450">
              <a:buFont typeface="Calibri"/>
              <a:buChar char="-"/>
            </a:pPr>
            <a:r>
              <a:rPr lang="en-US" dirty="0">
                <a:ea typeface="Calibri"/>
                <a:cs typeface="Calibri"/>
              </a:rPr>
              <a:t>You might invite participants to share their ratings on these indicators (e.g., through chat, annotation, polls, show of hands)</a:t>
            </a:r>
          </a:p>
          <a:p>
            <a:pPr indent="-171450">
              <a:buFont typeface="Calibri"/>
              <a:buChar char="-"/>
            </a:pPr>
            <a:r>
              <a:rPr lang="en-US" dirty="0">
                <a:ea typeface="Calibri"/>
                <a:cs typeface="Calibri"/>
              </a:rPr>
              <a:t>If responses were collected ahead of time, you might share the average ratings for each indicator.</a:t>
            </a:r>
          </a:p>
        </p:txBody>
      </p:sp>
      <p:sp>
        <p:nvSpPr>
          <p:cNvPr id="4" name="Slide Number Placeholder 3"/>
          <p:cNvSpPr>
            <a:spLocks noGrp="1"/>
          </p:cNvSpPr>
          <p:nvPr>
            <p:ph type="sldNum" sz="quarter" idx="5"/>
          </p:nvPr>
        </p:nvSpPr>
        <p:spPr/>
        <p:txBody>
          <a:bodyPr/>
          <a:lstStyle/>
          <a:p>
            <a:fld id="{CC13CCEB-0533-4A15-BE23-AD7E8BCABC66}" type="slidenum">
              <a:rPr lang="en-US"/>
              <a:t>11</a:t>
            </a:fld>
            <a:endParaRPr lang="en-US"/>
          </a:p>
        </p:txBody>
      </p:sp>
    </p:spTree>
    <p:extLst>
      <p:ext uri="{BB962C8B-B14F-4D97-AF65-F5344CB8AC3E}">
        <p14:creationId xmlns:p14="http://schemas.microsoft.com/office/powerpoint/2010/main" val="243464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t>
            </a:r>
            <a:r>
              <a:rPr lang="en-US" b="0" i="1" dirty="0"/>
              <a:t>**You may choose to duplicate this slide for other indicators. </a:t>
            </a:r>
            <a:endParaRPr lang="en-US" b="0" dirty="0"/>
          </a:p>
        </p:txBody>
      </p:sp>
      <p:sp>
        <p:nvSpPr>
          <p:cNvPr id="4" name="Slide Number Placeholder 3"/>
          <p:cNvSpPr>
            <a:spLocks noGrp="1"/>
          </p:cNvSpPr>
          <p:nvPr>
            <p:ph type="sldNum" sz="quarter" idx="5"/>
          </p:nvPr>
        </p:nvSpPr>
        <p:spPr/>
        <p:txBody>
          <a:bodyPr/>
          <a:lstStyle/>
          <a:p>
            <a:fld id="{CC13CCEB-0533-4A15-BE23-AD7E8BCABC66}" type="slidenum">
              <a:rPr lang="en-US" smtClean="0"/>
              <a:t>12</a:t>
            </a:fld>
            <a:endParaRPr lang="en-US"/>
          </a:p>
        </p:txBody>
      </p:sp>
    </p:spTree>
    <p:extLst>
      <p:ext uri="{BB962C8B-B14F-4D97-AF65-F5344CB8AC3E}">
        <p14:creationId xmlns:p14="http://schemas.microsoft.com/office/powerpoint/2010/main" val="3863231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**You might use this as a place to ask participants additional questions, or to share additional reflections. For example, you may ask participants: </a:t>
            </a:r>
          </a:p>
          <a:p>
            <a:pPr marL="628650" lvl="1" indent="-171450">
              <a:buFont typeface="Wingdings" panose="05000000000000000000" pitchFamily="2" charset="2"/>
              <a:buChar char="§"/>
            </a:pPr>
            <a:r>
              <a:rPr lang="en-US" i="1" dirty="0">
                <a:cs typeface="Calibri" panose="020F0502020204030204"/>
              </a:rPr>
              <a:t>What indicator is most important to address?</a:t>
            </a:r>
          </a:p>
          <a:p>
            <a:pPr marL="628650" lvl="1" indent="-171450">
              <a:buFont typeface="Wingdings" panose="05000000000000000000" pitchFamily="2" charset="2"/>
              <a:buChar char="§"/>
            </a:pPr>
            <a:r>
              <a:rPr lang="en-US" i="1" dirty="0">
                <a:cs typeface="Calibri" panose="020F0502020204030204"/>
              </a:rPr>
              <a:t>What actions would you take based on the results of this section?</a:t>
            </a:r>
          </a:p>
          <a:p>
            <a:pPr marL="628650" lvl="1" indent="-171450">
              <a:buFont typeface="Wingdings" panose="05000000000000000000" pitchFamily="2" charset="2"/>
              <a:buChar char="§"/>
            </a:pPr>
            <a:r>
              <a:rPr lang="en-US" i="1" dirty="0">
                <a:cs typeface="Calibri" panose="020F0502020204030204"/>
              </a:rPr>
              <a:t>How does this section align with your role and responsibilities? </a:t>
            </a:r>
          </a:p>
        </p:txBody>
      </p:sp>
      <p:sp>
        <p:nvSpPr>
          <p:cNvPr id="4" name="Slide Number Placeholder 3"/>
          <p:cNvSpPr>
            <a:spLocks noGrp="1"/>
          </p:cNvSpPr>
          <p:nvPr>
            <p:ph type="sldNum" sz="quarter" idx="5"/>
          </p:nvPr>
        </p:nvSpPr>
        <p:spPr/>
        <p:txBody>
          <a:bodyPr/>
          <a:lstStyle/>
          <a:p>
            <a:fld id="{CC13CCEB-0533-4A15-BE23-AD7E8BCABC66}" type="slidenum">
              <a:rPr lang="en-US"/>
              <a:t>13</a:t>
            </a:fld>
            <a:endParaRPr lang="en-US"/>
          </a:p>
        </p:txBody>
      </p:sp>
    </p:spTree>
    <p:extLst>
      <p:ext uri="{BB962C8B-B14F-4D97-AF65-F5344CB8AC3E}">
        <p14:creationId xmlns:p14="http://schemas.microsoft.com/office/powerpoint/2010/main" val="2102203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Sans-Serif"/>
              <a:buChar char="-"/>
            </a:pPr>
            <a:r>
              <a:rPr lang="en-US" dirty="0"/>
              <a:t>Here are the indicators included in Section 2: People and Culture</a:t>
            </a:r>
            <a:endParaRPr lang="en-US" dirty="0">
              <a:ea typeface="Calibri"/>
              <a:cs typeface="Calibri"/>
            </a:endParaRPr>
          </a:p>
          <a:p>
            <a:pPr marL="171450" indent="-171450">
              <a:buFont typeface="Calibri,Sans-Serif"/>
              <a:buChar char="-"/>
            </a:pPr>
            <a:r>
              <a:rPr lang="en-US" dirty="0"/>
              <a:t>You might engage in discussion here, or use the next slide for annotation.</a:t>
            </a:r>
            <a:r>
              <a:rPr lang="en-US" dirty="0">
                <a:cs typeface="Calibri"/>
              </a:rPr>
              <a:t> </a:t>
            </a:r>
            <a:r>
              <a:rPr lang="en-US" dirty="0"/>
              <a:t>If using next slide, you might post these indicators in the chat to reference during discussion</a:t>
            </a:r>
          </a:p>
          <a:p>
            <a:pPr indent="-171450">
              <a:buFont typeface="Calibri"/>
              <a:buChar char="-"/>
            </a:pPr>
            <a:r>
              <a:rPr lang="en-US" dirty="0"/>
              <a:t>You might invite participants to share their ratings on these indicators </a:t>
            </a:r>
            <a:r>
              <a:rPr lang="en-US" dirty="0">
                <a:ea typeface="Calibri"/>
                <a:cs typeface="Calibri"/>
              </a:rPr>
              <a:t>(e.g., through chat, annotation, polls, show of hands)</a:t>
            </a:r>
          </a:p>
          <a:p>
            <a:pPr marL="171450" indent="-171450">
              <a:buFont typeface="Calibri,Sans-Serif"/>
              <a:buChar char="-"/>
            </a:pPr>
            <a:r>
              <a:rPr lang="en-US" dirty="0"/>
              <a:t>If responses were collected ahead of time, you might share the average ratings for each indicator.</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14</a:t>
            </a:fld>
            <a:endParaRPr lang="en-US"/>
          </a:p>
        </p:txBody>
      </p:sp>
    </p:spTree>
    <p:extLst>
      <p:ext uri="{BB962C8B-B14F-4D97-AF65-F5344CB8AC3E}">
        <p14:creationId xmlns:p14="http://schemas.microsoft.com/office/powerpoint/2010/main" val="3667800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**You might use this as a place to ask participants additional questions, or to share additional reflections. For example, you may ask participants: </a:t>
            </a:r>
          </a:p>
          <a:p>
            <a:pPr marL="628650" lvl="1" indent="-171450">
              <a:buFont typeface="Wingdings" panose="05000000000000000000" pitchFamily="2" charset="2"/>
              <a:buChar char="§"/>
            </a:pPr>
            <a:r>
              <a:rPr lang="en-US" i="1" dirty="0">
                <a:cs typeface="Calibri" panose="020F0502020204030204"/>
              </a:rPr>
              <a:t>What indicator is most important to address?</a:t>
            </a:r>
          </a:p>
          <a:p>
            <a:pPr marL="628650" lvl="1" indent="-171450">
              <a:buFont typeface="Wingdings" panose="05000000000000000000" pitchFamily="2" charset="2"/>
              <a:buChar char="§"/>
            </a:pPr>
            <a:r>
              <a:rPr lang="en-US" i="1" dirty="0">
                <a:cs typeface="Calibri" panose="020F0502020204030204"/>
              </a:rPr>
              <a:t>What actions would you take based on the results of this section?</a:t>
            </a:r>
          </a:p>
          <a:p>
            <a:pPr marL="628650" lvl="1" indent="-171450">
              <a:buFont typeface="Wingdings" panose="05000000000000000000" pitchFamily="2" charset="2"/>
              <a:buChar char="§"/>
            </a:pPr>
            <a:r>
              <a:rPr lang="en-US" i="1" dirty="0">
                <a:cs typeface="Calibri" panose="020F0502020204030204"/>
              </a:rPr>
              <a:t>How does this section align with your role and responsibilities? </a:t>
            </a: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a:t>15</a:t>
            </a:fld>
            <a:endParaRPr lang="en-US"/>
          </a:p>
        </p:txBody>
      </p:sp>
    </p:spTree>
    <p:extLst>
      <p:ext uri="{BB962C8B-B14F-4D97-AF65-F5344CB8AC3E}">
        <p14:creationId xmlns:p14="http://schemas.microsoft.com/office/powerpoint/2010/main" val="2682783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Sans-Serif"/>
              <a:buChar char="-"/>
            </a:pPr>
            <a:r>
              <a:rPr lang="en-US" dirty="0"/>
              <a:t>Here are the indicators included in Section 3: Organizational Spaces.</a:t>
            </a:r>
            <a:endParaRPr lang="en-US" dirty="0">
              <a:ea typeface="Calibri"/>
              <a:cs typeface="Calibri"/>
            </a:endParaRPr>
          </a:p>
          <a:p>
            <a:pPr marL="171450" indent="-171450">
              <a:buFont typeface="Calibri,Sans-Serif"/>
              <a:buChar char="-"/>
            </a:pPr>
            <a:r>
              <a:rPr lang="en-US" dirty="0"/>
              <a:t>You might engage in discussion here, or use the next slide for annotation.</a:t>
            </a:r>
            <a:r>
              <a:rPr lang="en-US" dirty="0">
                <a:cs typeface="Calibri"/>
              </a:rPr>
              <a:t> </a:t>
            </a:r>
            <a:r>
              <a:rPr lang="en-US" dirty="0"/>
              <a:t>If using next slide, you might post these indicators in the chat to reference during discussion</a:t>
            </a:r>
          </a:p>
          <a:p>
            <a:pPr indent="-171450">
              <a:buFont typeface="Calibri"/>
              <a:buChar char="-"/>
            </a:pPr>
            <a:r>
              <a:rPr lang="en-US" dirty="0"/>
              <a:t>You might invite participants to share their ratings on these indicators </a:t>
            </a:r>
            <a:r>
              <a:rPr lang="en-US" dirty="0">
                <a:ea typeface="Calibri"/>
                <a:cs typeface="Calibri"/>
              </a:rPr>
              <a:t>(e.g., through chat, annotation, polls, show of hands)</a:t>
            </a:r>
          </a:p>
          <a:p>
            <a:pPr marL="171450" indent="-171450">
              <a:buFont typeface="Calibri,Sans-Serif"/>
              <a:buChar char="-"/>
            </a:pPr>
            <a:r>
              <a:rPr lang="en-US" dirty="0"/>
              <a:t>If responses were collected ahead of time, you might share the average ratings for each indicator.</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16</a:t>
            </a:fld>
            <a:endParaRPr lang="en-US"/>
          </a:p>
        </p:txBody>
      </p:sp>
    </p:spTree>
    <p:extLst>
      <p:ext uri="{BB962C8B-B14F-4D97-AF65-F5344CB8AC3E}">
        <p14:creationId xmlns:p14="http://schemas.microsoft.com/office/powerpoint/2010/main" val="842334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**You might use this as a place to ask participants additional questions, or to share additional reflections. For example, you may ask participants: </a:t>
            </a:r>
          </a:p>
          <a:p>
            <a:pPr marL="628650" lvl="1" indent="-171450">
              <a:buFont typeface="Wingdings" panose="05000000000000000000" pitchFamily="2" charset="2"/>
              <a:buChar char="§"/>
            </a:pPr>
            <a:r>
              <a:rPr lang="en-US" i="1" dirty="0">
                <a:cs typeface="Calibri" panose="020F0502020204030204"/>
              </a:rPr>
              <a:t>What indicator is most important to address?</a:t>
            </a:r>
          </a:p>
          <a:p>
            <a:pPr marL="628650" lvl="1" indent="-171450">
              <a:buFont typeface="Wingdings" panose="05000000000000000000" pitchFamily="2" charset="2"/>
              <a:buChar char="§"/>
            </a:pPr>
            <a:r>
              <a:rPr lang="en-US" i="1" dirty="0">
                <a:cs typeface="Calibri" panose="020F0502020204030204"/>
              </a:rPr>
              <a:t>What actions would you take based on the results of this section?</a:t>
            </a:r>
          </a:p>
          <a:p>
            <a:pPr marL="628650" lvl="1" indent="-171450">
              <a:buFont typeface="Wingdings" panose="05000000000000000000" pitchFamily="2" charset="2"/>
              <a:buChar char="§"/>
            </a:pPr>
            <a:r>
              <a:rPr lang="en-US" i="1" dirty="0">
                <a:cs typeface="Calibri" panose="020F0502020204030204"/>
              </a:rPr>
              <a:t>How does this section align with your role and responsibilities? </a:t>
            </a:r>
          </a:p>
        </p:txBody>
      </p:sp>
      <p:sp>
        <p:nvSpPr>
          <p:cNvPr id="4" name="Slide Number Placeholder 3"/>
          <p:cNvSpPr>
            <a:spLocks noGrp="1"/>
          </p:cNvSpPr>
          <p:nvPr>
            <p:ph type="sldNum" sz="quarter" idx="5"/>
          </p:nvPr>
        </p:nvSpPr>
        <p:spPr/>
        <p:txBody>
          <a:bodyPr/>
          <a:lstStyle/>
          <a:p>
            <a:fld id="{CC13CCEB-0533-4A15-BE23-AD7E8BCABC66}" type="slidenum">
              <a:rPr lang="en-US"/>
              <a:t>17</a:t>
            </a:fld>
            <a:endParaRPr lang="en-US"/>
          </a:p>
        </p:txBody>
      </p:sp>
    </p:spTree>
    <p:extLst>
      <p:ext uri="{BB962C8B-B14F-4D97-AF65-F5344CB8AC3E}">
        <p14:creationId xmlns:p14="http://schemas.microsoft.com/office/powerpoint/2010/main" val="34127654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Sans-Serif"/>
              <a:buChar char="-"/>
            </a:pPr>
            <a:r>
              <a:rPr lang="en-US" dirty="0"/>
              <a:t>Here are the indicators included in Section 4: Programs and Services. </a:t>
            </a:r>
          </a:p>
          <a:p>
            <a:pPr marL="171450" indent="-171450">
              <a:buFont typeface="Calibri,Sans-Serif"/>
              <a:buChar char="-"/>
            </a:pPr>
            <a:r>
              <a:rPr lang="en-US" dirty="0"/>
              <a:t>You might engage in discussion here, or use the next slide for annotation.</a:t>
            </a:r>
            <a:r>
              <a:rPr lang="en-US" dirty="0">
                <a:cs typeface="Calibri"/>
              </a:rPr>
              <a:t> </a:t>
            </a:r>
            <a:r>
              <a:rPr lang="en-US" dirty="0"/>
              <a:t>If using next slide, you might post these indicators in the chat to reference during discussion</a:t>
            </a:r>
          </a:p>
          <a:p>
            <a:pPr indent="-171450">
              <a:buFont typeface="Calibri"/>
              <a:buChar char="-"/>
            </a:pPr>
            <a:r>
              <a:rPr lang="en-US" dirty="0"/>
              <a:t>You might invite participants to share their ratings on these indicators </a:t>
            </a:r>
            <a:r>
              <a:rPr lang="en-US" dirty="0">
                <a:ea typeface="Calibri"/>
                <a:cs typeface="Calibri"/>
              </a:rPr>
              <a:t>(e.g., through chat, annotation, polls, show of hands)</a:t>
            </a:r>
          </a:p>
          <a:p>
            <a:pPr marL="171450" indent="-171450">
              <a:buFont typeface="Calibri,Sans-Serif"/>
              <a:buChar char="-"/>
            </a:pPr>
            <a:r>
              <a:rPr lang="en-US" dirty="0"/>
              <a:t>If responses were collected ahead of time, you might share the average ratings for each indicator.</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18</a:t>
            </a:fld>
            <a:endParaRPr lang="en-US"/>
          </a:p>
        </p:txBody>
      </p:sp>
    </p:spTree>
    <p:extLst>
      <p:ext uri="{BB962C8B-B14F-4D97-AF65-F5344CB8AC3E}">
        <p14:creationId xmlns:p14="http://schemas.microsoft.com/office/powerpoint/2010/main" val="3884114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**You might use this as a place to ask participants additional questions, or to share additional reflections. For example, you may ask participants: </a:t>
            </a:r>
          </a:p>
          <a:p>
            <a:pPr marL="628650" lvl="1" indent="-171450">
              <a:buFont typeface="Wingdings" panose="05000000000000000000" pitchFamily="2" charset="2"/>
              <a:buChar char="§"/>
            </a:pPr>
            <a:r>
              <a:rPr lang="en-US" i="1" dirty="0">
                <a:cs typeface="Calibri" panose="020F0502020204030204"/>
              </a:rPr>
              <a:t>What indicator is most important to address?</a:t>
            </a:r>
          </a:p>
          <a:p>
            <a:pPr marL="628650" lvl="1" indent="-171450">
              <a:buFont typeface="Wingdings" panose="05000000000000000000" pitchFamily="2" charset="2"/>
              <a:buChar char="§"/>
            </a:pPr>
            <a:r>
              <a:rPr lang="en-US" i="1" dirty="0">
                <a:cs typeface="Calibri" panose="020F0502020204030204"/>
              </a:rPr>
              <a:t>What actions would you take based on the results of this section?</a:t>
            </a:r>
          </a:p>
          <a:p>
            <a:pPr marL="628650" lvl="1" indent="-171450">
              <a:buFont typeface="Wingdings" panose="05000000000000000000" pitchFamily="2" charset="2"/>
              <a:buChar char="§"/>
            </a:pPr>
            <a:r>
              <a:rPr lang="en-US" i="1" dirty="0">
                <a:cs typeface="Calibri" panose="020F0502020204030204"/>
              </a:rPr>
              <a:t>How does this section align with your role and responsibilities? </a:t>
            </a: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a:t>19</a:t>
            </a:fld>
            <a:endParaRPr lang="en-US"/>
          </a:p>
        </p:txBody>
      </p:sp>
    </p:spTree>
    <p:extLst>
      <p:ext uri="{BB962C8B-B14F-4D97-AF65-F5344CB8AC3E}">
        <p14:creationId xmlns:p14="http://schemas.microsoft.com/office/powerpoint/2010/main" val="199948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p>
          <a:p>
            <a:pPr marL="171450" indent="-171450">
              <a:buFont typeface="Calibri,Sans-Serif"/>
              <a:buChar char="-"/>
            </a:pPr>
            <a:r>
              <a:rPr lang="en-US" dirty="0"/>
              <a:t>Welcome participants and open the meeting as you would customarily (e.g., land acknowledgements, introductions as needed) </a:t>
            </a:r>
            <a:endParaRPr lang="en-US" dirty="0">
              <a:ea typeface="Calibri"/>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a:t>
            </a:fld>
            <a:endParaRPr lang="en-US"/>
          </a:p>
        </p:txBody>
      </p:sp>
    </p:spTree>
    <p:extLst>
      <p:ext uri="{BB962C8B-B14F-4D97-AF65-F5344CB8AC3E}">
        <p14:creationId xmlns:p14="http://schemas.microsoft.com/office/powerpoint/2010/main" val="1217175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Sans-Serif"/>
              <a:buChar char="-"/>
            </a:pPr>
            <a:r>
              <a:rPr lang="en-US" dirty="0"/>
              <a:t>Here are the indicators included in Section 5: Evaluation, Improvement and Accountability </a:t>
            </a:r>
            <a:endParaRPr lang="en-US" dirty="0">
              <a:ea typeface="Calibri"/>
              <a:cs typeface="Calibri"/>
            </a:endParaRPr>
          </a:p>
          <a:p>
            <a:pPr marL="171450" indent="-171450">
              <a:buFont typeface="Calibri,Sans-Serif"/>
              <a:buChar char="-"/>
            </a:pPr>
            <a:r>
              <a:rPr lang="en-US" dirty="0"/>
              <a:t>You might engage in discussion here, or use the next slide for annotation.</a:t>
            </a:r>
            <a:r>
              <a:rPr lang="en-US" dirty="0">
                <a:cs typeface="Calibri"/>
              </a:rPr>
              <a:t> </a:t>
            </a:r>
            <a:r>
              <a:rPr lang="en-US" dirty="0"/>
              <a:t>If using next slide, you might post these indicators in the chat to reference during discussion</a:t>
            </a:r>
          </a:p>
          <a:p>
            <a:pPr indent="-171450">
              <a:buFont typeface="Calibri"/>
              <a:buChar char="-"/>
            </a:pPr>
            <a:r>
              <a:rPr lang="en-US" dirty="0"/>
              <a:t>You might invite participants to share their ratings on these indicators </a:t>
            </a:r>
            <a:r>
              <a:rPr lang="en-US" dirty="0">
                <a:ea typeface="Calibri"/>
                <a:cs typeface="Calibri"/>
              </a:rPr>
              <a:t>(e.g., through chat, annotation, polls, show of hands)</a:t>
            </a:r>
          </a:p>
          <a:p>
            <a:pPr marL="171450" indent="-171450">
              <a:buFont typeface="Calibri,Sans-Serif"/>
              <a:buChar char="-"/>
            </a:pPr>
            <a:r>
              <a:rPr lang="en-US" dirty="0"/>
              <a:t>If responses were collected ahead of time, you might share the average ratings for each indicator.</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20</a:t>
            </a:fld>
            <a:endParaRPr lang="en-US"/>
          </a:p>
        </p:txBody>
      </p:sp>
    </p:spTree>
    <p:extLst>
      <p:ext uri="{BB962C8B-B14F-4D97-AF65-F5344CB8AC3E}">
        <p14:creationId xmlns:p14="http://schemas.microsoft.com/office/powerpoint/2010/main" val="23912969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**You might use this as a place to ask participants additional questions, or to share additional reflections. For example, you may ask participants: </a:t>
            </a:r>
          </a:p>
          <a:p>
            <a:pPr marL="628650" lvl="1" indent="-171450">
              <a:buFont typeface="Wingdings" panose="05000000000000000000" pitchFamily="2" charset="2"/>
              <a:buChar char="§"/>
            </a:pPr>
            <a:r>
              <a:rPr lang="en-US" i="1" dirty="0">
                <a:cs typeface="Calibri" panose="020F0502020204030204"/>
              </a:rPr>
              <a:t>What indicator is most important to address?</a:t>
            </a:r>
          </a:p>
          <a:p>
            <a:pPr marL="628650" lvl="1" indent="-171450">
              <a:buFont typeface="Wingdings" panose="05000000000000000000" pitchFamily="2" charset="2"/>
              <a:buChar char="§"/>
            </a:pPr>
            <a:r>
              <a:rPr lang="en-US" i="1" dirty="0">
                <a:cs typeface="Calibri" panose="020F0502020204030204"/>
              </a:rPr>
              <a:t>What actions would you take based on the results of this section?</a:t>
            </a:r>
          </a:p>
          <a:p>
            <a:pPr marL="628650" lvl="1" indent="-171450">
              <a:buFont typeface="Wingdings" panose="05000000000000000000" pitchFamily="2" charset="2"/>
              <a:buChar char="§"/>
            </a:pPr>
            <a:r>
              <a:rPr lang="en-US" i="1" dirty="0">
                <a:cs typeface="Calibri" panose="020F0502020204030204"/>
              </a:rPr>
              <a:t>How does this section align with your role and responsibilities? </a:t>
            </a:r>
          </a:p>
        </p:txBody>
      </p:sp>
      <p:sp>
        <p:nvSpPr>
          <p:cNvPr id="4" name="Slide Number Placeholder 3"/>
          <p:cNvSpPr>
            <a:spLocks noGrp="1"/>
          </p:cNvSpPr>
          <p:nvPr>
            <p:ph type="sldNum" sz="quarter" idx="5"/>
          </p:nvPr>
        </p:nvSpPr>
        <p:spPr/>
        <p:txBody>
          <a:bodyPr/>
          <a:lstStyle/>
          <a:p>
            <a:fld id="{CC13CCEB-0533-4A15-BE23-AD7E8BCABC66}" type="slidenum">
              <a:rPr lang="en-US"/>
              <a:t>21</a:t>
            </a:fld>
            <a:endParaRPr lang="en-US"/>
          </a:p>
        </p:txBody>
      </p:sp>
    </p:spTree>
    <p:extLst>
      <p:ext uri="{BB962C8B-B14F-4D97-AF65-F5344CB8AC3E}">
        <p14:creationId xmlns:p14="http://schemas.microsoft.com/office/powerpoint/2010/main" val="2580277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
              <a:buChar char="-"/>
            </a:pPr>
            <a:r>
              <a:rPr lang="en-US" dirty="0"/>
              <a:t>You might include a </a:t>
            </a:r>
            <a:r>
              <a:rPr lang="en-US" b="1" dirty="0"/>
              <a:t>final reflection question</a:t>
            </a:r>
            <a:r>
              <a:rPr lang="en-US" dirty="0"/>
              <a:t> or </a:t>
            </a:r>
            <a:r>
              <a:rPr lang="en-US" b="1" dirty="0"/>
              <a:t>anonymous poll</a:t>
            </a:r>
            <a:r>
              <a:rPr lang="en-US" dirty="0"/>
              <a:t> here for participants to share any final thoughts or takeaways.</a:t>
            </a:r>
            <a:br>
              <a:rPr lang="en-US" dirty="0">
                <a:ea typeface="Calibri"/>
                <a:cs typeface="+mn-lt"/>
              </a:rPr>
            </a:br>
            <a:endParaRPr lang="en-US" dirty="0"/>
          </a:p>
          <a:p>
            <a:pPr marL="171450" indent="-171450">
              <a:buFont typeface="Calibri"/>
              <a:buChar char="-"/>
            </a:pPr>
            <a:r>
              <a:rPr lang="en-US" dirty="0"/>
              <a:t>Examples of questions/reflections include:</a:t>
            </a:r>
            <a:endParaRPr lang="en-US" dirty="0">
              <a:ea typeface="Calibri"/>
              <a:cs typeface="Calibri"/>
            </a:endParaRPr>
          </a:p>
          <a:p>
            <a:pPr marL="804545" lvl="1" indent="-171450">
              <a:buFont typeface="Courier New"/>
              <a:buChar char="o"/>
            </a:pPr>
            <a:r>
              <a:rPr lang="en-US" dirty="0"/>
              <a:t>What is your biggest takeaway from this assessment process? </a:t>
            </a:r>
            <a:endParaRPr lang="en-US" dirty="0">
              <a:ea typeface="Calibri" panose="020F0502020204030204"/>
              <a:cs typeface="Calibri" panose="020F0502020204030204"/>
            </a:endParaRPr>
          </a:p>
          <a:p>
            <a:pPr marL="804545" lvl="1" indent="-171450">
              <a:buFont typeface="Courier New"/>
              <a:buChar char="o"/>
            </a:pPr>
            <a:r>
              <a:rPr lang="en-US" dirty="0"/>
              <a:t>Share 1-2 changes/actions that you would most like to see implemented as a result of the assessment process and discussion.</a:t>
            </a:r>
            <a:endParaRPr lang="en-US" dirty="0">
              <a:ea typeface="Calibri" panose="020F0502020204030204"/>
              <a:cs typeface="Calibri" panose="020F0502020204030204"/>
            </a:endParaRPr>
          </a:p>
          <a:p>
            <a:pPr marL="804545" lvl="1" indent="-171450">
              <a:buFont typeface="Courier New"/>
              <a:buChar char="o"/>
            </a:pPr>
            <a:r>
              <a:rPr lang="en-US" dirty="0"/>
              <a:t>In your opinion, what section/indicator is the biggest priority for action?</a:t>
            </a:r>
            <a:endParaRPr lang="en-US" dirty="0">
              <a:ea typeface="Calibri" panose="020F0502020204030204"/>
              <a:cs typeface="Calibri" panose="020F0502020204030204"/>
            </a:endParaRPr>
          </a:p>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22</a:t>
            </a:fld>
            <a:endParaRPr lang="en-US"/>
          </a:p>
        </p:txBody>
      </p:sp>
    </p:spTree>
    <p:extLst>
      <p:ext uri="{BB962C8B-B14F-4D97-AF65-F5344CB8AC3E}">
        <p14:creationId xmlns:p14="http://schemas.microsoft.com/office/powerpoint/2010/main" val="1821926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b="1" dirty="0"/>
              <a:t>Notes:</a:t>
            </a:r>
            <a:endParaRPr lang="en-US" dirty="0"/>
          </a:p>
          <a:p>
            <a:pPr marL="171450" indent="-171450">
              <a:lnSpc>
                <a:spcPct val="90000"/>
              </a:lnSpc>
              <a:spcBef>
                <a:spcPts val="1000"/>
              </a:spcBef>
              <a:buFont typeface="Calibri"/>
              <a:buChar char="-"/>
            </a:pPr>
            <a:r>
              <a:rPr lang="en-US" dirty="0"/>
              <a:t>Clarify the next steps in the assessment process and the role that Assessment Participants will have in developing/implementing the Action Plan</a:t>
            </a:r>
          </a:p>
          <a:p>
            <a:pPr marL="171450" marR="0" lvl="0" indent="-171450" algn="l" defTabSz="914400" rtl="0" eaLnBrk="1" fontAlgn="auto" latinLnBrk="0" hangingPunct="1">
              <a:lnSpc>
                <a:spcPct val="90000"/>
              </a:lnSpc>
              <a:spcBef>
                <a:spcPts val="1000"/>
              </a:spcBef>
              <a:spcAft>
                <a:spcPts val="0"/>
              </a:spcAft>
              <a:buClrTx/>
              <a:buSzTx/>
              <a:buFont typeface="Calibri"/>
              <a:buChar char="-"/>
              <a:tabLst/>
              <a:defRPr/>
            </a:pPr>
            <a:r>
              <a:rPr lang="en-US" sz="1200" i="0" kern="1200" dirty="0">
                <a:solidFill>
                  <a:schemeClr val="tx1"/>
                </a:solidFill>
                <a:effectLst/>
                <a:latin typeface="+mn-lt"/>
                <a:ea typeface="+mn-ea"/>
                <a:cs typeface="+mn-cs"/>
              </a:rPr>
              <a:t>Speak to how these plans/commitments will be shared with those who have participated in the assessment and others</a:t>
            </a:r>
          </a:p>
          <a:p>
            <a:pPr marL="171450" indent="-171450">
              <a:lnSpc>
                <a:spcPct val="90000"/>
              </a:lnSpc>
              <a:spcBef>
                <a:spcPts val="1000"/>
              </a:spcBef>
              <a:buFont typeface="Calibri"/>
              <a:buChar char="-"/>
            </a:pPr>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23</a:t>
            </a:fld>
            <a:endParaRPr lang="en-US"/>
          </a:p>
        </p:txBody>
      </p:sp>
    </p:spTree>
    <p:extLst>
      <p:ext uri="{BB962C8B-B14F-4D97-AF65-F5344CB8AC3E}">
        <p14:creationId xmlns:p14="http://schemas.microsoft.com/office/powerpoint/2010/main" val="3248182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b="1" dirty="0"/>
              <a:t>Notes:</a:t>
            </a:r>
            <a:endParaRPr lang="en-US" dirty="0"/>
          </a:p>
          <a:p>
            <a:pPr marL="171450" marR="0" lvl="0" indent="-171450" algn="l" defTabSz="914400" rtl="0" eaLnBrk="1" fontAlgn="auto" latinLnBrk="0" hangingPunct="1">
              <a:lnSpc>
                <a:spcPct val="90000"/>
              </a:lnSpc>
              <a:spcBef>
                <a:spcPts val="1000"/>
              </a:spcBef>
              <a:spcAft>
                <a:spcPts val="0"/>
              </a:spcAft>
              <a:buClrTx/>
              <a:buSzTx/>
              <a:buFont typeface="Calibri"/>
              <a:buChar char="-"/>
              <a:tabLst/>
              <a:defRPr/>
            </a:pPr>
            <a:r>
              <a:rPr lang="en-US" sz="1200" b="0" i="0" kern="1200" dirty="0">
                <a:solidFill>
                  <a:schemeClr val="tx1"/>
                </a:solidFill>
                <a:effectLst/>
                <a:latin typeface="+mn-lt"/>
                <a:ea typeface="+mn-ea"/>
                <a:cs typeface="+mn-cs"/>
              </a:rPr>
              <a:t>Acknowledge that this process may have identified lots of different areas for improvement across many levels/areas of the organization, and it’s possible that some people may be feeling discouraged. </a:t>
            </a:r>
            <a:endParaRPr lang="en-US" b="0" i="0" dirty="0">
              <a:cs typeface="Calibri"/>
            </a:endParaRPr>
          </a:p>
          <a:p>
            <a:pPr marL="171450" indent="-171450">
              <a:lnSpc>
                <a:spcPct val="90000"/>
              </a:lnSpc>
              <a:spcBef>
                <a:spcPts val="1000"/>
              </a:spcBef>
              <a:buFont typeface="Calibri"/>
              <a:buChar char="-"/>
            </a:pPr>
            <a:r>
              <a:rPr lang="en-US" dirty="0">
                <a:cs typeface="Calibri"/>
              </a:rPr>
              <a:t>They will not all be addressed immediately and that's ok – the purpose of the assessment tool is to encourage an ongoing, continuing process of reflection and action. </a:t>
            </a:r>
            <a:endParaRPr lang="en-US" dirty="0"/>
          </a:p>
          <a:p>
            <a:pPr marL="171450" indent="-171450">
              <a:lnSpc>
                <a:spcPct val="90000"/>
              </a:lnSpc>
              <a:spcBef>
                <a:spcPts val="1000"/>
              </a:spcBef>
              <a:buFont typeface="Calibri"/>
              <a:buChar char="-"/>
            </a:pPr>
            <a:r>
              <a:rPr lang="en-US" dirty="0"/>
              <a:t>We are aiming to create small incremental changes that can have an impact long term.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24</a:t>
            </a:fld>
            <a:endParaRPr lang="en-US"/>
          </a:p>
        </p:txBody>
      </p:sp>
    </p:spTree>
    <p:extLst>
      <p:ext uri="{BB962C8B-B14F-4D97-AF65-F5344CB8AC3E}">
        <p14:creationId xmlns:p14="http://schemas.microsoft.com/office/powerpoint/2010/main" val="3098596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pPr marL="171450" indent="-171450">
              <a:buFont typeface="Calibri"/>
              <a:buChar char="-"/>
            </a:pPr>
            <a:r>
              <a:rPr lang="en-US" dirty="0">
                <a:cs typeface="Calibri"/>
              </a:rPr>
              <a:t>Thank participants for taking part in the assessment process and joining the Debrief Meeting</a:t>
            </a:r>
            <a:endParaRPr lang="en-US" dirty="0">
              <a:ea typeface="Calibri"/>
              <a:cs typeface="Calibri"/>
            </a:endParaRPr>
          </a:p>
          <a:p>
            <a:pPr marL="171450" indent="-171450">
              <a:buFont typeface="Calibri"/>
              <a:buChar char="-"/>
            </a:pPr>
            <a:r>
              <a:rPr lang="en-US" dirty="0">
                <a:ea typeface="Calibri"/>
                <a:cs typeface="Calibri"/>
              </a:rPr>
              <a:t>Provide an opportunity for </a:t>
            </a:r>
            <a:r>
              <a:rPr lang="en-US">
                <a:ea typeface="Calibri"/>
                <a:cs typeface="Calibri"/>
              </a:rPr>
              <a:t>questions and clarify </a:t>
            </a:r>
            <a:r>
              <a:rPr lang="en-US" dirty="0">
                <a:ea typeface="Calibri"/>
                <a:cs typeface="Calibri"/>
              </a:rPr>
              <a:t>if there are other opportunities to share perspectives individually (e.g., email or meet with a member of the Working Group)</a:t>
            </a:r>
          </a:p>
          <a:p>
            <a:pPr marL="171450" indent="-171450">
              <a:buFont typeface="Calibri"/>
              <a:buChar char="-"/>
            </a:pPr>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25</a:t>
            </a:fld>
            <a:endParaRPr lang="en-US"/>
          </a:p>
        </p:txBody>
      </p:sp>
    </p:spTree>
    <p:extLst>
      <p:ext uri="{BB962C8B-B14F-4D97-AF65-F5344CB8AC3E}">
        <p14:creationId xmlns:p14="http://schemas.microsoft.com/office/powerpoint/2010/main" val="235929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p>
          <a:p>
            <a:pPr marL="171450" indent="-171450">
              <a:buFont typeface="Calibri,Sans-Serif"/>
              <a:buChar char="-"/>
            </a:pPr>
            <a:r>
              <a:rPr lang="en-US" dirty="0"/>
              <a:t>Welcome participants and open the meeting as you would customarily (e.g., land acknowledgements, introductions as needed) </a:t>
            </a:r>
            <a:endParaRPr lang="en-US" dirty="0">
              <a:ea typeface="Calibri"/>
              <a:cs typeface="Calibri"/>
            </a:endParaRPr>
          </a:p>
          <a:p>
            <a:r>
              <a:rPr lang="en-US" dirty="0"/>
              <a:t>-   It may be helpful to contextualize your land acknowledgement based on the topic/organizational assessment (e.g., highlighting that some populations disproportionately bear the burden of stigma, including Indigenous populations; engaging in an intentional process of assessment around stigma and your organization can lead to better services and health outcomes for populations you serve, including Indigenous communities, etc.) </a:t>
            </a:r>
            <a:endParaRPr lang="en-US" dirty="0">
              <a:ea typeface="Calibri"/>
              <a:cs typeface="Calibri"/>
            </a:endParaRPr>
          </a:p>
          <a:p>
            <a:pPr marL="171450" indent="-171450">
              <a:buFont typeface="Calibri,Sans-Serif"/>
              <a:buChar char="-"/>
            </a:pP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3</a:t>
            </a:fld>
            <a:endParaRPr lang="en-US"/>
          </a:p>
        </p:txBody>
      </p:sp>
    </p:spTree>
    <p:extLst>
      <p:ext uri="{BB962C8B-B14F-4D97-AF65-F5344CB8AC3E}">
        <p14:creationId xmlns:p14="http://schemas.microsoft.com/office/powerpoint/2010/main" val="2195437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r>
              <a:rPr lang="en-US" sz="1200" b="1" dirty="0">
                <a:solidFill>
                  <a:schemeClr val="tx1">
                    <a:lumMod val="75000"/>
                    <a:lumOff val="25000"/>
                  </a:schemeClr>
                </a:solidFill>
                <a:highlight>
                  <a:srgbClr val="FFC000"/>
                </a:highlight>
                <a:latin typeface="Arial"/>
                <a:cs typeface="Arial"/>
              </a:rPr>
              <a:t>Notes:</a:t>
            </a:r>
          </a:p>
          <a:p>
            <a:pPr marL="457200" indent="-457200"/>
            <a:r>
              <a:rPr lang="en-US" sz="1200" b="0" dirty="0">
                <a:solidFill>
                  <a:schemeClr val="tx1">
                    <a:lumMod val="75000"/>
                    <a:lumOff val="25000"/>
                  </a:schemeClr>
                </a:solidFill>
                <a:highlight>
                  <a:srgbClr val="FFC000"/>
                </a:highlight>
                <a:latin typeface="Arial"/>
                <a:cs typeface="Arial"/>
              </a:rPr>
              <a:t>If you choose to do introductions, you may include:</a:t>
            </a:r>
          </a:p>
          <a:p>
            <a:pPr marL="0" indent="0">
              <a:buFont typeface="Arial" panose="020B0604020202020204" pitchFamily="34" charset="0"/>
              <a:buNone/>
            </a:pPr>
            <a:r>
              <a:rPr lang="en-US" sz="1200" dirty="0">
                <a:solidFill>
                  <a:schemeClr val="tx1">
                    <a:lumMod val="75000"/>
                    <a:lumOff val="25000"/>
                  </a:schemeClr>
                </a:solidFill>
                <a:highlight>
                  <a:srgbClr val="FFC000"/>
                </a:highlight>
                <a:latin typeface="Arial"/>
                <a:cs typeface="Arial"/>
              </a:rPr>
              <a:t>- Name </a:t>
            </a:r>
            <a:endParaRPr lang="en-US" sz="1200" dirty="0">
              <a:solidFill>
                <a:schemeClr val="tx1">
                  <a:lumMod val="75000"/>
                  <a:lumOff val="25000"/>
                </a:schemeClr>
              </a:solidFill>
              <a:highlight>
                <a:srgbClr val="FFC000"/>
              </a:highlight>
            </a:endParaRPr>
          </a:p>
          <a:p>
            <a:pPr marL="0" indent="0">
              <a:buFont typeface="Arial" panose="020B0604020202020204" pitchFamily="34" charset="0"/>
              <a:buNone/>
            </a:pPr>
            <a:r>
              <a:rPr lang="en-US" sz="1200" dirty="0">
                <a:solidFill>
                  <a:schemeClr val="tx1">
                    <a:lumMod val="75000"/>
                    <a:lumOff val="25000"/>
                  </a:schemeClr>
                </a:solidFill>
                <a:highlight>
                  <a:srgbClr val="FFC000"/>
                </a:highlight>
                <a:latin typeface="Arial"/>
                <a:cs typeface="Arial"/>
              </a:rPr>
              <a:t>- Pronouns (optional)</a:t>
            </a:r>
            <a:endParaRPr lang="en-US" sz="1200" dirty="0">
              <a:solidFill>
                <a:schemeClr val="tx1">
                  <a:lumMod val="75000"/>
                  <a:lumOff val="25000"/>
                </a:schemeClr>
              </a:solidFill>
              <a:highlight>
                <a:srgbClr val="FFC000"/>
              </a:highlight>
            </a:endParaRPr>
          </a:p>
          <a:p>
            <a:pPr marL="0" indent="0">
              <a:buFont typeface="Arial" panose="020B0604020202020204" pitchFamily="34" charset="0"/>
              <a:buNone/>
            </a:pPr>
            <a:r>
              <a:rPr lang="en-US" sz="1200" dirty="0">
                <a:solidFill>
                  <a:schemeClr val="tx1">
                    <a:lumMod val="75000"/>
                    <a:lumOff val="25000"/>
                  </a:schemeClr>
                </a:solidFill>
                <a:highlight>
                  <a:srgbClr val="FFC000"/>
                </a:highlight>
                <a:latin typeface="Arial"/>
                <a:cs typeface="Arial"/>
              </a:rPr>
              <a:t>- Role in relation to [name of organization]</a:t>
            </a:r>
            <a:endParaRPr lang="en-US" sz="1200" dirty="0">
              <a:solidFill>
                <a:schemeClr val="tx1">
                  <a:lumMod val="75000"/>
                  <a:lumOff val="25000"/>
                </a:schemeClr>
              </a:solidFill>
              <a:highlight>
                <a:srgbClr val="FFC000"/>
              </a:highlight>
            </a:endParaRP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smtClean="0"/>
              <a:t>4</a:t>
            </a:fld>
            <a:endParaRPr lang="en-US"/>
          </a:p>
        </p:txBody>
      </p:sp>
    </p:spTree>
    <p:extLst>
      <p:ext uri="{BB962C8B-B14F-4D97-AF65-F5344CB8AC3E}">
        <p14:creationId xmlns:p14="http://schemas.microsoft.com/office/powerpoint/2010/main" val="1888770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Calibri"/>
              <a:buNone/>
              <a:tabLst/>
              <a:defRPr/>
            </a:pPr>
            <a:r>
              <a:rPr lang="en-CA" b="1" dirty="0"/>
              <a:t>Notes:</a:t>
            </a:r>
            <a:endParaRPr lang="en-US" dirty="0"/>
          </a:p>
          <a:p>
            <a:pPr marL="0" indent="0">
              <a:buFont typeface="Calibri"/>
              <a:buNone/>
            </a:pPr>
            <a:r>
              <a:rPr lang="en-US" dirty="0">
                <a:cs typeface="Calibri"/>
              </a:rPr>
              <a:t>- Include your intended outcomes for the Debrief Meeting. Potential outcomes could be to:</a:t>
            </a:r>
          </a:p>
          <a:p>
            <a:pPr marL="457200" lvl="1" indent="-171450">
              <a:buFont typeface="Arial" panose="020B0604020202020204" pitchFamily="34" charset="0"/>
              <a:buChar char="•"/>
            </a:pPr>
            <a:r>
              <a:rPr lang="en-US" sz="1200" dirty="0">
                <a:solidFill>
                  <a:schemeClr val="tx1">
                    <a:lumMod val="75000"/>
                    <a:lumOff val="25000"/>
                  </a:schemeClr>
                </a:solidFill>
                <a:highlight>
                  <a:srgbClr val="FFC000"/>
                </a:highlight>
                <a:latin typeface="Arial"/>
                <a:cs typeface="Arial"/>
              </a:rPr>
              <a:t>Identify strengths and areas of opportunity to reduce stigma and better support staff and service users</a:t>
            </a:r>
          </a:p>
          <a:p>
            <a:pPr marL="457200" lvl="1" indent="-171450">
              <a:buFont typeface="Arial" panose="020B0604020202020204" pitchFamily="34" charset="0"/>
              <a:buChar char="•"/>
            </a:pPr>
            <a:r>
              <a:rPr lang="en-US" sz="1200" dirty="0">
                <a:solidFill>
                  <a:schemeClr val="tx1">
                    <a:lumMod val="75000"/>
                    <a:lumOff val="25000"/>
                  </a:schemeClr>
                </a:solidFill>
                <a:highlight>
                  <a:srgbClr val="FFC000"/>
                </a:highlight>
                <a:latin typeface="Arial"/>
                <a:cs typeface="Arial"/>
              </a:rPr>
              <a:t>Promote reflection and discussion amongst staff to build on existing work</a:t>
            </a:r>
          </a:p>
          <a:p>
            <a:pPr marL="45720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lumMod val="75000"/>
                    <a:lumOff val="25000"/>
                  </a:schemeClr>
                </a:solidFill>
                <a:highlight>
                  <a:srgbClr val="FFC000"/>
                </a:highlight>
                <a:latin typeface="Arial"/>
                <a:cs typeface="Arial"/>
              </a:rPr>
              <a:t>Discuss potential action areas (short-, medium-, long-term)</a:t>
            </a:r>
          </a:p>
          <a:p>
            <a:pPr marL="0" indent="0">
              <a:buFont typeface="Calibri"/>
              <a:buNone/>
            </a:pPr>
            <a:br>
              <a:rPr lang="en-US" dirty="0">
                <a:cs typeface="+mn-lt"/>
              </a:rPr>
            </a:br>
            <a:endParaRPr lang="en-US" dirty="0">
              <a:cs typeface="Calibri" panose="020F0502020204030204"/>
            </a:endParaRPr>
          </a:p>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5</a:t>
            </a:fld>
            <a:endParaRPr lang="en-US"/>
          </a:p>
        </p:txBody>
      </p:sp>
    </p:spTree>
    <p:extLst>
      <p:ext uri="{BB962C8B-B14F-4D97-AF65-F5344CB8AC3E}">
        <p14:creationId xmlns:p14="http://schemas.microsoft.com/office/powerpoint/2010/main" val="1833701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-**For example, you may wish to highlight relevant objectives and commitments in your organization’s strategic plan, speak to how discuss how today’s discussion will help inform ongoing work in other areas such as anti-racism work, efforts to integrate trauma informed practice, ongoing quality improvement efforts, etc.</a:t>
            </a:r>
            <a:endParaRPr lang="en-US" i="1"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6</a:t>
            </a:fld>
            <a:endParaRPr lang="en-US"/>
          </a:p>
        </p:txBody>
      </p:sp>
    </p:spTree>
    <p:extLst>
      <p:ext uri="{BB962C8B-B14F-4D97-AF65-F5344CB8AC3E}">
        <p14:creationId xmlns:p14="http://schemas.microsoft.com/office/powerpoint/2010/main" val="3715853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endParaRPr lang="en-US" dirty="0"/>
          </a:p>
          <a:p>
            <a:r>
              <a:rPr lang="en-US" dirty="0"/>
              <a:t>Speak to the importance of creating an environment where people feel safe to share and can participate in the ways that feel most comfortable to them. To help support this, start by coming to a consensus about the rights and responsibilities everyone has when participating in this process. Speak through each of the following points:</a:t>
            </a:r>
            <a:endParaRPr lang="en-US" dirty="0">
              <a:cs typeface="Calibri"/>
            </a:endParaRPr>
          </a:p>
          <a:p>
            <a:endParaRPr lang="en-US" dirty="0">
              <a:ea typeface="Calibri"/>
              <a:cs typeface="Calibri"/>
            </a:endParaRPr>
          </a:p>
          <a:p>
            <a:pPr marL="228600" indent="-228600">
              <a:buAutoNum type="arabicPeriod"/>
            </a:pPr>
            <a:r>
              <a:rPr lang="en-US" b="1" dirty="0"/>
              <a:t>Participate</a:t>
            </a:r>
            <a:endParaRPr lang="en-US" dirty="0">
              <a:cs typeface="Calibri" panose="020F0502020204030204"/>
            </a:endParaRPr>
          </a:p>
          <a:p>
            <a:pPr marL="685800" lvl="1" indent="-228600">
              <a:buFont typeface="Courier New"/>
              <a:buChar char="o"/>
            </a:pPr>
            <a:r>
              <a:rPr lang="en-US" dirty="0"/>
              <a:t>Go over the various ways that everyone will be able to participate during the meeting today. The specifics will depend on how you are holding the session (e.g., whether you are holding the meeting online or in person, and what facilitation tools you wish to use) but might include:</a:t>
            </a:r>
            <a:endParaRPr lang="en-US" dirty="0">
              <a:cs typeface="Calibri"/>
            </a:endParaRPr>
          </a:p>
          <a:p>
            <a:pPr marL="1085850" lvl="2" indent="-171450">
              <a:buFont typeface="Wingdings"/>
              <a:buChar char="§"/>
            </a:pPr>
            <a:r>
              <a:rPr lang="en-US" dirty="0"/>
              <a:t>Asking questions</a:t>
            </a:r>
            <a:endParaRPr lang="en-US" dirty="0">
              <a:cs typeface="Calibri" panose="020F0502020204030204"/>
            </a:endParaRPr>
          </a:p>
          <a:p>
            <a:pPr marL="1085850" lvl="2" indent="-171450">
              <a:buFont typeface="Wingdings"/>
              <a:buChar char="§"/>
            </a:pPr>
            <a:r>
              <a:rPr lang="en-US" dirty="0"/>
              <a:t>Sharing their thoughts/opinions verbally or using the chat box</a:t>
            </a:r>
            <a:endParaRPr lang="en-US" dirty="0">
              <a:cs typeface="Calibri" panose="020F0502020204030204"/>
            </a:endParaRPr>
          </a:p>
          <a:p>
            <a:pPr marL="1085850" lvl="2" indent="-171450">
              <a:buFont typeface="Wingdings"/>
              <a:buChar char="§"/>
            </a:pPr>
            <a:r>
              <a:rPr lang="en-US" dirty="0"/>
              <a:t>Responding to polls anonymously</a:t>
            </a:r>
            <a:endParaRPr lang="en-US" dirty="0">
              <a:ea typeface="Calibri"/>
              <a:cs typeface="Calibri"/>
            </a:endParaRPr>
          </a:p>
          <a:p>
            <a:pPr marL="1085850" lvl="2" indent="-171450">
              <a:buFont typeface="Wingdings"/>
              <a:buChar char="§"/>
            </a:pPr>
            <a:r>
              <a:rPr lang="en-US" dirty="0"/>
              <a:t>Annotating on screen anonymously</a:t>
            </a:r>
            <a:endParaRPr lang="en-US" dirty="0">
              <a:ea typeface="Calibri"/>
              <a:cs typeface="Calibri"/>
            </a:endParaRPr>
          </a:p>
          <a:p>
            <a:pPr marL="1085850" lvl="2" indent="-171450">
              <a:buFont typeface="Wingdings"/>
              <a:buChar char="§"/>
            </a:pPr>
            <a:r>
              <a:rPr lang="en-US" dirty="0"/>
              <a:t>Raising their hands to indicate their ratings or agreement</a:t>
            </a:r>
            <a:endParaRPr lang="en-US" dirty="0">
              <a:ea typeface="Calibri"/>
              <a:cs typeface="Calibri"/>
            </a:endParaRPr>
          </a:p>
          <a:p>
            <a:pPr marL="1085850" lvl="2" indent="-171450">
              <a:buFont typeface="Wingdings"/>
              <a:buChar char="§"/>
            </a:pPr>
            <a:r>
              <a:rPr lang="en-US" dirty="0"/>
              <a:t>Active listening</a:t>
            </a:r>
            <a:endParaRPr lang="en-US" dirty="0">
              <a:cs typeface="Calibri" panose="020F0502020204030204"/>
            </a:endParaRPr>
          </a:p>
          <a:p>
            <a:pPr lvl="1" indent="-171450">
              <a:buFont typeface="Courier New"/>
              <a:buChar char="o"/>
            </a:pPr>
            <a:r>
              <a:rPr lang="en-US" dirty="0"/>
              <a:t>Note that it is also important to be mindful of others’ rights to participate and ensure that you leave space for others to contribute.</a:t>
            </a:r>
            <a:endParaRPr lang="en-US" dirty="0">
              <a:ea typeface="Calibri"/>
              <a:cs typeface="Calibri"/>
            </a:endParaRPr>
          </a:p>
          <a:p>
            <a:pPr lvl="1" indent="-171450">
              <a:buFont typeface="Courier New"/>
              <a:buChar char="o"/>
            </a:pPr>
            <a:r>
              <a:rPr lang="en-US" i="1" dirty="0"/>
              <a:t>You may find it helpful to ask the group if they perceive of any barriers to their participation in the Debrief Meeting. You can then proactively address those barriers with the group before proceeding. </a:t>
            </a:r>
            <a:br>
              <a:rPr lang="en-US" dirty="0">
                <a:cs typeface="+mn-lt"/>
              </a:rPr>
            </a:br>
            <a:endParaRPr lang="en-US" dirty="0">
              <a:cs typeface="Calibri"/>
            </a:endParaRPr>
          </a:p>
          <a:p>
            <a:pPr marL="228600" indent="-228600">
              <a:buAutoNum type="arabicPeriod"/>
            </a:pPr>
            <a:r>
              <a:rPr lang="en-US" b="1" dirty="0"/>
              <a:t>Pass</a:t>
            </a:r>
            <a:endParaRPr lang="en-US" dirty="0">
              <a:cs typeface="Calibri" panose="020F0502020204030204"/>
            </a:endParaRPr>
          </a:p>
          <a:p>
            <a:pPr lvl="1" indent="-228600">
              <a:buFont typeface="Courier New"/>
              <a:buChar char="o"/>
            </a:pPr>
            <a:r>
              <a:rPr lang="en-US" dirty="0"/>
              <a:t>There may be times where you do not want to or feel comfortable participating in certain discussions. You can choose how much you wish to share and when, which is your right to pass. </a:t>
            </a:r>
            <a:endParaRPr lang="en-US" dirty="0">
              <a:cs typeface="Calibri"/>
            </a:endParaRPr>
          </a:p>
          <a:p>
            <a:pPr lvl="1" indent="-228600">
              <a:buFont typeface="Courier New"/>
              <a:buChar char="o"/>
            </a:pPr>
            <a:r>
              <a:rPr lang="en-US" dirty="0"/>
              <a:t>If you find that you need to step away for certain parts of the discussion to take care of yourself emotionally or physically you are welcome to do so. </a:t>
            </a:r>
            <a:endParaRPr lang="en-US" dirty="0">
              <a:ea typeface="Calibri"/>
              <a:cs typeface="Calibri"/>
            </a:endParaRPr>
          </a:p>
          <a:p>
            <a:pPr lvl="1" indent="-228600">
              <a:buFont typeface="Courier New"/>
              <a:buChar char="o"/>
            </a:pPr>
            <a:r>
              <a:rPr lang="en-US" dirty="0"/>
              <a:t>Inform participants if</a:t>
            </a:r>
            <a:r>
              <a:rPr lang="en-US" b="1" dirty="0"/>
              <a:t> </a:t>
            </a:r>
            <a:r>
              <a:rPr lang="en-US" dirty="0"/>
              <a:t>members from the Working Group will be available for one-on-one follow-up conversations about the assessment process.</a:t>
            </a:r>
            <a:br>
              <a:rPr lang="en-US" dirty="0">
                <a:cs typeface="+mn-lt"/>
              </a:rPr>
            </a:br>
            <a:endParaRPr lang="en-US" dirty="0"/>
          </a:p>
          <a:p>
            <a:pPr indent="-228600">
              <a:buAutoNum type="arabicPeriod"/>
            </a:pPr>
            <a:r>
              <a:rPr lang="en-US" b="1" dirty="0"/>
              <a:t>Privacy</a:t>
            </a:r>
            <a:endParaRPr lang="en-US" dirty="0">
              <a:cs typeface="Calibri" panose="020F0502020204030204"/>
            </a:endParaRPr>
          </a:p>
          <a:p>
            <a:pPr lvl="1" indent="-228600">
              <a:buFont typeface="Courier New"/>
              <a:buChar char="o"/>
            </a:pPr>
            <a:r>
              <a:rPr lang="en-US" dirty="0"/>
              <a:t>The intention of this exercise and the environment we are creating together is to allow for honest sharing. </a:t>
            </a:r>
          </a:p>
          <a:p>
            <a:pPr lvl="1" indent="-228600">
              <a:buFont typeface="Courier New"/>
              <a:buChar char="o"/>
            </a:pPr>
            <a:r>
              <a:rPr lang="en-US" dirty="0"/>
              <a:t>Encourage participants to keep the discussions that will take place during the meeting private and to take care to ensure that any examples or stories they choose to share do not identify other members of the organization (e.g., staff or others).</a:t>
            </a:r>
            <a:endParaRPr lang="en-US" dirty="0">
              <a:cs typeface="Calibri"/>
            </a:endParaRPr>
          </a:p>
          <a:p>
            <a:pPr lvl="1" indent="-228600">
              <a:buFont typeface="Courier New"/>
              <a:buChar char="o"/>
            </a:pPr>
            <a:r>
              <a:rPr lang="en-US" dirty="0"/>
              <a:t>Empower participants to be mindful of their own boundaries around what feels comfortable to share, Remind them if members of the Working Group will be available for further discussions.  </a:t>
            </a:r>
            <a:br>
              <a:rPr lang="en-US" dirty="0">
                <a:cs typeface="+mn-lt"/>
              </a:rPr>
            </a:br>
            <a:endParaRPr lang="en-US" dirty="0"/>
          </a:p>
          <a:p>
            <a:pPr indent="-228600">
              <a:buAutoNum type="arabicPeriod"/>
            </a:pPr>
            <a:r>
              <a:rPr lang="en-US" b="1" dirty="0"/>
              <a:t>Respect</a:t>
            </a:r>
            <a:endParaRPr lang="en-US" dirty="0">
              <a:cs typeface="Calibri" panose="020F0502020204030204"/>
            </a:endParaRPr>
          </a:p>
          <a:p>
            <a:pPr lvl="1" indent="-228600">
              <a:buFont typeface="Courier New"/>
              <a:buChar char="o"/>
            </a:pPr>
            <a:r>
              <a:rPr lang="en-US" dirty="0"/>
              <a:t>While we are all respectful people and expect that everyone is coming to these conversations with the best of intentions, it’s important to think about what it might look and feel like to demonstrate respect with each other. </a:t>
            </a:r>
            <a:endParaRPr lang="en-US" dirty="0">
              <a:cs typeface="Calibri"/>
            </a:endParaRPr>
          </a:p>
          <a:p>
            <a:pPr lvl="1" indent="-228600">
              <a:buFont typeface="Courier New"/>
              <a:buChar char="o"/>
            </a:pPr>
            <a:r>
              <a:rPr lang="en-US" dirty="0"/>
              <a:t>Remind participants that we all come with diverse personal experiences related to stigma, sexuality, substance use, etc. within your organization.</a:t>
            </a:r>
            <a:endParaRPr lang="en-US" dirty="0">
              <a:cs typeface="Calibri"/>
            </a:endParaRPr>
          </a:p>
          <a:p>
            <a:pPr lvl="1" indent="-228600">
              <a:buFont typeface="Courier New"/>
              <a:buChar char="o"/>
            </a:pPr>
            <a:r>
              <a:rPr lang="en-US" dirty="0"/>
              <a:t>Normalize that engaging in an assessment of your organization will bring up feedback that can be interpreted as critical.</a:t>
            </a:r>
            <a:br>
              <a:rPr lang="en-US" dirty="0">
                <a:cs typeface="+mn-lt"/>
              </a:rPr>
            </a:br>
            <a:endParaRPr lang="en-US" dirty="0"/>
          </a:p>
          <a:p>
            <a:pPr marL="628650" lvl="2" indent="-228600">
              <a:buFont typeface="Wingdings"/>
              <a:buChar char="§"/>
            </a:pPr>
            <a:r>
              <a:rPr lang="en-US" dirty="0"/>
              <a:t>Ask assessment participants: What do we need from each other in order to ensure that this feels like a respectful space? </a:t>
            </a:r>
          </a:p>
          <a:p>
            <a:pPr marL="914400" lvl="4" indent="-228600">
              <a:buFont typeface="Courier New"/>
              <a:buChar char="o"/>
            </a:pPr>
            <a:r>
              <a:rPr lang="en-US" dirty="0"/>
              <a:t>Participants may bring up a range of different ideas. Some common examples include listening and responding with curiosity and not judgement, humility and open-mindedness, attentiveness, not talking over one another, avoiding making generalizations or assumptions, seeking common ground, being mindful of language, respecting others’ pronouns, and acknowledging mistakes and taking accountability</a:t>
            </a:r>
            <a:endParaRPr lang="en-US" dirty="0">
              <a:cs typeface="+mn-lt"/>
            </a:endParaRPr>
          </a:p>
          <a:p>
            <a:pPr marL="914400" lvl="4" indent="-228600">
              <a:buFont typeface="Courier New"/>
              <a:buChar char="o"/>
            </a:pPr>
            <a:endParaRPr lang="en-US" dirty="0"/>
          </a:p>
          <a:p>
            <a:pPr marL="228600" indent="-228600">
              <a:buAutoNum type="arabicPeriod"/>
            </a:pPr>
            <a:r>
              <a:rPr lang="en-US" b="1" dirty="0"/>
              <a:t>Fun</a:t>
            </a:r>
            <a:endParaRPr lang="en-US" dirty="0">
              <a:cs typeface="Calibri" panose="020F0502020204030204"/>
            </a:endParaRPr>
          </a:p>
          <a:p>
            <a:pPr marL="628650" lvl="1" indent="-228600">
              <a:buFont typeface="Courier New,monospace"/>
              <a:buChar char="o"/>
            </a:pPr>
            <a:r>
              <a:rPr lang="en-US" dirty="0"/>
              <a:t>A greater awareness of stigma and increased efforts to build a supportive and inclusive environment builds the foundation for more positive and fun interactions between different members of the organization.</a:t>
            </a:r>
            <a:endParaRPr lang="en-US" dirty="0">
              <a:cs typeface="Calibri" panose="020F0502020204030204"/>
            </a:endParaRPr>
          </a:p>
          <a:p>
            <a:pPr marL="628650" lvl="1" indent="-228600">
              <a:buFont typeface="Courier New,monospace"/>
              <a:buChar char="o"/>
            </a:pPr>
            <a:r>
              <a:rPr lang="en-US" dirty="0"/>
              <a:t>The hope is that working collaboratively as a team and identifying common goals will be a fun and positive experience in and of itself as well!</a:t>
            </a:r>
            <a:endParaRPr lang="en-US" b="1" dirty="0">
              <a:cs typeface="+mn-lt"/>
            </a:endParaRPr>
          </a:p>
          <a:p>
            <a:endParaRPr lang="en-US" dirty="0">
              <a:ea typeface="Calibri"/>
              <a:cs typeface="Calibri"/>
            </a:endParaRPr>
          </a:p>
          <a:p>
            <a:r>
              <a:rPr lang="en-US" dirty="0"/>
              <a:t>Invite participants to add to the group rights and responsibilities. Ask participants to agree to the rights and responsibilities for the Debrief Meeting. </a:t>
            </a:r>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7</a:t>
            </a:fld>
            <a:endParaRPr lang="en-US"/>
          </a:p>
        </p:txBody>
      </p:sp>
    </p:spTree>
    <p:extLst>
      <p:ext uri="{BB962C8B-B14F-4D97-AF65-F5344CB8AC3E}">
        <p14:creationId xmlns:p14="http://schemas.microsoft.com/office/powerpoint/2010/main" val="25728522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a:t>
            </a:r>
          </a:p>
          <a:p>
            <a:r>
              <a:rPr lang="en-US" b="1" dirty="0"/>
              <a:t>Examples (Online)</a:t>
            </a:r>
            <a:endParaRPr lang="en-US" dirty="0"/>
          </a:p>
          <a:p>
            <a:pPr marL="171450" indent="-171450">
              <a:buFont typeface="Calibri"/>
              <a:buChar char="-"/>
            </a:pPr>
            <a:r>
              <a:rPr lang="en-US" b="0" dirty="0">
                <a:cs typeface="Calibri"/>
              </a:rPr>
              <a:t>Show of Hands</a:t>
            </a:r>
          </a:p>
          <a:p>
            <a:pPr marL="171450" indent="-171450">
              <a:buFont typeface="Calibri"/>
              <a:buChar char="-"/>
            </a:pPr>
            <a:r>
              <a:rPr lang="en-US" b="0" dirty="0">
                <a:cs typeface="Calibri"/>
              </a:rPr>
              <a:t>Chat box</a:t>
            </a:r>
          </a:p>
          <a:p>
            <a:pPr marL="171450" indent="-171450">
              <a:buFont typeface="Calibri"/>
              <a:buChar char="-"/>
            </a:pPr>
            <a:r>
              <a:rPr lang="en-US" b="0" dirty="0"/>
              <a:t>Anonymous Polls</a:t>
            </a:r>
            <a:endParaRPr lang="en-US" b="0" dirty="0">
              <a:cs typeface="Calibri"/>
            </a:endParaRPr>
          </a:p>
          <a:p>
            <a:pPr marL="171450" indent="-171450">
              <a:buFont typeface="Calibri"/>
              <a:buChar char="-"/>
            </a:pPr>
            <a:r>
              <a:rPr lang="en-US" b="0" dirty="0"/>
              <a:t>Annotation</a:t>
            </a:r>
            <a:endParaRPr lang="en-US" dirty="0"/>
          </a:p>
          <a:p>
            <a:pPr marL="171450" lvl="0" indent="-171450">
              <a:buFont typeface="Courier New"/>
              <a:buChar char="o"/>
            </a:pPr>
            <a:endParaRPr lang="en-US" dirty="0">
              <a:cs typeface="Calibri"/>
            </a:endParaRPr>
          </a:p>
          <a:p>
            <a:r>
              <a:rPr lang="en-US" b="1" dirty="0"/>
              <a:t>Examples (In-Person)</a:t>
            </a:r>
            <a:endParaRPr lang="en-US" dirty="0"/>
          </a:p>
          <a:p>
            <a:pPr marL="171450" indent="-171450">
              <a:buFont typeface="Calibri"/>
              <a:buChar char="-"/>
            </a:pPr>
            <a:r>
              <a:rPr lang="en-US" b="0" dirty="0">
                <a:cs typeface="Calibri"/>
              </a:rPr>
              <a:t>Show of Hands</a:t>
            </a:r>
            <a:endParaRPr lang="en-US" b="0" dirty="0"/>
          </a:p>
          <a:p>
            <a:pPr marL="171450" indent="-171450">
              <a:buFont typeface="Calibri"/>
              <a:buChar char="-"/>
            </a:pPr>
            <a:r>
              <a:rPr lang="en-US" b="0" dirty="0"/>
              <a:t>Polls</a:t>
            </a:r>
          </a:p>
          <a:p>
            <a:pPr marL="171450" indent="-171450">
              <a:buFont typeface="Calibri"/>
              <a:buChar char="-"/>
            </a:pPr>
            <a:r>
              <a:rPr lang="en-US" b="0" dirty="0"/>
              <a:t>Chart Paper/Sticky Notes</a:t>
            </a:r>
          </a:p>
        </p:txBody>
      </p:sp>
      <p:sp>
        <p:nvSpPr>
          <p:cNvPr id="4" name="Slide Number Placeholder 3"/>
          <p:cNvSpPr>
            <a:spLocks noGrp="1"/>
          </p:cNvSpPr>
          <p:nvPr>
            <p:ph type="sldNum" sz="quarter" idx="5"/>
          </p:nvPr>
        </p:nvSpPr>
        <p:spPr/>
        <p:txBody>
          <a:bodyPr/>
          <a:lstStyle/>
          <a:p>
            <a:fld id="{CC13CCEB-0533-4A15-BE23-AD7E8BCABC66}" type="slidenum">
              <a:rPr lang="en-US"/>
              <a:t>8</a:t>
            </a:fld>
            <a:endParaRPr lang="en-US"/>
          </a:p>
        </p:txBody>
      </p:sp>
    </p:spTree>
    <p:extLst>
      <p:ext uri="{BB962C8B-B14F-4D97-AF65-F5344CB8AC3E}">
        <p14:creationId xmlns:p14="http://schemas.microsoft.com/office/powerpoint/2010/main" val="16331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-**You may find it helpful to review the rating scale with participants prior to discussing their responses.</a:t>
            </a:r>
            <a:r>
              <a:rPr lang="en-US" dirty="0">
                <a:cs typeface="Calibri"/>
              </a:rPr>
              <a:t> </a:t>
            </a:r>
            <a:r>
              <a:rPr lang="en-US" i="1" dirty="0">
                <a:cs typeface="Calibri"/>
              </a:rPr>
              <a:t>Assessment Participants will have assigned a rating to each indicator using this scale. </a:t>
            </a:r>
            <a:endParaRPr lang="en-US" b="1" dirty="0"/>
          </a:p>
          <a:p>
            <a:endParaRPr lang="en-US" b="1" dirty="0"/>
          </a:p>
          <a:p>
            <a:r>
              <a:rPr lang="en-US" b="1" dirty="0"/>
              <a:t>Notes:</a:t>
            </a:r>
          </a:p>
          <a:p>
            <a:pPr marL="171450" indent="-171450">
              <a:buFont typeface="Calibri"/>
              <a:buChar char="-"/>
            </a:pPr>
            <a:r>
              <a:rPr lang="en-US" dirty="0"/>
              <a:t>Were there any questions or confusion about the scale and rating the indictors? Overall, did you have a hard time or easy time coming up with ratings for the indicators?</a:t>
            </a:r>
            <a:endParaRPr lang="en-US" dirty="0">
              <a:cs typeface="Calibri"/>
            </a:endParaRPr>
          </a:p>
          <a:p>
            <a:pPr marL="171450" indent="-171450">
              <a:buFont typeface="Calibri"/>
              <a:buChar char="-"/>
            </a:pPr>
            <a:r>
              <a:rPr lang="en-US" dirty="0">
                <a:cs typeface="Calibri"/>
              </a:rPr>
              <a:t>Note here that there is no specific "right" answer to any indicator, and that each should be rated based on individual perception. </a:t>
            </a:r>
          </a:p>
          <a:p>
            <a:pPr marL="171450" indent="-171450">
              <a:buFont typeface="Calibri"/>
              <a:buChar char="-"/>
            </a:pPr>
            <a:r>
              <a:rPr lang="en-US" dirty="0">
                <a:cs typeface="Calibri"/>
              </a:rPr>
              <a:t>There may be parts of the organization that work on these areas that you might not see or be aware of, or that pertain more to other areas of the organization. For these you might select '?' If you're unsure, or N/A if it's not applicable to our work. </a:t>
            </a:r>
            <a:endParaRPr lang="en-US" dirty="0"/>
          </a:p>
          <a:p>
            <a:endParaRPr lang="en-US" b="1" dirty="0">
              <a:cs typeface="Calibri"/>
            </a:endParaRPr>
          </a:p>
          <a:p>
            <a:pPr marL="171450" indent="-171450">
              <a:buFont typeface="Calibri"/>
              <a:buChar char="-"/>
            </a:pPr>
            <a:r>
              <a:rPr lang="en-US" b="1" dirty="0"/>
              <a:t>Recommend having the Tool open so that you can refer to the potential actions during our discussions today.</a:t>
            </a:r>
            <a:endParaRPr lang="en-US" b="1"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9</a:t>
            </a:fld>
            <a:endParaRPr lang="en-US"/>
          </a:p>
        </p:txBody>
      </p:sp>
    </p:spTree>
    <p:extLst>
      <p:ext uri="{BB962C8B-B14F-4D97-AF65-F5344CB8AC3E}">
        <p14:creationId xmlns:p14="http://schemas.microsoft.com/office/powerpoint/2010/main" val="939705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9FCCE22B-1975-D347-B07B-0CB5AECB68F8}"/>
              </a:ext>
            </a:extLst>
          </p:cNvPr>
          <p:cNvSpPr>
            <a:spLocks noGrp="1"/>
          </p:cNvSpPr>
          <p:nvPr>
            <p:ph type="title"/>
          </p:nvPr>
        </p:nvSpPr>
        <p:spPr>
          <a:xfrm>
            <a:off x="852000" y="292244"/>
            <a:ext cx="10515600" cy="133453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599267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15F9B-B685-405D-97AE-4E7D26C8D97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012440B8-E576-4096-9B22-42C00AC802E0}"/>
              </a:ext>
            </a:extLst>
          </p:cNvPr>
          <p:cNvSpPr>
            <a:spLocks noGrp="1"/>
          </p:cNvSpPr>
          <p:nvPr>
            <p:ph type="dt" sz="half" idx="10"/>
          </p:nvPr>
        </p:nvSpPr>
        <p:spPr/>
        <p:txBody>
          <a:bodyPr/>
          <a:lstStyle/>
          <a:p>
            <a:fld id="{846CE7D5-CF57-46EF-B807-FDD0502418D4}" type="datetimeFigureOut">
              <a:rPr lang="en-US" smtClean="0"/>
              <a:t>2/6/2026</a:t>
            </a:fld>
            <a:endParaRPr lang="en-US"/>
          </a:p>
        </p:txBody>
      </p:sp>
      <p:sp>
        <p:nvSpPr>
          <p:cNvPr id="4" name="Footer Placeholder 3">
            <a:extLst>
              <a:ext uri="{FF2B5EF4-FFF2-40B4-BE49-F238E27FC236}">
                <a16:creationId xmlns:a16="http://schemas.microsoft.com/office/drawing/2014/main" id="{78DBD62B-3215-4CEE-9FB7-8B7007132A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26997C-E560-4239-BA39-3116F1BFF2A2}"/>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0251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6FEF6-82A7-47CA-9509-3F2DD429826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B5E9CF4-C85A-4F4F-89B9-A76823E63CE2}"/>
              </a:ext>
            </a:extLst>
          </p:cNvPr>
          <p:cNvSpPr>
            <a:spLocks noGrp="1"/>
          </p:cNvSpPr>
          <p:nvPr>
            <p:ph type="dt" sz="half" idx="10"/>
          </p:nvPr>
        </p:nvSpPr>
        <p:spPr/>
        <p:txBody>
          <a:bodyPr/>
          <a:lstStyle/>
          <a:p>
            <a:fld id="{846CE7D5-CF57-46EF-B807-FDD0502418D4}" type="datetimeFigureOut">
              <a:rPr lang="en-US" smtClean="0"/>
              <a:t>2/6/2026</a:t>
            </a:fld>
            <a:endParaRPr lang="en-US"/>
          </a:p>
        </p:txBody>
      </p:sp>
      <p:sp>
        <p:nvSpPr>
          <p:cNvPr id="4" name="Footer Placeholder 3">
            <a:extLst>
              <a:ext uri="{FF2B5EF4-FFF2-40B4-BE49-F238E27FC236}">
                <a16:creationId xmlns:a16="http://schemas.microsoft.com/office/drawing/2014/main" id="{D789E387-C5B0-462C-A33E-08011DFC1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EA7185-1D6A-465F-9651-72E6D255A567}"/>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48145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a:extLst>
              <a:ext uri="{FF2B5EF4-FFF2-40B4-BE49-F238E27FC236}">
                <a16:creationId xmlns:a16="http://schemas.microsoft.com/office/drawing/2014/main" id="{69EFCA36-B358-2229-5160-7F6C577D918C}"/>
              </a:ext>
            </a:extLst>
          </p:cNvPr>
          <p:cNvSpPr>
            <a:spLocks noGrp="1"/>
          </p:cNvSpPr>
          <p:nvPr>
            <p:ph type="title" hasCustomPrompt="1"/>
          </p:nvPr>
        </p:nvSpPr>
        <p:spPr>
          <a:xfrm>
            <a:off x="838200" y="365125"/>
            <a:ext cx="10515600" cy="957837"/>
          </a:xfrm>
        </p:spPr>
        <p:txBody>
          <a:bodyPr>
            <a:normAutofit/>
          </a:bodyPr>
          <a:lstStyle>
            <a:lvl1pPr>
              <a:defRPr sz="3600">
                <a:solidFill>
                  <a:srgbClr val="8F629E"/>
                </a:solidFill>
                <a:latin typeface="Arial Black" panose="020B0A04020102020204" pitchFamily="34" charset="0"/>
              </a:defRPr>
            </a:lvl1pPr>
          </a:lstStyle>
          <a:p>
            <a:r>
              <a:rPr lang="en-US" dirty="0"/>
              <a:t>Title</a:t>
            </a:r>
          </a:p>
        </p:txBody>
      </p:sp>
      <p:pic>
        <p:nvPicPr>
          <p:cNvPr id="5" name="Picture 4" descr="A close-up of a sign&#10;&#10;Description automatically generated">
            <a:extLst>
              <a:ext uri="{FF2B5EF4-FFF2-40B4-BE49-F238E27FC236}">
                <a16:creationId xmlns:a16="http://schemas.microsoft.com/office/drawing/2014/main" id="{8ABB0E0D-F165-61BF-9038-F381DCCC94F9}"/>
              </a:ext>
            </a:extLst>
          </p:cNvPr>
          <p:cNvPicPr>
            <a:picLocks noChangeAspect="1"/>
          </p:cNvPicPr>
          <p:nvPr userDrawn="1"/>
        </p:nvPicPr>
        <p:blipFill>
          <a:blip r:embed="rId2"/>
          <a:stretch>
            <a:fillRect/>
          </a:stretch>
        </p:blipFill>
        <p:spPr>
          <a:xfrm>
            <a:off x="10405227" y="6159853"/>
            <a:ext cx="1393741" cy="358556"/>
          </a:xfrm>
          <a:prstGeom prst="rect">
            <a:avLst/>
          </a:prstGeom>
        </p:spPr>
      </p:pic>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BFA3857-205D-D0A6-B64D-0BC3FD79932B}"/>
              </a:ext>
            </a:extLst>
          </p:cNvPr>
          <p:cNvSpPr>
            <a:spLocks noGrp="1"/>
          </p:cNvSpPr>
          <p:nvPr>
            <p:ph type="title"/>
          </p:nvPr>
        </p:nvSpPr>
        <p:spPr>
          <a:xfrm>
            <a:off x="838200" y="365125"/>
            <a:ext cx="10515600" cy="957837"/>
          </a:xfrm>
        </p:spPr>
        <p:txBody>
          <a:bodyPr/>
          <a:lstStyle/>
          <a:p>
            <a:r>
              <a:rPr lang="en-US" dirty="0">
                <a:solidFill>
                  <a:srgbClr val="8F629E"/>
                </a:solidFill>
                <a:latin typeface="Arial Black"/>
              </a:rPr>
              <a:t>Using this Template</a:t>
            </a:r>
            <a:endParaRPr lang="en-US" dirty="0">
              <a:solidFill>
                <a:srgbClr val="8F629E"/>
              </a:solidFill>
            </a:endParaRPr>
          </a:p>
        </p:txBody>
      </p:sp>
      <p:sp>
        <p:nvSpPr>
          <p:cNvPr id="9" name="Content Placeholder 2">
            <a:extLst>
              <a:ext uri="{FF2B5EF4-FFF2-40B4-BE49-F238E27FC236}">
                <a16:creationId xmlns:a16="http://schemas.microsoft.com/office/drawing/2014/main" id="{E4207A6C-5141-90EF-2619-4C9506EF2D24}"/>
              </a:ext>
            </a:extLst>
          </p:cNvPr>
          <p:cNvSpPr>
            <a:spLocks noGrp="1"/>
          </p:cNvSpPr>
          <p:nvPr>
            <p:ph idx="1"/>
          </p:nvPr>
        </p:nvSpPr>
        <p:spPr>
          <a:xfrm>
            <a:off x="1553993" y="1937286"/>
            <a:ext cx="8981927" cy="4850266"/>
          </a:xfrm>
        </p:spPr>
        <p:txBody>
          <a:bodyPr vert="horz" lIns="91440" tIns="45720" rIns="91440" bIns="45720" rtlCol="0" anchor="t">
            <a:normAutofit/>
          </a:bodyPr>
          <a:lstStyle/>
          <a:p>
            <a:r>
              <a:rPr lang="en-US" sz="2400" dirty="0">
                <a:solidFill>
                  <a:schemeClr val="tx1">
                    <a:lumMod val="75000"/>
                    <a:lumOff val="25000"/>
                  </a:schemeClr>
                </a:solidFill>
                <a:latin typeface="Arial"/>
                <a:ea typeface="Open Sans"/>
                <a:cs typeface="Segoe UI"/>
              </a:rPr>
              <a:t>This template can be used to guide the facilitation of the Debrief Meeting in your organizational assessment process</a:t>
            </a:r>
            <a:br>
              <a:rPr lang="en-US" sz="2400" dirty="0">
                <a:solidFill>
                  <a:schemeClr val="tx1">
                    <a:lumMod val="75000"/>
                    <a:lumOff val="25000"/>
                  </a:schemeClr>
                </a:solidFill>
                <a:latin typeface="Arial"/>
                <a:ea typeface="Open Sans"/>
                <a:cs typeface="Segoe UI"/>
              </a:rPr>
            </a:br>
            <a:endParaRPr lang="en-US" sz="2400" b="1" dirty="0">
              <a:solidFill>
                <a:schemeClr val="tx1">
                  <a:lumMod val="75000"/>
                  <a:lumOff val="25000"/>
                </a:schemeClr>
              </a:solidFill>
              <a:latin typeface="Arial"/>
              <a:ea typeface="Open Sans"/>
              <a:cs typeface="Arial"/>
            </a:endParaRPr>
          </a:p>
          <a:p>
            <a:r>
              <a:rPr lang="en-US" sz="2400" dirty="0">
                <a:solidFill>
                  <a:schemeClr val="tx1">
                    <a:lumMod val="75000"/>
                    <a:lumOff val="25000"/>
                  </a:schemeClr>
                </a:solidFill>
                <a:latin typeface="Arial"/>
                <a:ea typeface="Open Sans"/>
                <a:cs typeface="Segoe UI"/>
              </a:rPr>
              <a:t>Slides and speaking notes can be edited as desired</a:t>
            </a:r>
            <a:br>
              <a:rPr lang="en-US" sz="2400" dirty="0">
                <a:solidFill>
                  <a:schemeClr val="tx1">
                    <a:lumMod val="75000"/>
                    <a:lumOff val="25000"/>
                  </a:schemeClr>
                </a:solidFill>
                <a:latin typeface="Arial"/>
                <a:ea typeface="Open Sans"/>
                <a:cs typeface="Segoe UI"/>
              </a:rPr>
            </a:br>
            <a:endParaRPr lang="en-US" sz="2400" b="1" dirty="0">
              <a:solidFill>
                <a:schemeClr val="tx1">
                  <a:lumMod val="75000"/>
                  <a:lumOff val="25000"/>
                </a:schemeClr>
              </a:solidFill>
              <a:latin typeface="Arial"/>
              <a:ea typeface="Open Sans"/>
              <a:cs typeface="Arial"/>
            </a:endParaRPr>
          </a:p>
          <a:p>
            <a:r>
              <a:rPr lang="en-US" sz="2400" dirty="0">
                <a:solidFill>
                  <a:schemeClr val="tx1">
                    <a:lumMod val="75000"/>
                    <a:lumOff val="25000"/>
                  </a:schemeClr>
                </a:solidFill>
                <a:latin typeface="Arial"/>
                <a:ea typeface="Open Sans"/>
                <a:cs typeface="Segoe UI"/>
              </a:rPr>
              <a:t>The </a:t>
            </a:r>
            <a:r>
              <a:rPr lang="en-US" sz="2400" dirty="0">
                <a:solidFill>
                  <a:schemeClr val="tx1">
                    <a:lumMod val="75000"/>
                    <a:lumOff val="25000"/>
                  </a:schemeClr>
                </a:solidFill>
                <a:highlight>
                  <a:srgbClr val="FFC000"/>
                </a:highlight>
                <a:latin typeface="Arial"/>
                <a:ea typeface="Open Sans"/>
                <a:cs typeface="Segoe UI"/>
              </a:rPr>
              <a:t>orange highlighting</a:t>
            </a:r>
            <a:r>
              <a:rPr lang="en-US" sz="2400" dirty="0">
                <a:solidFill>
                  <a:schemeClr val="tx1">
                    <a:lumMod val="75000"/>
                    <a:lumOff val="25000"/>
                  </a:schemeClr>
                </a:solidFill>
                <a:latin typeface="Arial"/>
                <a:ea typeface="Open Sans"/>
                <a:cs typeface="Segoe UI"/>
              </a:rPr>
              <a:t> shows areas where you can include details specific to your organization and assessment process</a:t>
            </a:r>
            <a:br>
              <a:rPr lang="en-US" sz="2400" dirty="0">
                <a:solidFill>
                  <a:schemeClr val="tx1">
                    <a:lumMod val="75000"/>
                    <a:lumOff val="25000"/>
                  </a:schemeClr>
                </a:solidFill>
                <a:latin typeface="Arial"/>
                <a:ea typeface="Open Sans"/>
                <a:cs typeface="Segoe UI"/>
              </a:rPr>
            </a:br>
            <a:endParaRPr lang="en-US" sz="2400" dirty="0">
              <a:solidFill>
                <a:schemeClr val="tx1">
                  <a:lumMod val="75000"/>
                  <a:lumOff val="25000"/>
                </a:schemeClr>
              </a:solidFill>
              <a:latin typeface="Arial"/>
            </a:endParaRPr>
          </a:p>
          <a:p>
            <a:r>
              <a:rPr lang="en-US" sz="2400" dirty="0">
                <a:solidFill>
                  <a:schemeClr val="tx1">
                    <a:lumMod val="75000"/>
                    <a:lumOff val="25000"/>
                  </a:schemeClr>
                </a:solidFill>
                <a:latin typeface="Arial"/>
                <a:ea typeface="Open Sans"/>
                <a:cs typeface="Segoe UI"/>
              </a:rPr>
              <a:t>You are welcome to apply your own slide templates or branding</a:t>
            </a:r>
            <a:endParaRPr lang="en-US" sz="2400" dirty="0">
              <a:solidFill>
                <a:schemeClr val="tx1">
                  <a:lumMod val="75000"/>
                  <a:lumOff val="25000"/>
                </a:schemeClr>
              </a:solidFill>
              <a:latin typeface="Arial"/>
            </a:endParaRPr>
          </a:p>
          <a:p>
            <a:endParaRPr lang="en-US" sz="2400" b="1" dirty="0">
              <a:solidFill>
                <a:schemeClr val="tx1">
                  <a:lumMod val="75000"/>
                  <a:lumOff val="25000"/>
                </a:schemeClr>
              </a:solidFill>
              <a:highlight>
                <a:srgbClr val="F7A900"/>
              </a:highlight>
              <a:latin typeface="Arial"/>
              <a:ea typeface="Open Sans"/>
              <a:cs typeface="Arial"/>
            </a:endParaRPr>
          </a:p>
        </p:txBody>
      </p:sp>
      <p:cxnSp>
        <p:nvCxnSpPr>
          <p:cNvPr id="10" name="Straight Connector 9">
            <a:extLst>
              <a:ext uri="{FF2B5EF4-FFF2-40B4-BE49-F238E27FC236}">
                <a16:creationId xmlns:a16="http://schemas.microsoft.com/office/drawing/2014/main" id="{FA3F6E80-86C1-9C79-585F-8507F9BE237A}"/>
              </a:ext>
            </a:extLst>
          </p:cNvPr>
          <p:cNvCxnSpPr>
            <a:cxnSpLocks/>
          </p:cNvCxnSpPr>
          <p:nvPr/>
        </p:nvCxnSpPr>
        <p:spPr>
          <a:xfrm>
            <a:off x="0" y="1151205"/>
            <a:ext cx="609600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0285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1F2E-4BDD-AB85-ABA9-C1E3683732F1}"/>
              </a:ext>
            </a:extLst>
          </p:cNvPr>
          <p:cNvSpPr>
            <a:spLocks noGrp="1"/>
          </p:cNvSpPr>
          <p:nvPr>
            <p:ph type="title"/>
          </p:nvPr>
        </p:nvSpPr>
        <p:spPr>
          <a:xfrm>
            <a:off x="838200" y="365126"/>
            <a:ext cx="10515600" cy="786080"/>
          </a:xfrm>
        </p:spPr>
        <p:txBody>
          <a:bodyPr/>
          <a:lstStyle/>
          <a:p>
            <a:r>
              <a:rPr lang="en-US" dirty="0">
                <a:latin typeface="Arial Black"/>
              </a:rPr>
              <a:t>Overall Impressions</a:t>
            </a:r>
            <a:endParaRPr lang="en-US" dirty="0"/>
          </a:p>
        </p:txBody>
      </p:sp>
      <p:sp>
        <p:nvSpPr>
          <p:cNvPr id="3" name="TextBox 2">
            <a:extLst>
              <a:ext uri="{FF2B5EF4-FFF2-40B4-BE49-F238E27FC236}">
                <a16:creationId xmlns:a16="http://schemas.microsoft.com/office/drawing/2014/main" id="{A93DD726-3FBD-E37A-8B80-2917503086CA}"/>
              </a:ext>
            </a:extLst>
          </p:cNvPr>
          <p:cNvSpPr txBox="1"/>
          <p:nvPr/>
        </p:nvSpPr>
        <p:spPr>
          <a:xfrm>
            <a:off x="420419" y="1459230"/>
            <a:ext cx="11351162"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rPr>
              <a:t>Invite participants to share their overall thoughts or impressions on completing the Tool.</a:t>
            </a:r>
          </a:p>
          <a:p>
            <a:endParaRPr lang="en-US"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endParaRPr>
          </a:p>
          <a:p>
            <a:r>
              <a:rPr lang="en-US"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rPr>
              <a:t>If you have collected responses ahead of the meeting, you might present an overview of findings here (example below).</a:t>
            </a:r>
            <a:r>
              <a:rPr lang="en-US" sz="2000" dirty="0">
                <a:solidFill>
                  <a:schemeClr val="tx1">
                    <a:lumMod val="75000"/>
                    <a:lumOff val="25000"/>
                  </a:schemeClr>
                </a:solidFill>
                <a:highlight>
                  <a:srgbClr val="F0EEF7"/>
                </a:highlight>
                <a:latin typeface="Arial" panose="020B0604020202020204" pitchFamily="34" charset="0"/>
                <a:cs typeface="Arial" panose="020B0604020202020204" pitchFamily="34" charset="0"/>
              </a:rPr>
              <a:t>  </a:t>
            </a:r>
          </a:p>
          <a:p>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9695C1D4-DDD9-90F5-1495-AFFF689756FD}"/>
              </a:ext>
            </a:extLst>
          </p:cNvPr>
          <p:cNvGraphicFramePr>
            <a:graphicFrameLocks noGrp="1"/>
          </p:cNvGraphicFramePr>
          <p:nvPr>
            <p:extLst>
              <p:ext uri="{D42A27DB-BD31-4B8C-83A1-F6EECF244321}">
                <p14:modId xmlns:p14="http://schemas.microsoft.com/office/powerpoint/2010/main" val="4024806910"/>
              </p:ext>
            </p:extLst>
          </p:nvPr>
        </p:nvGraphicFramePr>
        <p:xfrm>
          <a:off x="1299459" y="3205480"/>
          <a:ext cx="9058030" cy="2484121"/>
        </p:xfrm>
        <a:graphic>
          <a:graphicData uri="http://schemas.openxmlformats.org/drawingml/2006/table">
            <a:tbl>
              <a:tblPr/>
              <a:tblGrid>
                <a:gridCol w="6247973">
                  <a:extLst>
                    <a:ext uri="{9D8B030D-6E8A-4147-A177-3AD203B41FA5}">
                      <a16:colId xmlns:a16="http://schemas.microsoft.com/office/drawing/2014/main" val="2686787563"/>
                    </a:ext>
                  </a:extLst>
                </a:gridCol>
                <a:gridCol w="2810057">
                  <a:extLst>
                    <a:ext uri="{9D8B030D-6E8A-4147-A177-3AD203B41FA5}">
                      <a16:colId xmlns:a16="http://schemas.microsoft.com/office/drawing/2014/main" val="2655071520"/>
                    </a:ext>
                  </a:extLst>
                </a:gridCol>
              </a:tblGrid>
              <a:tr h="471946">
                <a:tc>
                  <a:txBody>
                    <a:bodyPr/>
                    <a:lstStyle/>
                    <a:p>
                      <a:pPr algn="ctr" fontAlgn="base">
                        <a:lnSpc>
                          <a:spcPts val="2625"/>
                        </a:lnSpc>
                        <a:buNone/>
                      </a:pPr>
                      <a:r>
                        <a:rPr lang="en-US" sz="1600" b="1" i="0" dirty="0">
                          <a:solidFill>
                            <a:srgbClr val="FFFFFF"/>
                          </a:solidFill>
                          <a:effectLst/>
                          <a:latin typeface="Arial" panose="020B0604020202020204" pitchFamily="34" charset="0"/>
                          <a:cs typeface="Arial" panose="020B0604020202020204" pitchFamily="34" charset="0"/>
                        </a:rPr>
                        <a:t>Section</a:t>
                      </a:r>
                      <a:r>
                        <a:rPr lang="en-US" sz="1600" b="1" i="0" dirty="0">
                          <a:solidFill>
                            <a:srgbClr val="000000"/>
                          </a:solidFill>
                          <a:effectLst/>
                          <a:latin typeface="Arial" panose="020B0604020202020204" pitchFamily="34" charset="0"/>
                          <a:cs typeface="Arial" panose="020B0604020202020204" pitchFamily="34" charset="0"/>
                        </a:rPr>
                        <a:t>​</a:t>
                      </a:r>
                      <a:endParaRPr lang="en-US" sz="1200" b="1" i="0" dirty="0">
                        <a:solidFill>
                          <a:srgbClr val="000000"/>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solidFill>
                  </a:tcPr>
                </a:tc>
                <a:tc>
                  <a:txBody>
                    <a:bodyPr/>
                    <a:lstStyle/>
                    <a:p>
                      <a:pPr algn="ctr" fontAlgn="base">
                        <a:lnSpc>
                          <a:spcPts val="2625"/>
                        </a:lnSpc>
                        <a:buNone/>
                      </a:pPr>
                      <a:r>
                        <a:rPr lang="en-US" sz="1600" b="1" i="0" dirty="0">
                          <a:solidFill>
                            <a:srgbClr val="FFFFFF"/>
                          </a:solidFill>
                          <a:effectLst/>
                          <a:latin typeface="Arial" panose="020B0604020202020204" pitchFamily="34" charset="0"/>
                          <a:cs typeface="Arial" panose="020B0604020202020204" pitchFamily="34" charset="0"/>
                        </a:rPr>
                        <a:t>Average rating/score</a:t>
                      </a:r>
                      <a:r>
                        <a:rPr lang="en-US" sz="1600" b="1" i="0" dirty="0">
                          <a:solidFill>
                            <a:srgbClr val="000000"/>
                          </a:solidFill>
                          <a:effectLst/>
                          <a:latin typeface="Arial" panose="020B0604020202020204" pitchFamily="34" charset="0"/>
                          <a:cs typeface="Arial" panose="020B0604020202020204" pitchFamily="34" charset="0"/>
                        </a:rPr>
                        <a:t>​</a:t>
                      </a:r>
                      <a:endParaRPr lang="en-US" sz="1200" b="1" i="0" dirty="0">
                        <a:solidFill>
                          <a:srgbClr val="000000"/>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solidFill>
                  </a:tcPr>
                </a:tc>
                <a:extLst>
                  <a:ext uri="{0D108BD9-81ED-4DB2-BD59-A6C34878D82A}">
                    <a16:rowId xmlns:a16="http://schemas.microsoft.com/office/drawing/2014/main" val="3731977228"/>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1. Policies &amp; Procedures​</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699060851"/>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2. People &amp; Culture​</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extLst>
                  <a:ext uri="{0D108BD9-81ED-4DB2-BD59-A6C34878D82A}">
                    <a16:rowId xmlns:a16="http://schemas.microsoft.com/office/drawing/2014/main" val="3528516211"/>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3. Organizational Spaces​</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526026302"/>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4. Programs &amp; Services​</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extLst>
                  <a:ext uri="{0D108BD9-81ED-4DB2-BD59-A6C34878D82A}">
                    <a16:rowId xmlns:a16="http://schemas.microsoft.com/office/drawing/2014/main" val="2320831179"/>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5. Ongoing Evaluation, Improvement &amp; Accountability​</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97620921"/>
                  </a:ext>
                </a:extLst>
              </a:tr>
            </a:tbl>
          </a:graphicData>
        </a:graphic>
      </p:graphicFrame>
      <p:cxnSp>
        <p:nvCxnSpPr>
          <p:cNvPr id="5" name="Straight Connector 4">
            <a:extLst>
              <a:ext uri="{FF2B5EF4-FFF2-40B4-BE49-F238E27FC236}">
                <a16:creationId xmlns:a16="http://schemas.microsoft.com/office/drawing/2014/main" id="{14688443-4636-BD2D-B1C7-603597E3F2F8}"/>
              </a:ext>
            </a:extLst>
          </p:cNvPr>
          <p:cNvCxnSpPr>
            <a:cxnSpLocks/>
            <a:endCxn id="2" idx="2"/>
          </p:cNvCxnSpPr>
          <p:nvPr/>
        </p:nvCxnSpPr>
        <p:spPr>
          <a:xfrm>
            <a:off x="0" y="1151205"/>
            <a:ext cx="6096000" cy="1"/>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70069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B1890DF-AC40-5298-9908-550EF0A7541B}"/>
              </a:ext>
            </a:extLst>
          </p:cNvPr>
          <p:cNvSpPr>
            <a:spLocks noGrp="1"/>
          </p:cNvSpPr>
          <p:nvPr>
            <p:ph idx="1"/>
          </p:nvPr>
        </p:nvSpPr>
        <p:spPr>
          <a:xfrm>
            <a:off x="2292805" y="1825625"/>
            <a:ext cx="7907835" cy="4351338"/>
          </a:xfrm>
          <a:solidFill>
            <a:srgbClr val="FFFFFF">
              <a:alpha val="50000"/>
            </a:srgbClr>
          </a:solidFill>
        </p:spPr>
        <p:txBody>
          <a:bodyPr vert="horz" lIns="91440" tIns="45720" rIns="91440" bIns="45720" rtlCol="0" anchor="t">
            <a:normAutofit/>
          </a:bodyPr>
          <a:lstStyle/>
          <a:p>
            <a:pPr marL="0" indent="0">
              <a:buNone/>
            </a:pPr>
            <a:r>
              <a:rPr lang="en-US" sz="2000" b="1" dirty="0">
                <a:solidFill>
                  <a:schemeClr val="tx1">
                    <a:lumMod val="75000"/>
                    <a:lumOff val="25000"/>
                  </a:schemeClr>
                </a:solidFill>
                <a:latin typeface="Arial"/>
                <a:cs typeface="Arial"/>
              </a:rPr>
              <a:t>1.1</a:t>
            </a:r>
            <a:r>
              <a:rPr lang="en-US" sz="2000" dirty="0">
                <a:solidFill>
                  <a:schemeClr val="tx1">
                    <a:lumMod val="75000"/>
                    <a:lumOff val="25000"/>
                  </a:schemeClr>
                </a:solidFill>
                <a:latin typeface="Arial"/>
                <a:cs typeface="Arial"/>
              </a:rPr>
              <a:t> Your organization has formal policies and related documents (e.g., core values statement, organizational declaration) to ensure a safer, inclusive and equitable environment for all staff, volunteers, board members and service users.</a:t>
            </a:r>
            <a:endParaRPr lang="en-US" sz="2000" dirty="0">
              <a:solidFill>
                <a:schemeClr val="tx1">
                  <a:lumMod val="75000"/>
                  <a:lumOff val="25000"/>
                </a:schemeClr>
              </a:solidFill>
            </a:endParaRPr>
          </a:p>
          <a:p>
            <a:pPr marL="0" indent="0">
              <a:buNone/>
            </a:pPr>
            <a:endParaRPr lang="en-US" sz="2000" b="1" dirty="0">
              <a:solidFill>
                <a:schemeClr val="tx1">
                  <a:lumMod val="75000"/>
                  <a:lumOff val="25000"/>
                </a:schemeClr>
              </a:solidFill>
              <a:latin typeface="Arial"/>
              <a:cs typeface="Arial"/>
            </a:endParaRPr>
          </a:p>
          <a:p>
            <a:pPr marL="0" indent="0">
              <a:buNone/>
            </a:pPr>
            <a:r>
              <a:rPr lang="en-US" sz="2000" b="1" dirty="0">
                <a:solidFill>
                  <a:schemeClr val="tx1">
                    <a:lumMod val="75000"/>
                    <a:lumOff val="25000"/>
                  </a:schemeClr>
                </a:solidFill>
                <a:latin typeface="Arial"/>
                <a:cs typeface="Arial"/>
              </a:rPr>
              <a:t>1.2</a:t>
            </a:r>
            <a:r>
              <a:rPr lang="en-US" sz="2000" dirty="0">
                <a:solidFill>
                  <a:schemeClr val="tx1">
                    <a:lumMod val="75000"/>
                    <a:lumOff val="25000"/>
                  </a:schemeClr>
                </a:solidFill>
                <a:latin typeface="Arial"/>
                <a:cs typeface="Arial"/>
              </a:rPr>
              <a:t> Your organization has formal protocols and/or mechanisms to ensure ongoing implementation of existing policies for safe, inclusive and equitable environments for all staff, volunteers, board members and service users.</a:t>
            </a:r>
            <a:endParaRPr lang="en-US" sz="20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marL="0" indent="0">
              <a:buNone/>
            </a:pPr>
            <a:r>
              <a:rPr lang="en-US" sz="2000" b="1" dirty="0">
                <a:solidFill>
                  <a:schemeClr val="tx1">
                    <a:lumMod val="75000"/>
                    <a:lumOff val="25000"/>
                  </a:schemeClr>
                </a:solidFill>
                <a:latin typeface="Arial"/>
                <a:cs typeface="Arial"/>
              </a:rPr>
              <a:t>1.3</a:t>
            </a:r>
            <a:r>
              <a:rPr lang="en-US" sz="2000" dirty="0">
                <a:solidFill>
                  <a:schemeClr val="tx1">
                    <a:lumMod val="75000"/>
                    <a:lumOff val="25000"/>
                  </a:schemeClr>
                </a:solidFill>
                <a:latin typeface="Arial"/>
                <a:cs typeface="Arial"/>
              </a:rPr>
              <a:t> Your organization reviews its policies and protocols regularly and revises/amends as needed.</a:t>
            </a:r>
            <a:endParaRPr lang="en-US" sz="20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a:buAutoNum type="arabicPeriod"/>
            </a:pPr>
            <a:endParaRPr lang="en-US" sz="2000" dirty="0">
              <a:solidFill>
                <a:schemeClr val="tx1">
                  <a:lumMod val="75000"/>
                  <a:lumOff val="25000"/>
                </a:schemeClr>
              </a:solidFill>
            </a:endParaRPr>
          </a:p>
        </p:txBody>
      </p:sp>
      <p:sp>
        <p:nvSpPr>
          <p:cNvPr id="3" name="TextBox 2">
            <a:extLst>
              <a:ext uri="{FF2B5EF4-FFF2-40B4-BE49-F238E27FC236}">
                <a16:creationId xmlns:a16="http://schemas.microsoft.com/office/drawing/2014/main" id="{3F39A630-4A85-F94B-E2CD-A5A9DE24D733}"/>
              </a:ext>
            </a:extLst>
          </p:cNvPr>
          <p:cNvSpPr txBox="1"/>
          <p:nvPr/>
        </p:nvSpPr>
        <p:spPr>
          <a:xfrm>
            <a:off x="695739" y="1987826"/>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9" name="Oval 8">
            <a:extLst>
              <a:ext uri="{FF2B5EF4-FFF2-40B4-BE49-F238E27FC236}">
                <a16:creationId xmlns:a16="http://schemas.microsoft.com/office/drawing/2014/main" id="{DDB854ED-3F3B-291E-318F-6C3935E74103}"/>
              </a:ext>
            </a:extLst>
          </p:cNvPr>
          <p:cNvSpPr/>
          <p:nvPr/>
        </p:nvSpPr>
        <p:spPr>
          <a:xfrm>
            <a:off x="1330364" y="1867106"/>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3.4</a:t>
            </a:r>
          </a:p>
        </p:txBody>
      </p:sp>
      <p:sp>
        <p:nvSpPr>
          <p:cNvPr id="10" name="Oval 9">
            <a:extLst>
              <a:ext uri="{FF2B5EF4-FFF2-40B4-BE49-F238E27FC236}">
                <a16:creationId xmlns:a16="http://schemas.microsoft.com/office/drawing/2014/main" id="{6A77FBD6-1DE3-65AF-1B4F-944E68A811DB}"/>
              </a:ext>
            </a:extLst>
          </p:cNvPr>
          <p:cNvSpPr/>
          <p:nvPr/>
        </p:nvSpPr>
        <p:spPr>
          <a:xfrm>
            <a:off x="1330363" y="3460103"/>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3.9</a:t>
            </a:r>
          </a:p>
        </p:txBody>
      </p:sp>
      <p:sp>
        <p:nvSpPr>
          <p:cNvPr id="11" name="Oval 10">
            <a:extLst>
              <a:ext uri="{FF2B5EF4-FFF2-40B4-BE49-F238E27FC236}">
                <a16:creationId xmlns:a16="http://schemas.microsoft.com/office/drawing/2014/main" id="{2E26E1D6-BDAB-A1F7-6D0C-2E72A0240002}"/>
              </a:ext>
            </a:extLst>
          </p:cNvPr>
          <p:cNvSpPr/>
          <p:nvPr/>
        </p:nvSpPr>
        <p:spPr>
          <a:xfrm>
            <a:off x="1330362" y="4995206"/>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3.7</a:t>
            </a:r>
          </a:p>
        </p:txBody>
      </p:sp>
      <p:sp>
        <p:nvSpPr>
          <p:cNvPr id="17" name="Arrow: Bent 16">
            <a:extLst>
              <a:ext uri="{FF2B5EF4-FFF2-40B4-BE49-F238E27FC236}">
                <a16:creationId xmlns:a16="http://schemas.microsoft.com/office/drawing/2014/main" id="{319F97D1-B37E-05DE-504E-0FCF27A93CC5}"/>
              </a:ext>
            </a:extLst>
          </p:cNvPr>
          <p:cNvSpPr/>
          <p:nvPr/>
        </p:nvSpPr>
        <p:spPr>
          <a:xfrm rot="16200000">
            <a:off x="1696984" y="5909187"/>
            <a:ext cx="366623" cy="583688"/>
          </a:xfrm>
          <a:prstGeom prst="bentArrow">
            <a:avLst>
              <a:gd name="adj1" fmla="val 25000"/>
              <a:gd name="adj2" fmla="val 25000"/>
              <a:gd name="adj3" fmla="val 50000"/>
              <a:gd name="adj4" fmla="val 43750"/>
            </a:avLst>
          </a:prstGeom>
          <a:solidFill>
            <a:srgbClr val="F4AA2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TextBox 17">
            <a:extLst>
              <a:ext uri="{FF2B5EF4-FFF2-40B4-BE49-F238E27FC236}">
                <a16:creationId xmlns:a16="http://schemas.microsoft.com/office/drawing/2014/main" id="{CF24C7C8-25D6-8614-358D-43CE378500E5}"/>
              </a:ext>
            </a:extLst>
          </p:cNvPr>
          <p:cNvSpPr txBox="1"/>
          <p:nvPr/>
        </p:nvSpPr>
        <p:spPr>
          <a:xfrm>
            <a:off x="2323285" y="6017719"/>
            <a:ext cx="7374194" cy="646331"/>
          </a:xfrm>
          <a:prstGeom prst="rect">
            <a:avLst/>
          </a:prstGeom>
          <a:noFill/>
        </p:spPr>
        <p:txBody>
          <a:bodyPr wrap="square" rtlCol="0">
            <a:spAutoFit/>
          </a:bodyPr>
          <a:lstStyle/>
          <a:p>
            <a:r>
              <a:rPr lang="en-US" dirty="0">
                <a:highlight>
                  <a:srgbClr val="F4AA2B"/>
                </a:highlight>
                <a:latin typeface="Arial" panose="020B0604020202020204" pitchFamily="34" charset="0"/>
                <a:cs typeface="Arial" panose="020B0604020202020204" pitchFamily="34" charset="0"/>
              </a:rPr>
              <a:t>If you collected responses before the meeting, you may choose to share aggregated ratings like this</a:t>
            </a:r>
          </a:p>
        </p:txBody>
      </p:sp>
      <p:cxnSp>
        <p:nvCxnSpPr>
          <p:cNvPr id="7" name="Straight Connector 6">
            <a:extLst>
              <a:ext uri="{FF2B5EF4-FFF2-40B4-BE49-F238E27FC236}">
                <a16:creationId xmlns:a16="http://schemas.microsoft.com/office/drawing/2014/main" id="{B69B1F60-1C36-D6D1-30D5-593DAB0E44FE}"/>
              </a:ext>
            </a:extLst>
          </p:cNvPr>
          <p:cNvCxnSpPr>
            <a:cxnSpLocks/>
          </p:cNvCxnSpPr>
          <p:nvPr/>
        </p:nvCxnSpPr>
        <p:spPr>
          <a:xfrm>
            <a:off x="0" y="1151205"/>
            <a:ext cx="65328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8" name="Title 1">
            <a:extLst>
              <a:ext uri="{FF2B5EF4-FFF2-40B4-BE49-F238E27FC236}">
                <a16:creationId xmlns:a16="http://schemas.microsoft.com/office/drawing/2014/main" id="{A551364C-EB43-5C42-817E-2D9BB504E658}"/>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Policies &amp; Procedures</a:t>
            </a:r>
            <a:endParaRPr lang="en-US" dirty="0"/>
          </a:p>
        </p:txBody>
      </p:sp>
      <p:pic>
        <p:nvPicPr>
          <p:cNvPr id="13" name="Picture 12" descr="A purple and white geometric shapes&#10;&#10;Description automatically generated">
            <a:extLst>
              <a:ext uri="{FF2B5EF4-FFF2-40B4-BE49-F238E27FC236}">
                <a16:creationId xmlns:a16="http://schemas.microsoft.com/office/drawing/2014/main" id="{97DFFDD9-72E1-445B-9701-9CF35444E080}"/>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Tree>
    <p:extLst>
      <p:ext uri="{BB962C8B-B14F-4D97-AF65-F5344CB8AC3E}">
        <p14:creationId xmlns:p14="http://schemas.microsoft.com/office/powerpoint/2010/main" val="3653239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50BA-62BD-0E2A-AFF8-505F333FF5B3}"/>
              </a:ext>
            </a:extLst>
          </p:cNvPr>
          <p:cNvSpPr>
            <a:spLocks noGrp="1"/>
          </p:cNvSpPr>
          <p:nvPr>
            <p:ph type="title"/>
          </p:nvPr>
        </p:nvSpPr>
        <p:spPr>
          <a:xfrm>
            <a:off x="838200" y="365125"/>
            <a:ext cx="10515600" cy="1325563"/>
          </a:xfrm>
        </p:spPr>
        <p:txBody>
          <a:bodyPr>
            <a:noAutofit/>
          </a:bodyPr>
          <a:lstStyle/>
          <a:p>
            <a:r>
              <a:rPr lang="en-US" sz="2800" b="1" dirty="0">
                <a:solidFill>
                  <a:srgbClr val="706783"/>
                </a:solidFill>
                <a:latin typeface="Arial"/>
                <a:cs typeface="Arial"/>
              </a:rPr>
              <a:t>1.1</a:t>
            </a:r>
            <a:r>
              <a:rPr lang="en-US" sz="2800" dirty="0">
                <a:solidFill>
                  <a:srgbClr val="706783"/>
                </a:solidFill>
                <a:latin typeface="Arial"/>
                <a:cs typeface="Arial"/>
              </a:rPr>
              <a:t> Your organization has formal policies and related documents (e.g., core values statement, organizational declaration) to ensure a safer, inclusive and equitable environment for all staff, volunteers, board members and service users.</a:t>
            </a:r>
            <a:endParaRPr lang="en-US" sz="2800" dirty="0">
              <a:solidFill>
                <a:srgbClr val="706783"/>
              </a:solidFill>
            </a:endParaRPr>
          </a:p>
        </p:txBody>
      </p:sp>
      <p:pic>
        <p:nvPicPr>
          <p:cNvPr id="6" name="Picture 5">
            <a:extLst>
              <a:ext uri="{FF2B5EF4-FFF2-40B4-BE49-F238E27FC236}">
                <a16:creationId xmlns:a16="http://schemas.microsoft.com/office/drawing/2014/main" id="{041EC27D-9431-6135-ED2F-43D4E855B734}"/>
              </a:ext>
            </a:extLst>
          </p:cNvPr>
          <p:cNvPicPr>
            <a:picLocks noChangeAspect="1"/>
          </p:cNvPicPr>
          <p:nvPr/>
        </p:nvPicPr>
        <p:blipFill>
          <a:blip r:embed="rId3"/>
          <a:srcRect t="8081"/>
          <a:stretch>
            <a:fillRect/>
          </a:stretch>
        </p:blipFill>
        <p:spPr>
          <a:xfrm>
            <a:off x="3242824" y="2133599"/>
            <a:ext cx="5706351" cy="3530439"/>
          </a:xfrm>
          <a:prstGeom prst="rect">
            <a:avLst/>
          </a:prstGeom>
        </p:spPr>
      </p:pic>
      <p:sp>
        <p:nvSpPr>
          <p:cNvPr id="7" name="TextBox 6">
            <a:extLst>
              <a:ext uri="{FF2B5EF4-FFF2-40B4-BE49-F238E27FC236}">
                <a16:creationId xmlns:a16="http://schemas.microsoft.com/office/drawing/2014/main" id="{E0E05A99-2B5B-14E8-1C34-45FC688C3ABE}"/>
              </a:ext>
            </a:extLst>
          </p:cNvPr>
          <p:cNvSpPr txBox="1"/>
          <p:nvPr/>
        </p:nvSpPr>
        <p:spPr>
          <a:xfrm>
            <a:off x="126103" y="5860683"/>
            <a:ext cx="8823072" cy="830997"/>
          </a:xfrm>
          <a:prstGeom prst="rect">
            <a:avLst/>
          </a:prstGeom>
          <a:noFill/>
        </p:spPr>
        <p:txBody>
          <a:bodyPr wrap="square" rtlCol="0">
            <a:spAutoFit/>
          </a:bodyPr>
          <a:lstStyle/>
          <a:p>
            <a:r>
              <a:rPr lang="en-US" sz="1600" dirty="0">
                <a:highlight>
                  <a:srgbClr val="F4AA2B"/>
                </a:highlight>
                <a:latin typeface="Arial" panose="020B0604020202020204" pitchFamily="34" charset="0"/>
                <a:cs typeface="Arial" panose="020B0604020202020204" pitchFamily="34" charset="0"/>
              </a:rPr>
              <a:t>If you collected responses before the meeting, you may wish to highlight specific indicators for discussion by showing a graph of responses. This can be important if there is a wide range of different responses, or (as shown here) lots of participants who responded ‘Unsure’. </a:t>
            </a:r>
          </a:p>
        </p:txBody>
      </p:sp>
    </p:spTree>
    <p:extLst>
      <p:ext uri="{BB962C8B-B14F-4D97-AF65-F5344CB8AC3E}">
        <p14:creationId xmlns:p14="http://schemas.microsoft.com/office/powerpoint/2010/main" val="4289544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4D808C-39E5-A36E-5A80-4ECBB6990F6A}"/>
              </a:ext>
            </a:extLst>
          </p:cNvPr>
          <p:cNvSpPr txBox="1"/>
          <p:nvPr/>
        </p:nvSpPr>
        <p:spPr>
          <a:xfrm>
            <a:off x="652553" y="1468563"/>
            <a:ext cx="7520842"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Optional slide for additional reflections or for participant annotation. </a:t>
            </a: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16AE3C63-989F-7FB2-48D7-A944C2A1E1ED}"/>
              </a:ext>
            </a:extLst>
          </p:cNvPr>
          <p:cNvCxnSpPr>
            <a:cxnSpLocks/>
          </p:cNvCxnSpPr>
          <p:nvPr/>
        </p:nvCxnSpPr>
        <p:spPr>
          <a:xfrm>
            <a:off x="0" y="1151205"/>
            <a:ext cx="65328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9" name="Title 1">
            <a:extLst>
              <a:ext uri="{FF2B5EF4-FFF2-40B4-BE49-F238E27FC236}">
                <a16:creationId xmlns:a16="http://schemas.microsoft.com/office/drawing/2014/main" id="{CBD6F963-6793-DC33-7CDD-FE4A0581E284}"/>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Policies &amp; Procedures</a:t>
            </a:r>
            <a:endParaRPr lang="en-US" dirty="0"/>
          </a:p>
        </p:txBody>
      </p:sp>
      <p:pic>
        <p:nvPicPr>
          <p:cNvPr id="10" name="Picture 9" descr="A purple and white geometric shapes&#10;&#10;Description automatically generated">
            <a:extLst>
              <a:ext uri="{FF2B5EF4-FFF2-40B4-BE49-F238E27FC236}">
                <a16:creationId xmlns:a16="http://schemas.microsoft.com/office/drawing/2014/main" id="{00C3BC4A-9EEB-9A90-E9FF-DD75E2D6422A}"/>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1" name="Picture 10" descr="A purple and white geometric shapes&#10;&#10;Description automatically generated">
            <a:extLst>
              <a:ext uri="{FF2B5EF4-FFF2-40B4-BE49-F238E27FC236}">
                <a16:creationId xmlns:a16="http://schemas.microsoft.com/office/drawing/2014/main" id="{E3AF2292-746F-CC87-B798-9603E99D970B}"/>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Tree>
    <p:extLst>
      <p:ext uri="{BB962C8B-B14F-4D97-AF65-F5344CB8AC3E}">
        <p14:creationId xmlns:p14="http://schemas.microsoft.com/office/powerpoint/2010/main" val="3609574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urple and white geometric shapes&#10;&#10;Description automatically generated">
            <a:extLst>
              <a:ext uri="{FF2B5EF4-FFF2-40B4-BE49-F238E27FC236}">
                <a16:creationId xmlns:a16="http://schemas.microsoft.com/office/drawing/2014/main" id="{E50434E9-4ABD-C56C-81D3-9A721BA83840}"/>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
        <p:nvSpPr>
          <p:cNvPr id="4" name="Content Placeholder 2">
            <a:extLst>
              <a:ext uri="{FF2B5EF4-FFF2-40B4-BE49-F238E27FC236}">
                <a16:creationId xmlns:a16="http://schemas.microsoft.com/office/drawing/2014/main" id="{6DA3CB75-9A28-F1EA-BF05-41BDFF275A2F}"/>
              </a:ext>
            </a:extLst>
          </p:cNvPr>
          <p:cNvSpPr>
            <a:spLocks noGrp="1"/>
          </p:cNvSpPr>
          <p:nvPr>
            <p:ph idx="1"/>
          </p:nvPr>
        </p:nvSpPr>
        <p:spPr>
          <a:xfrm>
            <a:off x="624840" y="1603847"/>
            <a:ext cx="4714241" cy="3865030"/>
          </a:xfrm>
          <a:noFill/>
        </p:spPr>
        <p:txBody>
          <a:bodyPr vert="horz" lIns="91440" tIns="45720" rIns="91440" bIns="45720" rtlCol="0" anchor="t">
            <a:noAutofit/>
          </a:bodyPr>
          <a:lstStyle/>
          <a:p>
            <a:pPr marL="0" indent="0">
              <a:lnSpc>
                <a:spcPct val="100000"/>
              </a:lnSpc>
              <a:spcBef>
                <a:spcPts val="0"/>
              </a:spcBef>
              <a:buNone/>
            </a:pPr>
            <a:r>
              <a:rPr lang="en-US" sz="1800" b="1" dirty="0">
                <a:solidFill>
                  <a:schemeClr val="tx1">
                    <a:lumMod val="75000"/>
                    <a:lumOff val="25000"/>
                  </a:schemeClr>
                </a:solidFill>
                <a:latin typeface="Arial"/>
                <a:cs typeface="Arial"/>
              </a:rPr>
              <a:t>2.1</a:t>
            </a:r>
            <a:r>
              <a:rPr lang="en-US" sz="1800" dirty="0">
                <a:solidFill>
                  <a:schemeClr val="tx1">
                    <a:lumMod val="75000"/>
                    <a:lumOff val="25000"/>
                  </a:schemeClr>
                </a:solidFill>
                <a:latin typeface="Arial"/>
                <a:cs typeface="Arial"/>
              </a:rPr>
              <a:t> Ongoing improvement and accountability to address stigma are part of your organization’s culture.</a:t>
            </a:r>
            <a:endParaRPr lang="en-US" sz="1800" dirty="0">
              <a:solidFill>
                <a:schemeClr val="tx1">
                  <a:lumMod val="75000"/>
                  <a:lumOff val="25000"/>
                </a:schemeClr>
              </a:solidFill>
            </a:endParaRP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2.2 </a:t>
            </a:r>
            <a:r>
              <a:rPr lang="en-US" sz="1800" dirty="0">
                <a:solidFill>
                  <a:schemeClr val="tx1">
                    <a:lumMod val="75000"/>
                    <a:lumOff val="25000"/>
                  </a:schemeClr>
                </a:solidFill>
                <a:latin typeface="Arial"/>
                <a:cs typeface="Arial"/>
              </a:rPr>
              <a:t>Staff and volunteers (including leadership) can recognize, see and understand stigma in interpersonal interactions and organizational operations.</a:t>
            </a:r>
            <a:endParaRPr lang="en-US" sz="1800" dirty="0">
              <a:solidFill>
                <a:schemeClr val="tx1">
                  <a:lumMod val="75000"/>
                  <a:lumOff val="25000"/>
                </a:schemeClr>
              </a:solidFill>
            </a:endParaRP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2.3 </a:t>
            </a:r>
            <a:r>
              <a:rPr lang="en-US" sz="1800" dirty="0">
                <a:solidFill>
                  <a:schemeClr val="tx1">
                    <a:lumMod val="75000"/>
                    <a:lumOff val="25000"/>
                  </a:schemeClr>
                </a:solidFill>
                <a:latin typeface="Arial"/>
                <a:cs typeface="Arial"/>
              </a:rPr>
              <a:t>Leadership actively embodies organizational commitment to stigma reduction and equity (e.g., reinforces/creates supportive practices, approaches, policies and partnerships that promote equity and reduce stigma).</a:t>
            </a:r>
            <a:endParaRPr lang="en-US" sz="1800" dirty="0">
              <a:solidFill>
                <a:schemeClr val="tx1">
                  <a:lumMod val="75000"/>
                  <a:lumOff val="25000"/>
                </a:schemeClr>
              </a:solidFill>
            </a:endParaRPr>
          </a:p>
        </p:txBody>
      </p:sp>
      <p:cxnSp>
        <p:nvCxnSpPr>
          <p:cNvPr id="3" name="Straight Connector 2">
            <a:extLst>
              <a:ext uri="{FF2B5EF4-FFF2-40B4-BE49-F238E27FC236}">
                <a16:creationId xmlns:a16="http://schemas.microsoft.com/office/drawing/2014/main" id="{DA82CF4C-4969-0B43-0363-C3A1CD4FAF14}"/>
              </a:ext>
            </a:extLst>
          </p:cNvPr>
          <p:cNvCxnSpPr>
            <a:cxnSpLocks/>
          </p:cNvCxnSpPr>
          <p:nvPr/>
        </p:nvCxnSpPr>
        <p:spPr>
          <a:xfrm>
            <a:off x="0" y="1151205"/>
            <a:ext cx="528320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9E4887F6-7248-C3FB-B0BE-4A637C77C88A}"/>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People &amp; Culture</a:t>
            </a:r>
            <a:endParaRPr lang="en-US" dirty="0"/>
          </a:p>
        </p:txBody>
      </p:sp>
      <p:sp>
        <p:nvSpPr>
          <p:cNvPr id="9" name="Content Placeholder 2">
            <a:extLst>
              <a:ext uri="{FF2B5EF4-FFF2-40B4-BE49-F238E27FC236}">
                <a16:creationId xmlns:a16="http://schemas.microsoft.com/office/drawing/2014/main" id="{30ED5E61-7B88-D7AB-EA1B-961BB13EC561}"/>
              </a:ext>
            </a:extLst>
          </p:cNvPr>
          <p:cNvSpPr txBox="1">
            <a:spLocks/>
          </p:cNvSpPr>
          <p:nvPr/>
        </p:nvSpPr>
        <p:spPr>
          <a:xfrm>
            <a:off x="6096001" y="1603847"/>
            <a:ext cx="5354320" cy="3719993"/>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tx1">
                    <a:lumMod val="75000"/>
                    <a:lumOff val="25000"/>
                  </a:schemeClr>
                </a:solidFill>
                <a:latin typeface="Arial"/>
                <a:cs typeface="Arial"/>
              </a:rPr>
              <a:t>2.4</a:t>
            </a:r>
            <a:r>
              <a:rPr lang="en-US" sz="1800" dirty="0">
                <a:solidFill>
                  <a:schemeClr val="tx1">
                    <a:lumMod val="75000"/>
                    <a:lumOff val="25000"/>
                  </a:schemeClr>
                </a:solidFill>
                <a:latin typeface="Arial"/>
                <a:cs typeface="Arial"/>
              </a:rPr>
              <a:t> Your organization’s budget aligns with and commits to stigma reduction and equity, including: professional development, engagement of PWLE, supporting staff health and wellness, and collaboration with other organizations.</a:t>
            </a:r>
            <a:endParaRPr lang="en-US" sz="1800" dirty="0">
              <a:solidFill>
                <a:schemeClr val="tx1">
                  <a:lumMod val="75000"/>
                  <a:lumOff val="25000"/>
                </a:schemeClr>
              </a:solidFill>
            </a:endParaRP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2.5 </a:t>
            </a:r>
            <a:r>
              <a:rPr lang="en-US" sz="1800" dirty="0">
                <a:solidFill>
                  <a:schemeClr val="tx1">
                    <a:lumMod val="75000"/>
                    <a:lumOff val="25000"/>
                  </a:schemeClr>
                </a:solidFill>
                <a:latin typeface="Arial"/>
                <a:cs typeface="Arial"/>
              </a:rPr>
              <a:t>Your organization fosters a supportive environment for all staff and volunteers and intentionally recruits and provides meaningful opportunities for members of equity-deserving communities.</a:t>
            </a:r>
            <a:endParaRPr lang="en-US" sz="1800" dirty="0">
              <a:solidFill>
                <a:schemeClr val="tx1">
                  <a:lumMod val="75000"/>
                  <a:lumOff val="25000"/>
                </a:schemeClr>
              </a:solidFill>
            </a:endParaRPr>
          </a:p>
          <a:p>
            <a:pPr marL="0" indent="0">
              <a:lnSpc>
                <a:spcPct val="100000"/>
              </a:lnSpc>
              <a:spcBef>
                <a:spcPts val="0"/>
              </a:spcBef>
              <a:buNone/>
            </a:pPr>
            <a:endParaRPr lang="en-US" sz="1800" b="1"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2.6</a:t>
            </a:r>
            <a:r>
              <a:rPr lang="en-US" sz="1800" dirty="0">
                <a:solidFill>
                  <a:schemeClr val="tx1">
                    <a:lumMod val="75000"/>
                    <a:lumOff val="25000"/>
                  </a:schemeClr>
                </a:solidFill>
                <a:latin typeface="Arial"/>
                <a:cs typeface="Arial"/>
              </a:rPr>
              <a:t> Protocols and processes are in place to support staff, volunteers, board members and service users and to acknowledge and address the impacts of stigma.</a:t>
            </a:r>
            <a:endParaRPr lang="en-US" sz="1800" dirty="0">
              <a:solidFill>
                <a:schemeClr val="tx1">
                  <a:lumMod val="75000"/>
                  <a:lumOff val="25000"/>
                </a:schemeClr>
              </a:solidFill>
            </a:endParaRPr>
          </a:p>
        </p:txBody>
      </p:sp>
    </p:spTree>
    <p:extLst>
      <p:ext uri="{BB962C8B-B14F-4D97-AF65-F5344CB8AC3E}">
        <p14:creationId xmlns:p14="http://schemas.microsoft.com/office/powerpoint/2010/main" val="3497709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0FB1F1B-692F-C0EF-8B78-D2F53736B3A9}"/>
              </a:ext>
            </a:extLst>
          </p:cNvPr>
          <p:cNvCxnSpPr>
            <a:cxnSpLocks/>
          </p:cNvCxnSpPr>
          <p:nvPr/>
        </p:nvCxnSpPr>
        <p:spPr>
          <a:xfrm>
            <a:off x="0" y="1151205"/>
            <a:ext cx="528320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7A8DF84D-5AF4-8765-6E8D-B8991F27D411}"/>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People &amp; Culture</a:t>
            </a:r>
            <a:endParaRPr lang="en-US" dirty="0"/>
          </a:p>
        </p:txBody>
      </p:sp>
      <p:sp>
        <p:nvSpPr>
          <p:cNvPr id="2" name="TextBox 1">
            <a:extLst>
              <a:ext uri="{FF2B5EF4-FFF2-40B4-BE49-F238E27FC236}">
                <a16:creationId xmlns:a16="http://schemas.microsoft.com/office/drawing/2014/main" id="{6CD2A1AA-6346-3B16-688B-F50F80B49B9D}"/>
              </a:ext>
            </a:extLst>
          </p:cNvPr>
          <p:cNvSpPr txBox="1"/>
          <p:nvPr/>
        </p:nvSpPr>
        <p:spPr>
          <a:xfrm>
            <a:off x="652553" y="1468563"/>
            <a:ext cx="7520842"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Optional slide for additional reflections or for participant annotation. </a:t>
            </a: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0031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B6E36DB-9C7D-17AD-4074-3B35A67C2AEC}"/>
              </a:ext>
            </a:extLst>
          </p:cNvPr>
          <p:cNvSpPr>
            <a:spLocks noGrp="1"/>
          </p:cNvSpPr>
          <p:nvPr>
            <p:ph idx="1"/>
          </p:nvPr>
        </p:nvSpPr>
        <p:spPr>
          <a:xfrm>
            <a:off x="645160" y="1937286"/>
            <a:ext cx="5450840" cy="832109"/>
          </a:xfrm>
          <a:solidFill>
            <a:srgbClr val="FFFFFF">
              <a:alpha val="50000"/>
            </a:srgbClr>
          </a:solidFill>
        </p:spPr>
        <p:txBody>
          <a:bodyPr vert="horz" lIns="91440" tIns="45720" rIns="91440" bIns="45720" rtlCol="0" anchor="t">
            <a:noAutofit/>
          </a:bodyPr>
          <a:lstStyle/>
          <a:p>
            <a:pPr marL="0" indent="0">
              <a:lnSpc>
                <a:spcPct val="100000"/>
              </a:lnSpc>
              <a:spcBef>
                <a:spcPts val="0"/>
              </a:spcBef>
              <a:spcAft>
                <a:spcPts val="1800"/>
              </a:spcAft>
              <a:buNone/>
            </a:pPr>
            <a:r>
              <a:rPr lang="en-US" sz="2000" b="1" dirty="0">
                <a:solidFill>
                  <a:schemeClr val="tx1">
                    <a:lumMod val="75000"/>
                    <a:lumOff val="25000"/>
                  </a:schemeClr>
                </a:solidFill>
                <a:latin typeface="Arial"/>
                <a:cs typeface="Arial"/>
              </a:rPr>
              <a:t>3.1</a:t>
            </a:r>
            <a:r>
              <a:rPr lang="en-US" sz="2000" dirty="0">
                <a:solidFill>
                  <a:schemeClr val="tx1">
                    <a:lumMod val="75000"/>
                    <a:lumOff val="25000"/>
                  </a:schemeClr>
                </a:solidFill>
                <a:latin typeface="Arial"/>
                <a:cs typeface="Arial"/>
              </a:rPr>
              <a:t> The environment is comfortable, inviting and accessible.</a:t>
            </a:r>
          </a:p>
          <a:p>
            <a:pPr marL="0" indent="0">
              <a:lnSpc>
                <a:spcPct val="100000"/>
              </a:lnSpc>
              <a:spcBef>
                <a:spcPts val="0"/>
              </a:spcBef>
              <a:spcAft>
                <a:spcPts val="1800"/>
              </a:spcAft>
              <a:buNone/>
            </a:pPr>
            <a:r>
              <a:rPr lang="en-US" sz="2000" b="1" dirty="0">
                <a:solidFill>
                  <a:schemeClr val="tx1">
                    <a:lumMod val="75000"/>
                    <a:lumOff val="25000"/>
                  </a:schemeClr>
                </a:solidFill>
                <a:latin typeface="Arial"/>
                <a:cs typeface="Arial"/>
              </a:rPr>
              <a:t>3.2</a:t>
            </a:r>
            <a:r>
              <a:rPr lang="en-US" sz="2000" dirty="0">
                <a:solidFill>
                  <a:schemeClr val="tx1">
                    <a:lumMod val="75000"/>
                    <a:lumOff val="25000"/>
                  </a:schemeClr>
                </a:solidFill>
                <a:latin typeface="Arial"/>
                <a:cs typeface="Arial"/>
              </a:rPr>
              <a:t> Digital (e.g., website, social media platforms, virtual communication platforms) and physical spaces (e.g., reception area, waiting rooms) affirm and represent all service users.</a:t>
            </a:r>
          </a:p>
          <a:p>
            <a:pPr marL="0" indent="0">
              <a:lnSpc>
                <a:spcPct val="100000"/>
              </a:lnSpc>
              <a:spcBef>
                <a:spcPts val="0"/>
              </a:spcBef>
              <a:spcAft>
                <a:spcPts val="1800"/>
              </a:spcAft>
              <a:buNone/>
            </a:pPr>
            <a:endParaRPr lang="en-US" sz="2000" dirty="0">
              <a:solidFill>
                <a:schemeClr val="tx1">
                  <a:lumMod val="75000"/>
                  <a:lumOff val="25000"/>
                </a:schemeClr>
              </a:solidFill>
              <a:latin typeface="Arial"/>
              <a:cs typeface="Arial"/>
            </a:endParaRPr>
          </a:p>
        </p:txBody>
      </p:sp>
      <p:cxnSp>
        <p:nvCxnSpPr>
          <p:cNvPr id="3" name="Straight Connector 2">
            <a:extLst>
              <a:ext uri="{FF2B5EF4-FFF2-40B4-BE49-F238E27FC236}">
                <a16:creationId xmlns:a16="http://schemas.microsoft.com/office/drawing/2014/main" id="{97646A6F-2887-83FD-DD24-45287964EF0B}"/>
              </a:ext>
            </a:extLst>
          </p:cNvPr>
          <p:cNvCxnSpPr>
            <a:cxnSpLocks/>
          </p:cNvCxnSpPr>
          <p:nvPr/>
        </p:nvCxnSpPr>
        <p:spPr>
          <a:xfrm>
            <a:off x="0" y="1151205"/>
            <a:ext cx="662432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9956A5F8-1580-0B73-34B8-B13B30483B22}"/>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Organizational Spaces</a:t>
            </a:r>
            <a:endParaRPr lang="en-US" dirty="0"/>
          </a:p>
        </p:txBody>
      </p:sp>
      <p:sp>
        <p:nvSpPr>
          <p:cNvPr id="13" name="Content Placeholder 2">
            <a:extLst>
              <a:ext uri="{FF2B5EF4-FFF2-40B4-BE49-F238E27FC236}">
                <a16:creationId xmlns:a16="http://schemas.microsoft.com/office/drawing/2014/main" id="{3FDB7271-00B2-9646-D82B-368E4D084CD9}"/>
              </a:ext>
            </a:extLst>
          </p:cNvPr>
          <p:cNvSpPr txBox="1">
            <a:spLocks/>
          </p:cNvSpPr>
          <p:nvPr/>
        </p:nvSpPr>
        <p:spPr>
          <a:xfrm>
            <a:off x="6624320" y="1937286"/>
            <a:ext cx="5232400" cy="4351338"/>
          </a:xfrm>
          <a:prstGeom prst="rect">
            <a:avLst/>
          </a:prstGeom>
          <a:solidFill>
            <a:srgbClr val="FFFFFF">
              <a:alpha val="50000"/>
            </a:srgbClr>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1800"/>
              </a:spcAft>
              <a:buFont typeface="Arial" panose="020B0604020202020204" pitchFamily="34" charset="0"/>
              <a:buNone/>
            </a:pPr>
            <a:r>
              <a:rPr lang="en-US" sz="2000" b="1" dirty="0">
                <a:solidFill>
                  <a:schemeClr val="tx1">
                    <a:lumMod val="75000"/>
                    <a:lumOff val="25000"/>
                  </a:schemeClr>
                </a:solidFill>
                <a:latin typeface="Arial"/>
                <a:cs typeface="Arial"/>
              </a:rPr>
              <a:t>3.3</a:t>
            </a:r>
            <a:r>
              <a:rPr lang="en-US" sz="2000" dirty="0">
                <a:solidFill>
                  <a:schemeClr val="tx1">
                    <a:lumMod val="75000"/>
                    <a:lumOff val="25000"/>
                  </a:schemeClr>
                </a:solidFill>
                <a:latin typeface="Arial"/>
                <a:cs typeface="Arial"/>
              </a:rPr>
              <a:t> Spaces are designed and used in a way that provides privacy.</a:t>
            </a:r>
            <a:endParaRPr lang="en-US" sz="2000" b="1" dirty="0">
              <a:solidFill>
                <a:schemeClr val="tx1">
                  <a:lumMod val="75000"/>
                  <a:lumOff val="25000"/>
                </a:schemeClr>
              </a:solidFill>
              <a:latin typeface="Arial"/>
              <a:cs typeface="Arial"/>
            </a:endParaRPr>
          </a:p>
          <a:p>
            <a:pPr marL="0" indent="0">
              <a:lnSpc>
                <a:spcPct val="100000"/>
              </a:lnSpc>
              <a:spcBef>
                <a:spcPts val="0"/>
              </a:spcBef>
              <a:spcAft>
                <a:spcPts val="1800"/>
              </a:spcAft>
              <a:buFont typeface="Arial" panose="020B0604020202020204" pitchFamily="34" charset="0"/>
              <a:buNone/>
            </a:pPr>
            <a:r>
              <a:rPr lang="en-US" sz="2000" b="1" dirty="0">
                <a:solidFill>
                  <a:schemeClr val="tx1">
                    <a:lumMod val="75000"/>
                    <a:lumOff val="25000"/>
                  </a:schemeClr>
                </a:solidFill>
                <a:latin typeface="Arial"/>
                <a:cs typeface="Arial"/>
              </a:rPr>
              <a:t>3.4</a:t>
            </a:r>
            <a:r>
              <a:rPr lang="en-US" sz="2000" dirty="0">
                <a:solidFill>
                  <a:schemeClr val="tx1">
                    <a:lumMod val="75000"/>
                    <a:lumOff val="25000"/>
                  </a:schemeClr>
                </a:solidFill>
                <a:latin typeface="Arial"/>
                <a:cs typeface="Arial"/>
              </a:rPr>
              <a:t> Service users’, staff members’ and volunteers’ experiences and needs regarding the physical and digital environment are listened to and acted on.</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15689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0ED2418-5716-B19D-825C-CF6E59A7D5A2}"/>
              </a:ext>
            </a:extLst>
          </p:cNvPr>
          <p:cNvCxnSpPr>
            <a:cxnSpLocks/>
          </p:cNvCxnSpPr>
          <p:nvPr/>
        </p:nvCxnSpPr>
        <p:spPr>
          <a:xfrm>
            <a:off x="0" y="1151205"/>
            <a:ext cx="662432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54698513-D78A-B957-FF73-3019866C1242}"/>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Organizational Spaces</a:t>
            </a:r>
            <a:endParaRPr lang="en-US" dirty="0"/>
          </a:p>
        </p:txBody>
      </p:sp>
      <p:sp>
        <p:nvSpPr>
          <p:cNvPr id="2" name="TextBox 1">
            <a:extLst>
              <a:ext uri="{FF2B5EF4-FFF2-40B4-BE49-F238E27FC236}">
                <a16:creationId xmlns:a16="http://schemas.microsoft.com/office/drawing/2014/main" id="{B6C8C20F-65FE-0ED8-D8D5-536A9D9AE27C}"/>
              </a:ext>
            </a:extLst>
          </p:cNvPr>
          <p:cNvSpPr txBox="1"/>
          <p:nvPr/>
        </p:nvSpPr>
        <p:spPr>
          <a:xfrm>
            <a:off x="652553" y="1468563"/>
            <a:ext cx="7520842"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Optional slide for additional reflections or for participant annotation. </a:t>
            </a: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2375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urple and white geometric shapes&#10;&#10;Description automatically generated">
            <a:extLst>
              <a:ext uri="{FF2B5EF4-FFF2-40B4-BE49-F238E27FC236}">
                <a16:creationId xmlns:a16="http://schemas.microsoft.com/office/drawing/2014/main" id="{ED63B268-CAF6-55A5-1437-632784E68D74}"/>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
        <p:nvSpPr>
          <p:cNvPr id="5" name="Content Placeholder 2">
            <a:extLst>
              <a:ext uri="{FF2B5EF4-FFF2-40B4-BE49-F238E27FC236}">
                <a16:creationId xmlns:a16="http://schemas.microsoft.com/office/drawing/2014/main" id="{C849228E-5887-778B-620D-D31124B7A3AA}"/>
              </a:ext>
            </a:extLst>
          </p:cNvPr>
          <p:cNvSpPr txBox="1">
            <a:spLocks/>
          </p:cNvSpPr>
          <p:nvPr/>
        </p:nvSpPr>
        <p:spPr>
          <a:xfrm>
            <a:off x="838200" y="1603846"/>
            <a:ext cx="5156200" cy="4624231"/>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spcBef>
                <a:spcPts val="0"/>
              </a:spcBef>
              <a:buNone/>
            </a:pPr>
            <a:r>
              <a:rPr lang="en-US" sz="2000" b="1" dirty="0">
                <a:solidFill>
                  <a:schemeClr val="tx1">
                    <a:lumMod val="75000"/>
                    <a:lumOff val="25000"/>
                  </a:schemeClr>
                </a:solidFill>
                <a:latin typeface="Arial"/>
                <a:cs typeface="Arial"/>
              </a:rPr>
              <a:t>4.1</a:t>
            </a:r>
            <a:r>
              <a:rPr lang="en-US" sz="2000" dirty="0">
                <a:solidFill>
                  <a:schemeClr val="tx1">
                    <a:lumMod val="75000"/>
                    <a:lumOff val="25000"/>
                  </a:schemeClr>
                </a:solidFill>
                <a:latin typeface="Arial"/>
                <a:cs typeface="Arial"/>
              </a:rPr>
              <a:t> Policies and procedures for programs and services promote respect, safety, equity and inclusivity.</a:t>
            </a:r>
            <a:endParaRPr lang="en-US" sz="2000" dirty="0">
              <a:solidFill>
                <a:schemeClr val="tx1">
                  <a:lumMod val="75000"/>
                  <a:lumOff val="25000"/>
                </a:schemeClr>
              </a:solidFill>
            </a:endParaRP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4.2</a:t>
            </a:r>
            <a:r>
              <a:rPr lang="en-US" sz="2000" dirty="0">
                <a:solidFill>
                  <a:schemeClr val="tx1">
                    <a:lumMod val="75000"/>
                    <a:lumOff val="25000"/>
                  </a:schemeClr>
                </a:solidFill>
                <a:latin typeface="Arial"/>
                <a:cs typeface="Arial"/>
              </a:rPr>
              <a:t> Programs and services are available and accessible to a wide range of needs and populations.</a:t>
            </a:r>
            <a:endParaRPr lang="en-US" sz="2000" dirty="0">
              <a:solidFill>
                <a:schemeClr val="tx1">
                  <a:lumMod val="75000"/>
                  <a:lumOff val="25000"/>
                </a:schemeClr>
              </a:solidFill>
            </a:endParaRP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4.3</a:t>
            </a:r>
            <a:r>
              <a:rPr lang="en-US" sz="2000" dirty="0">
                <a:solidFill>
                  <a:schemeClr val="tx1">
                    <a:lumMod val="75000"/>
                    <a:lumOff val="25000"/>
                  </a:schemeClr>
                </a:solidFill>
                <a:latin typeface="Arial"/>
                <a:cs typeface="Arial"/>
              </a:rPr>
              <a:t> Programs and services are evidence-based and reflect promising practices in inclusive, destigmatizing and person-centered care.</a:t>
            </a:r>
          </a:p>
          <a:p>
            <a:pPr marL="0" indent="-457200">
              <a:spcBef>
                <a:spcPts val="0"/>
              </a:spcBef>
              <a:buNone/>
            </a:pPr>
            <a:endParaRPr lang="en-US" sz="2000" dirty="0">
              <a:solidFill>
                <a:schemeClr val="tx1">
                  <a:lumMod val="75000"/>
                  <a:lumOff val="25000"/>
                </a:schemeClr>
              </a:solidFill>
              <a:latin typeface="Arial"/>
              <a:cs typeface="Arial"/>
            </a:endParaRPr>
          </a:p>
          <a:p>
            <a:pPr marL="0" indent="-457200">
              <a:spcBef>
                <a:spcPts val="0"/>
              </a:spcBef>
              <a:buNone/>
            </a:pPr>
            <a:r>
              <a:rPr lang="en-US" sz="2000" b="1" dirty="0">
                <a:solidFill>
                  <a:schemeClr val="tx1">
                    <a:lumMod val="75000"/>
                    <a:lumOff val="25000"/>
                  </a:schemeClr>
                </a:solidFill>
                <a:latin typeface="Arial"/>
                <a:cs typeface="Arial"/>
              </a:rPr>
              <a:t>4.4</a:t>
            </a:r>
            <a:r>
              <a:rPr lang="en-US" sz="2000" dirty="0">
                <a:solidFill>
                  <a:schemeClr val="tx1">
                    <a:lumMod val="75000"/>
                    <a:lumOff val="25000"/>
                  </a:schemeClr>
                </a:solidFill>
                <a:latin typeface="Arial"/>
                <a:cs typeface="Arial"/>
              </a:rPr>
              <a:t> Community members, including PWLE of stigma, are involved in the design and delivery of programs and services.</a:t>
            </a:r>
            <a:endParaRPr lang="en-US" sz="2000" dirty="0">
              <a:solidFill>
                <a:schemeClr val="tx1">
                  <a:lumMod val="75000"/>
                  <a:lumOff val="25000"/>
                </a:schemeClr>
              </a:solidFill>
            </a:endParaRPr>
          </a:p>
          <a:p>
            <a:pPr marL="0" indent="-457200">
              <a:spcBef>
                <a:spcPts val="0"/>
              </a:spcBef>
              <a:buNone/>
            </a:pPr>
            <a:endParaRPr lang="en-US" sz="2000" dirty="0">
              <a:solidFill>
                <a:schemeClr val="tx1">
                  <a:lumMod val="75000"/>
                  <a:lumOff val="25000"/>
                </a:schemeClr>
              </a:solidFill>
            </a:endParaRPr>
          </a:p>
        </p:txBody>
      </p:sp>
      <p:cxnSp>
        <p:nvCxnSpPr>
          <p:cNvPr id="6" name="Straight Connector 5">
            <a:extLst>
              <a:ext uri="{FF2B5EF4-FFF2-40B4-BE49-F238E27FC236}">
                <a16:creationId xmlns:a16="http://schemas.microsoft.com/office/drawing/2014/main" id="{2B654CB0-6925-07C8-0D1D-C0248B28AADC}"/>
              </a:ext>
            </a:extLst>
          </p:cNvPr>
          <p:cNvCxnSpPr>
            <a:cxnSpLocks/>
          </p:cNvCxnSpPr>
          <p:nvPr/>
        </p:nvCxnSpPr>
        <p:spPr>
          <a:xfrm>
            <a:off x="0" y="1151205"/>
            <a:ext cx="63804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22ACBCCD-8AE1-1C88-7767-1969404DE98E}"/>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Programs &amp; Services</a:t>
            </a:r>
            <a:endParaRPr lang="en-US" dirty="0"/>
          </a:p>
        </p:txBody>
      </p:sp>
      <p:sp>
        <p:nvSpPr>
          <p:cNvPr id="8" name="Content Placeholder 2">
            <a:extLst>
              <a:ext uri="{FF2B5EF4-FFF2-40B4-BE49-F238E27FC236}">
                <a16:creationId xmlns:a16="http://schemas.microsoft.com/office/drawing/2014/main" id="{276CADCC-663E-AEC2-8162-C42942A34B3F}"/>
              </a:ext>
            </a:extLst>
          </p:cNvPr>
          <p:cNvSpPr txBox="1">
            <a:spLocks/>
          </p:cNvSpPr>
          <p:nvPr/>
        </p:nvSpPr>
        <p:spPr>
          <a:xfrm>
            <a:off x="6537961" y="1603847"/>
            <a:ext cx="4815839" cy="3719993"/>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spcBef>
                <a:spcPts val="0"/>
              </a:spcBef>
              <a:buNone/>
            </a:pPr>
            <a:r>
              <a:rPr lang="en-US" sz="2000" b="1" dirty="0">
                <a:solidFill>
                  <a:schemeClr val="tx1">
                    <a:lumMod val="75000"/>
                    <a:lumOff val="25000"/>
                  </a:schemeClr>
                </a:solidFill>
                <a:latin typeface="Arial"/>
                <a:cs typeface="Arial"/>
              </a:rPr>
              <a:t>4.5</a:t>
            </a:r>
            <a:r>
              <a:rPr lang="en-US" sz="2000" dirty="0">
                <a:solidFill>
                  <a:schemeClr val="tx1">
                    <a:lumMod val="75000"/>
                    <a:lumOff val="25000"/>
                  </a:schemeClr>
                </a:solidFill>
                <a:latin typeface="Arial"/>
                <a:cs typeface="Arial"/>
              </a:rPr>
              <a:t> Staff and volunteers deliver programs and interact with service users and community in a way that builds trust, rapport, safety, compassion and empathy.</a:t>
            </a:r>
            <a:endParaRPr lang="en-US" sz="2000" dirty="0">
              <a:solidFill>
                <a:schemeClr val="tx1">
                  <a:lumMod val="75000"/>
                  <a:lumOff val="25000"/>
                </a:schemeClr>
              </a:solidFill>
            </a:endParaRP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4.6</a:t>
            </a:r>
            <a:r>
              <a:rPr lang="en-US" sz="2000" dirty="0">
                <a:solidFill>
                  <a:schemeClr val="tx1">
                    <a:lumMod val="75000"/>
                    <a:lumOff val="25000"/>
                  </a:schemeClr>
                </a:solidFill>
                <a:latin typeface="Arial"/>
                <a:cs typeface="Arial"/>
              </a:rPr>
              <a:t> Service users have choice and control over their participation in programs and services.</a:t>
            </a:r>
            <a:endParaRPr lang="en-US" sz="2000" dirty="0">
              <a:solidFill>
                <a:schemeClr val="tx1">
                  <a:lumMod val="75000"/>
                  <a:lumOff val="25000"/>
                </a:schemeClr>
              </a:solidFill>
            </a:endParaRP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4.7</a:t>
            </a:r>
            <a:r>
              <a:rPr lang="en-US" sz="2000" dirty="0">
                <a:solidFill>
                  <a:schemeClr val="tx1">
                    <a:lumMod val="75000"/>
                    <a:lumOff val="25000"/>
                  </a:schemeClr>
                </a:solidFill>
                <a:latin typeface="Arial"/>
                <a:cs typeface="Arial"/>
              </a:rPr>
              <a:t> Programs and services are coordinated to promote holistic and continuous care.</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513379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4C78E85B-845A-23E7-120E-9AF0CBE55ADC}"/>
              </a:ext>
            </a:extLst>
          </p:cNvPr>
          <p:cNvCxnSpPr>
            <a:cxnSpLocks/>
          </p:cNvCxnSpPr>
          <p:nvPr/>
        </p:nvCxnSpPr>
        <p:spPr>
          <a:xfrm>
            <a:off x="0" y="1151205"/>
            <a:ext cx="63804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10" name="Title 1">
            <a:extLst>
              <a:ext uri="{FF2B5EF4-FFF2-40B4-BE49-F238E27FC236}">
                <a16:creationId xmlns:a16="http://schemas.microsoft.com/office/drawing/2014/main" id="{453682A0-7778-8584-2ADD-1959E6ADED3C}"/>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Programs &amp; Services</a:t>
            </a:r>
            <a:endParaRPr lang="en-US" dirty="0"/>
          </a:p>
        </p:txBody>
      </p:sp>
      <p:sp>
        <p:nvSpPr>
          <p:cNvPr id="2" name="TextBox 1">
            <a:extLst>
              <a:ext uri="{FF2B5EF4-FFF2-40B4-BE49-F238E27FC236}">
                <a16:creationId xmlns:a16="http://schemas.microsoft.com/office/drawing/2014/main" id="{BDCE39A6-D7AB-0047-F1C6-F39160CE1918}"/>
              </a:ext>
            </a:extLst>
          </p:cNvPr>
          <p:cNvSpPr txBox="1"/>
          <p:nvPr/>
        </p:nvSpPr>
        <p:spPr>
          <a:xfrm>
            <a:off x="652553" y="1468563"/>
            <a:ext cx="7520842"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Optional slide for additional reflections or for participant annotation. </a:t>
            </a: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643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urple and white geometric shapes&#10;&#10;Description automatically generated">
            <a:extLst>
              <a:ext uri="{FF2B5EF4-FFF2-40B4-BE49-F238E27FC236}">
                <a16:creationId xmlns:a16="http://schemas.microsoft.com/office/drawing/2014/main" id="{98D31F1D-85D0-65E9-C624-955ECF2F29BB}"/>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3" name="Picture 2" descr="A purple and white geometric shapes&#10;&#10;Description automatically generated">
            <a:extLst>
              <a:ext uri="{FF2B5EF4-FFF2-40B4-BE49-F238E27FC236}">
                <a16:creationId xmlns:a16="http://schemas.microsoft.com/office/drawing/2014/main" id="{7FC0BB98-D7B2-349E-966E-C894655D5953}"/>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4" name="Rectangle 3">
            <a:extLst>
              <a:ext uri="{FF2B5EF4-FFF2-40B4-BE49-F238E27FC236}">
                <a16:creationId xmlns:a16="http://schemas.microsoft.com/office/drawing/2014/main" id="{3E431CD1-BA94-70A0-3A05-18EE0A42C603}"/>
              </a:ext>
            </a:extLst>
          </p:cNvPr>
          <p:cNvSpPr/>
          <p:nvPr/>
        </p:nvSpPr>
        <p:spPr>
          <a:xfrm>
            <a:off x="555327" y="6223878"/>
            <a:ext cx="671979" cy="369332"/>
          </a:xfrm>
          <a:prstGeom prst="rect">
            <a:avLst/>
          </a:prstGeom>
          <a:noFill/>
        </p:spPr>
        <p:txBody>
          <a:bodyPr wrap="none" lIns="91440" tIns="45720" rIns="91440" bIns="45720" anchor="t">
            <a:spAutoFit/>
          </a:bodyPr>
          <a:lstStyle/>
          <a:p>
            <a:r>
              <a:rPr lang="en-US" dirty="0">
                <a:ln w="0"/>
                <a:solidFill>
                  <a:schemeClr val="tx1">
                    <a:lumMod val="75000"/>
                    <a:lumOff val="25000"/>
                  </a:schemeClr>
                </a:solidFill>
                <a:effectLst>
                  <a:outerShdw blurRad="38100" dist="25400" dir="5400000" algn="ctr" rotWithShape="0">
                    <a:srgbClr val="6E747A">
                      <a:alpha val="43000"/>
                    </a:srgbClr>
                  </a:outerShdw>
                </a:effectLst>
                <a:highlight>
                  <a:srgbClr val="F7A900"/>
                </a:highlight>
                <a:latin typeface="Arial" panose="020B0604020202020204" pitchFamily="34" charset="0"/>
                <a:ea typeface="Open Sans"/>
                <a:cs typeface="Arial" panose="020B0604020202020204" pitchFamily="34" charset="0"/>
              </a:rPr>
              <a:t>Date</a:t>
            </a:r>
            <a:endParaRPr lang="en-US" cap="none" spc="0" dirty="0">
              <a:ln w="0"/>
              <a:solidFill>
                <a:schemeClr val="tx1">
                  <a:lumMod val="75000"/>
                  <a:lumOff val="25000"/>
                </a:schemeClr>
              </a:solidFill>
              <a:effectLst>
                <a:outerShdw blurRad="38100" dist="25400" dir="5400000" algn="ctr" rotWithShape="0">
                  <a:srgbClr val="6E747A">
                    <a:alpha val="43000"/>
                  </a:srgbClr>
                </a:outerShdw>
              </a:effectLst>
              <a:highlight>
                <a:srgbClr val="F7A900"/>
              </a:highlight>
              <a:latin typeface="Arial" panose="020B0604020202020204" pitchFamily="34" charset="0"/>
              <a:ea typeface="Open Sans" panose="020B0606030504020204" pitchFamily="34" charset="0"/>
              <a:cs typeface="Arial" panose="020B0604020202020204" pitchFamily="34" charset="0"/>
            </a:endParaRPr>
          </a:p>
        </p:txBody>
      </p:sp>
      <p:sp>
        <p:nvSpPr>
          <p:cNvPr id="5" name="Title 1">
            <a:extLst>
              <a:ext uri="{FF2B5EF4-FFF2-40B4-BE49-F238E27FC236}">
                <a16:creationId xmlns:a16="http://schemas.microsoft.com/office/drawing/2014/main" id="{4D741897-8FF7-4323-C2EF-3E2FBA44E2F2}"/>
              </a:ext>
            </a:extLst>
          </p:cNvPr>
          <p:cNvSpPr>
            <a:spLocks noGrp="1"/>
          </p:cNvSpPr>
          <p:nvPr/>
        </p:nvSpPr>
        <p:spPr>
          <a:xfrm>
            <a:off x="555327" y="1369493"/>
            <a:ext cx="10935912" cy="2408180"/>
          </a:xfrm>
          <a:prstGeom prst="rect">
            <a:avLst/>
          </a:prstGeom>
        </p:spPr>
        <p:txBody>
          <a:bodyPr vert="horz" lIns="91440" tIns="45720" rIns="91440" bIns="45720" rtlCol="0" anchor="ctr">
            <a:noAutofit/>
          </a:bodyPr>
          <a:lstStyle>
            <a:lvl1pPr algn="l" defTabSz="685800" rtl="0" eaLnBrk="1" latinLnBrk="0" hangingPunct="1">
              <a:lnSpc>
                <a:spcPct val="100000"/>
              </a:lnSpc>
              <a:spcBef>
                <a:spcPct val="0"/>
              </a:spcBef>
              <a:buNone/>
              <a:defRPr sz="3300" b="0" i="0" u="none" kern="1200" baseline="0">
                <a:solidFill>
                  <a:schemeClr val="tx1"/>
                </a:solidFill>
                <a:latin typeface="Open Sans" panose="020B0606030504020204" pitchFamily="34" charset="0"/>
                <a:ea typeface="+mj-ea"/>
                <a:cs typeface="+mj-cs"/>
              </a:defRPr>
            </a:lvl1pPr>
          </a:lstStyle>
          <a:p>
            <a:pPr>
              <a:spcBef>
                <a:spcPts val="0"/>
              </a:spcBef>
            </a:pPr>
            <a:r>
              <a:rPr lang="en-US" sz="6600" b="1" dirty="0">
                <a:solidFill>
                  <a:srgbClr val="8F629E"/>
                </a:solidFill>
                <a:latin typeface="Arial Black"/>
                <a:ea typeface="Open Sans"/>
                <a:cs typeface="Open Sans"/>
              </a:rPr>
              <a:t>Organizational Stigma Assessment Tool:</a:t>
            </a:r>
            <a:endParaRPr lang="en-CA" sz="6600" b="1" dirty="0">
              <a:solidFill>
                <a:srgbClr val="8F629E"/>
              </a:solidFill>
              <a:latin typeface="Arial Black"/>
              <a:ea typeface="Open Sans"/>
              <a:cs typeface="Open Sans"/>
            </a:endParaRPr>
          </a:p>
        </p:txBody>
      </p:sp>
      <p:sp>
        <p:nvSpPr>
          <p:cNvPr id="6" name="Rectangle: Rounded Corners 12">
            <a:extLst>
              <a:ext uri="{FF2B5EF4-FFF2-40B4-BE49-F238E27FC236}">
                <a16:creationId xmlns:a16="http://schemas.microsoft.com/office/drawing/2014/main" id="{5BD0A314-9DE0-771D-ABE5-2B3B8B7DB94F}"/>
              </a:ext>
            </a:extLst>
          </p:cNvPr>
          <p:cNvSpPr/>
          <p:nvPr/>
        </p:nvSpPr>
        <p:spPr>
          <a:xfrm>
            <a:off x="7703127" y="6131545"/>
            <a:ext cx="2080628" cy="461665"/>
          </a:xfrm>
          <a:prstGeom prst="roundRect">
            <a:avLst/>
          </a:prstGeom>
          <a:noFill/>
          <a:ln w="9525">
            <a:solidFill>
              <a:srgbClr val="F7A900"/>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b="1" dirty="0">
                <a:solidFill>
                  <a:schemeClr val="tx1">
                    <a:lumMod val="75000"/>
                    <a:lumOff val="25000"/>
                  </a:schemeClr>
                </a:solidFill>
                <a:ea typeface="+mn-lt"/>
                <a:cs typeface="+mn-lt"/>
              </a:rPr>
              <a:t>Your organization's logo</a:t>
            </a:r>
            <a:endParaRPr lang="en-US" sz="1400" b="1" dirty="0">
              <a:solidFill>
                <a:schemeClr val="tx1">
                  <a:lumMod val="75000"/>
                  <a:lumOff val="25000"/>
                </a:schemeClr>
              </a:solidFill>
            </a:endParaRPr>
          </a:p>
        </p:txBody>
      </p:sp>
      <p:sp>
        <p:nvSpPr>
          <p:cNvPr id="7" name="TextBox 6">
            <a:extLst>
              <a:ext uri="{FF2B5EF4-FFF2-40B4-BE49-F238E27FC236}">
                <a16:creationId xmlns:a16="http://schemas.microsoft.com/office/drawing/2014/main" id="{5AFFB1B8-629A-C294-D0CF-4E071D93B0C0}"/>
              </a:ext>
            </a:extLst>
          </p:cNvPr>
          <p:cNvSpPr txBox="1"/>
          <p:nvPr/>
        </p:nvSpPr>
        <p:spPr>
          <a:xfrm>
            <a:off x="555327" y="4031279"/>
            <a:ext cx="5313258" cy="584775"/>
          </a:xfrm>
          <a:prstGeom prst="rect">
            <a:avLst/>
          </a:prstGeom>
          <a:noFill/>
        </p:spPr>
        <p:txBody>
          <a:bodyPr wrap="square">
            <a:spAutoFit/>
          </a:bodyPr>
          <a:lstStyle/>
          <a:p>
            <a:r>
              <a:rPr lang="en-US" sz="3200" b="1" dirty="0">
                <a:solidFill>
                  <a:srgbClr val="8F629E"/>
                </a:solidFill>
                <a:latin typeface="Arial"/>
                <a:ea typeface="Open Sans"/>
                <a:cs typeface="Open Sans"/>
              </a:rPr>
              <a:t>Debrief Meeting</a:t>
            </a:r>
            <a:endParaRPr lang="en-CA" sz="2800" b="1" dirty="0">
              <a:solidFill>
                <a:srgbClr val="8F629E"/>
              </a:solidFill>
              <a:latin typeface="Arial"/>
              <a:ea typeface="Open Sans"/>
              <a:cs typeface="Open Sans"/>
            </a:endParaRPr>
          </a:p>
        </p:txBody>
      </p:sp>
      <p:cxnSp>
        <p:nvCxnSpPr>
          <p:cNvPr id="8" name="Straight Connector 7">
            <a:extLst>
              <a:ext uri="{FF2B5EF4-FFF2-40B4-BE49-F238E27FC236}">
                <a16:creationId xmlns:a16="http://schemas.microsoft.com/office/drawing/2014/main" id="{AB254703-07EE-1CFD-2B61-55B4FEE10916}"/>
              </a:ext>
            </a:extLst>
          </p:cNvPr>
          <p:cNvCxnSpPr>
            <a:cxnSpLocks/>
          </p:cNvCxnSpPr>
          <p:nvPr/>
        </p:nvCxnSpPr>
        <p:spPr>
          <a:xfrm>
            <a:off x="555327" y="3777673"/>
            <a:ext cx="10389764" cy="0"/>
          </a:xfrm>
          <a:prstGeom prst="line">
            <a:avLst/>
          </a:prstGeom>
          <a:ln w="76200">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46074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4F5F6AE-C92B-C828-026F-1F410B80039A}"/>
              </a:ext>
            </a:extLst>
          </p:cNvPr>
          <p:cNvSpPr>
            <a:spLocks noGrp="1"/>
          </p:cNvSpPr>
          <p:nvPr>
            <p:ph idx="1"/>
          </p:nvPr>
        </p:nvSpPr>
        <p:spPr>
          <a:xfrm>
            <a:off x="2542540" y="1957705"/>
            <a:ext cx="7106919" cy="4351338"/>
          </a:xfrm>
          <a:solidFill>
            <a:srgbClr val="FFFFFF">
              <a:alpha val="50000"/>
            </a:srgbClr>
          </a:solidFill>
        </p:spPr>
        <p:txBody>
          <a:bodyPr vert="horz" lIns="91440" tIns="45720" rIns="91440" bIns="45720" rtlCol="0" anchor="t">
            <a:normAutofit/>
          </a:bodyPr>
          <a:lstStyle/>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5.1</a:t>
            </a:r>
            <a:r>
              <a:rPr lang="en-US" sz="2000" dirty="0">
                <a:solidFill>
                  <a:schemeClr val="tx1">
                    <a:lumMod val="75000"/>
                    <a:lumOff val="25000"/>
                  </a:schemeClr>
                </a:solidFill>
                <a:latin typeface="Arial"/>
                <a:cs typeface="Arial"/>
              </a:rPr>
              <a:t> Feedback is regularly collected from service users/community members, staff, and volunteers.</a:t>
            </a:r>
            <a:endParaRPr lang="en-US" sz="2000" dirty="0">
              <a:solidFill>
                <a:schemeClr val="tx1">
                  <a:lumMod val="75000"/>
                  <a:lumOff val="25000"/>
                </a:schemeClr>
              </a:solidFill>
            </a:endParaRP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5.2</a:t>
            </a:r>
            <a:r>
              <a:rPr lang="en-US" sz="2000" dirty="0">
                <a:solidFill>
                  <a:schemeClr val="tx1">
                    <a:lumMod val="75000"/>
                    <a:lumOff val="25000"/>
                  </a:schemeClr>
                </a:solidFill>
                <a:latin typeface="Arial"/>
                <a:cs typeface="Arial"/>
              </a:rPr>
              <a:t> Feedback is collected with an awareness and respect for anonymity and confidentiality.</a:t>
            </a:r>
            <a:endParaRPr lang="en-US" sz="2000" dirty="0">
              <a:solidFill>
                <a:schemeClr val="tx1">
                  <a:lumMod val="75000"/>
                  <a:lumOff val="25000"/>
                </a:schemeClr>
              </a:solidFill>
            </a:endParaRP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5.3</a:t>
            </a:r>
            <a:r>
              <a:rPr lang="en-US" sz="2000" dirty="0">
                <a:solidFill>
                  <a:schemeClr val="tx1">
                    <a:lumMod val="75000"/>
                    <a:lumOff val="25000"/>
                  </a:schemeClr>
                </a:solidFill>
                <a:latin typeface="Arial"/>
                <a:cs typeface="Arial"/>
              </a:rPr>
              <a:t> Consider the ways information collected can be analyzed, interpreted and actioned to address stigma and improve the experience of service users and staff.</a:t>
            </a:r>
            <a:endParaRPr lang="en-US" sz="2000" dirty="0">
              <a:solidFill>
                <a:schemeClr val="tx1">
                  <a:lumMod val="75000"/>
                  <a:lumOff val="25000"/>
                </a:schemeClr>
              </a:solidFill>
            </a:endParaRP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5.4 </a:t>
            </a:r>
            <a:r>
              <a:rPr lang="en-US" sz="2000" dirty="0">
                <a:solidFill>
                  <a:schemeClr val="tx1">
                    <a:lumMod val="75000"/>
                    <a:lumOff val="25000"/>
                  </a:schemeClr>
                </a:solidFill>
                <a:latin typeface="Arial"/>
                <a:cs typeface="Arial"/>
              </a:rPr>
              <a:t>Feedback is valued and considered when identifying areas for action/improvement and service users are engaged in implementing changes.</a:t>
            </a:r>
            <a:endParaRPr lang="en-US" sz="2000" dirty="0">
              <a:solidFill>
                <a:schemeClr val="tx1">
                  <a:lumMod val="75000"/>
                  <a:lumOff val="25000"/>
                </a:schemeClr>
              </a:solidFill>
            </a:endParaRPr>
          </a:p>
        </p:txBody>
      </p:sp>
      <p:sp>
        <p:nvSpPr>
          <p:cNvPr id="3" name="Title 1">
            <a:extLst>
              <a:ext uri="{FF2B5EF4-FFF2-40B4-BE49-F238E27FC236}">
                <a16:creationId xmlns:a16="http://schemas.microsoft.com/office/drawing/2014/main" id="{D47F40B4-9BC1-04F8-2D75-2F8ABCE6EC99}"/>
              </a:ext>
            </a:extLst>
          </p:cNvPr>
          <p:cNvSpPr txBox="1">
            <a:spLocks/>
          </p:cNvSpPr>
          <p:nvPr/>
        </p:nvSpPr>
        <p:spPr>
          <a:xfrm>
            <a:off x="838200" y="324905"/>
            <a:ext cx="10876547" cy="1352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Evaluation, Improvement</a:t>
            </a:r>
          </a:p>
          <a:p>
            <a:r>
              <a:rPr lang="en-US" dirty="0">
                <a:latin typeface="Arial Black"/>
              </a:rPr>
              <a:t>&amp; Accountability</a:t>
            </a:r>
          </a:p>
        </p:txBody>
      </p:sp>
      <p:pic>
        <p:nvPicPr>
          <p:cNvPr id="5" name="Picture 4" descr="A purple and white geometric shapes&#10;&#10;Description automatically generated">
            <a:extLst>
              <a:ext uri="{FF2B5EF4-FFF2-40B4-BE49-F238E27FC236}">
                <a16:creationId xmlns:a16="http://schemas.microsoft.com/office/drawing/2014/main" id="{2CCB49C9-AA22-3C43-E23A-3864634806E7}"/>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6" name="Picture 5" descr="A purple and white geometric shapes&#10;&#10;Description automatically generated">
            <a:extLst>
              <a:ext uri="{FF2B5EF4-FFF2-40B4-BE49-F238E27FC236}">
                <a16:creationId xmlns:a16="http://schemas.microsoft.com/office/drawing/2014/main" id="{D5528701-736A-7A97-DBA6-9B09302EE79A}"/>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cxnSp>
        <p:nvCxnSpPr>
          <p:cNvPr id="7" name="Straight Connector 6">
            <a:extLst>
              <a:ext uri="{FF2B5EF4-FFF2-40B4-BE49-F238E27FC236}">
                <a16:creationId xmlns:a16="http://schemas.microsoft.com/office/drawing/2014/main" id="{951FBDDE-5C7D-14A4-0A3C-DB9A56D27723}"/>
              </a:ext>
            </a:extLst>
          </p:cNvPr>
          <p:cNvCxnSpPr>
            <a:cxnSpLocks/>
          </p:cNvCxnSpPr>
          <p:nvPr/>
        </p:nvCxnSpPr>
        <p:spPr>
          <a:xfrm>
            <a:off x="0" y="1588949"/>
            <a:ext cx="73456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5799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9EFA2FA-FBEC-E96D-9373-65077F3CAF70}"/>
              </a:ext>
            </a:extLst>
          </p:cNvPr>
          <p:cNvSpPr txBox="1">
            <a:spLocks/>
          </p:cNvSpPr>
          <p:nvPr/>
        </p:nvSpPr>
        <p:spPr>
          <a:xfrm>
            <a:off x="838200" y="324905"/>
            <a:ext cx="11353800" cy="1352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Evaluation, Improvement</a:t>
            </a:r>
          </a:p>
          <a:p>
            <a:r>
              <a:rPr lang="en-US" dirty="0">
                <a:latin typeface="Arial Black"/>
              </a:rPr>
              <a:t>&amp; Accountability</a:t>
            </a:r>
          </a:p>
        </p:txBody>
      </p:sp>
      <p:cxnSp>
        <p:nvCxnSpPr>
          <p:cNvPr id="8" name="Straight Connector 7">
            <a:extLst>
              <a:ext uri="{FF2B5EF4-FFF2-40B4-BE49-F238E27FC236}">
                <a16:creationId xmlns:a16="http://schemas.microsoft.com/office/drawing/2014/main" id="{2AAD12BC-C538-7F10-185C-1AA32AE154E1}"/>
              </a:ext>
            </a:extLst>
          </p:cNvPr>
          <p:cNvCxnSpPr>
            <a:cxnSpLocks/>
          </p:cNvCxnSpPr>
          <p:nvPr/>
        </p:nvCxnSpPr>
        <p:spPr>
          <a:xfrm>
            <a:off x="0" y="1588949"/>
            <a:ext cx="73456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B3D26118-47C3-6FA3-F7FC-DF701F9810F9}"/>
              </a:ext>
            </a:extLst>
          </p:cNvPr>
          <p:cNvSpPr txBox="1"/>
          <p:nvPr/>
        </p:nvSpPr>
        <p:spPr>
          <a:xfrm>
            <a:off x="435383" y="2074353"/>
            <a:ext cx="7520842"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Optional slide for additional reflections or for participant annotation. </a:t>
            </a: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4246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3DD726-3FBD-E37A-8B80-2917503086CA}"/>
              </a:ext>
            </a:extLst>
          </p:cNvPr>
          <p:cNvSpPr txBox="1"/>
          <p:nvPr/>
        </p:nvSpPr>
        <p:spPr>
          <a:xfrm>
            <a:off x="911959" y="2721328"/>
            <a:ext cx="5844442"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5000"/>
                    <a:lumOff val="25000"/>
                  </a:schemeClr>
                </a:solidFill>
                <a:highlight>
                  <a:srgbClr val="FFC000"/>
                </a:highlight>
                <a:latin typeface="Arial"/>
                <a:cs typeface="Arial"/>
              </a:rPr>
              <a:t>Share 1-2 changes/actions that you would most like to see implemented as a result of the assessment process and discussion.</a:t>
            </a:r>
          </a:p>
        </p:txBody>
      </p:sp>
      <p:cxnSp>
        <p:nvCxnSpPr>
          <p:cNvPr id="4" name="Straight Connector 3">
            <a:extLst>
              <a:ext uri="{FF2B5EF4-FFF2-40B4-BE49-F238E27FC236}">
                <a16:creationId xmlns:a16="http://schemas.microsoft.com/office/drawing/2014/main" id="{6D58CABE-58D7-45FE-8EEB-AB2432361701}"/>
              </a:ext>
            </a:extLst>
          </p:cNvPr>
          <p:cNvCxnSpPr>
            <a:cxnSpLocks/>
          </p:cNvCxnSpPr>
          <p:nvPr/>
        </p:nvCxnSpPr>
        <p:spPr>
          <a:xfrm>
            <a:off x="0" y="1151205"/>
            <a:ext cx="704088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20A778FA-AC5B-95A7-9464-EA7DAF069756}"/>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Prioritizing Actions</a:t>
            </a:r>
            <a:endParaRPr lang="en-US" dirty="0"/>
          </a:p>
        </p:txBody>
      </p:sp>
      <p:pic>
        <p:nvPicPr>
          <p:cNvPr id="9" name="Picture 8" descr="A checklist with a check mark&#10;&#10;AI-generated content may be incorrect.">
            <a:extLst>
              <a:ext uri="{FF2B5EF4-FFF2-40B4-BE49-F238E27FC236}">
                <a16:creationId xmlns:a16="http://schemas.microsoft.com/office/drawing/2014/main" id="{8DDFE36B-060B-0156-0FFF-91012CE202C4}"/>
              </a:ext>
            </a:extLst>
          </p:cNvPr>
          <p:cNvPicPr>
            <a:picLocks noChangeAspect="1"/>
          </p:cNvPicPr>
          <p:nvPr/>
        </p:nvPicPr>
        <p:blipFill>
          <a:blip r:embed="rId3">
            <a:alphaModFix amt="25000"/>
            <a:extLst>
              <a:ext uri="{28A0092B-C50C-407E-A947-70E740481C1C}">
                <a14:useLocalDpi xmlns:a14="http://schemas.microsoft.com/office/drawing/2010/main" val="0"/>
              </a:ext>
            </a:extLst>
          </a:blip>
          <a:stretch>
            <a:fillRect/>
          </a:stretch>
        </p:blipFill>
        <p:spPr>
          <a:xfrm>
            <a:off x="7294880" y="1864420"/>
            <a:ext cx="3749040" cy="3749040"/>
          </a:xfrm>
          <a:prstGeom prst="rect">
            <a:avLst/>
          </a:prstGeom>
        </p:spPr>
      </p:pic>
    </p:spTree>
    <p:extLst>
      <p:ext uri="{BB962C8B-B14F-4D97-AF65-F5344CB8AC3E}">
        <p14:creationId xmlns:p14="http://schemas.microsoft.com/office/powerpoint/2010/main" val="2642973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BD94D3-F2FE-47B4-39CA-A32E15FCAF9C}"/>
              </a:ext>
            </a:extLst>
          </p:cNvPr>
          <p:cNvSpPr>
            <a:spLocks noGrp="1"/>
          </p:cNvSpPr>
          <p:nvPr>
            <p:ph idx="1"/>
          </p:nvPr>
        </p:nvSpPr>
        <p:spPr>
          <a:xfrm>
            <a:off x="2849880" y="2963545"/>
            <a:ext cx="7320280" cy="4351338"/>
          </a:xfrm>
        </p:spPr>
        <p:txBody>
          <a:bodyPr vert="horz" lIns="91440" tIns="45720" rIns="91440" bIns="45720" rtlCol="0" anchor="t">
            <a:normAutofit/>
          </a:bodyPr>
          <a:lstStyle/>
          <a:p>
            <a:r>
              <a:rPr lang="en-US" sz="2400" dirty="0">
                <a:solidFill>
                  <a:schemeClr val="tx1">
                    <a:lumMod val="75000"/>
                    <a:lumOff val="25000"/>
                  </a:schemeClr>
                </a:solidFill>
                <a:highlight>
                  <a:srgbClr val="FFC000"/>
                </a:highlight>
                <a:latin typeface="Arial"/>
                <a:cs typeface="Arial"/>
              </a:rPr>
              <a:t>Provide details on the next steps and how assessment participants will be involved in creating and/or implementing the Action Plan</a:t>
            </a:r>
          </a:p>
        </p:txBody>
      </p:sp>
      <p:cxnSp>
        <p:nvCxnSpPr>
          <p:cNvPr id="4" name="Straight Connector 3">
            <a:extLst>
              <a:ext uri="{FF2B5EF4-FFF2-40B4-BE49-F238E27FC236}">
                <a16:creationId xmlns:a16="http://schemas.microsoft.com/office/drawing/2014/main" id="{1D784CDE-7340-C79A-2464-CFCC60138B9E}"/>
              </a:ext>
            </a:extLst>
          </p:cNvPr>
          <p:cNvCxnSpPr>
            <a:cxnSpLocks/>
          </p:cNvCxnSpPr>
          <p:nvPr/>
        </p:nvCxnSpPr>
        <p:spPr>
          <a:xfrm>
            <a:off x="0" y="1151205"/>
            <a:ext cx="771144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4A5BC9AA-1A9F-F600-F577-1796EB57FE0C}"/>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Moving Results into Action</a:t>
            </a:r>
            <a:endParaRPr lang="en-US" dirty="0"/>
          </a:p>
        </p:txBody>
      </p:sp>
      <p:pic>
        <p:nvPicPr>
          <p:cNvPr id="7" name="Picture 6" descr="A purple and white geometric shapes&#10;&#10;Description automatically generated">
            <a:extLst>
              <a:ext uri="{FF2B5EF4-FFF2-40B4-BE49-F238E27FC236}">
                <a16:creationId xmlns:a16="http://schemas.microsoft.com/office/drawing/2014/main" id="{D82D7F44-AFB7-CAFC-3EE8-944960458FD5}"/>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8" name="Picture 7" descr="A purple and white geometric shapes&#10;&#10;Description automatically generated">
            <a:extLst>
              <a:ext uri="{FF2B5EF4-FFF2-40B4-BE49-F238E27FC236}">
                <a16:creationId xmlns:a16="http://schemas.microsoft.com/office/drawing/2014/main" id="{E691B92D-F7DA-809A-A5ED-B8DED041E219}"/>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Tree>
    <p:extLst>
      <p:ext uri="{BB962C8B-B14F-4D97-AF65-F5344CB8AC3E}">
        <p14:creationId xmlns:p14="http://schemas.microsoft.com/office/powerpoint/2010/main" val="2335775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group of people standing together&#10;&#10;AI-generated content may be incorrect.">
            <a:extLst>
              <a:ext uri="{FF2B5EF4-FFF2-40B4-BE49-F238E27FC236}">
                <a16:creationId xmlns:a16="http://schemas.microsoft.com/office/drawing/2014/main" id="{D9022C6C-CF58-150D-EA87-6E552691CD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937286"/>
            <a:ext cx="6263318" cy="3523116"/>
          </a:xfrm>
          <a:prstGeom prst="rect">
            <a:avLst/>
          </a:prstGeom>
        </p:spPr>
      </p:pic>
      <p:sp>
        <p:nvSpPr>
          <p:cNvPr id="9" name="Title 1">
            <a:extLst>
              <a:ext uri="{FF2B5EF4-FFF2-40B4-BE49-F238E27FC236}">
                <a16:creationId xmlns:a16="http://schemas.microsoft.com/office/drawing/2014/main" id="{3EE4E389-FB2F-86E7-B022-BFB0F2163D21}"/>
              </a:ext>
            </a:extLst>
          </p:cNvPr>
          <p:cNvSpPr>
            <a:spLocks noGrp="1"/>
          </p:cNvSpPr>
          <p:nvPr>
            <p:ph type="title"/>
          </p:nvPr>
        </p:nvSpPr>
        <p:spPr>
          <a:xfrm>
            <a:off x="838200" y="365125"/>
            <a:ext cx="10515600" cy="957837"/>
          </a:xfrm>
        </p:spPr>
        <p:txBody>
          <a:bodyPr/>
          <a:lstStyle/>
          <a:p>
            <a:r>
              <a:rPr lang="en-US">
                <a:latin typeface="Arial Black"/>
              </a:rPr>
              <a:t>Remember...</a:t>
            </a:r>
            <a:endParaRPr lang="en-US"/>
          </a:p>
        </p:txBody>
      </p:sp>
      <p:sp>
        <p:nvSpPr>
          <p:cNvPr id="10" name="Content Placeholder 2">
            <a:extLst>
              <a:ext uri="{FF2B5EF4-FFF2-40B4-BE49-F238E27FC236}">
                <a16:creationId xmlns:a16="http://schemas.microsoft.com/office/drawing/2014/main" id="{3475A1D2-F569-B059-06C2-7DED23AFFE25}"/>
              </a:ext>
            </a:extLst>
          </p:cNvPr>
          <p:cNvSpPr>
            <a:spLocks noGrp="1"/>
          </p:cNvSpPr>
          <p:nvPr>
            <p:ph idx="1"/>
          </p:nvPr>
        </p:nvSpPr>
        <p:spPr>
          <a:xfrm>
            <a:off x="6678038" y="2646474"/>
            <a:ext cx="4841132" cy="3194236"/>
          </a:xfrm>
        </p:spPr>
        <p:txBody>
          <a:bodyPr vert="horz" lIns="91440" tIns="45720" rIns="91440" bIns="45720" rtlCol="0" anchor="t">
            <a:normAutofit/>
          </a:bodyPr>
          <a:lstStyle/>
          <a:p>
            <a:pPr marL="457200" indent="-457200">
              <a:lnSpc>
                <a:spcPct val="100000"/>
              </a:lnSpc>
            </a:pPr>
            <a:r>
              <a:rPr lang="en-US" sz="2200" dirty="0">
                <a:solidFill>
                  <a:schemeClr val="tx1">
                    <a:lumMod val="75000"/>
                    <a:lumOff val="25000"/>
                  </a:schemeClr>
                </a:solidFill>
                <a:latin typeface="Arial"/>
                <a:cs typeface="Arial"/>
              </a:rPr>
              <a:t>Stigma can be found in nearly every aspect of an organization and takes time to meaningfully address</a:t>
            </a:r>
            <a:endParaRPr lang="en-US" sz="2200" dirty="0">
              <a:solidFill>
                <a:schemeClr val="tx1">
                  <a:lumMod val="75000"/>
                  <a:lumOff val="25000"/>
                </a:schemeClr>
              </a:solidFill>
            </a:endParaRPr>
          </a:p>
          <a:p>
            <a:pPr marL="0" indent="0">
              <a:lnSpc>
                <a:spcPct val="100000"/>
              </a:lnSpc>
              <a:buNone/>
            </a:pPr>
            <a:endParaRPr lang="en-US" sz="2200" dirty="0">
              <a:solidFill>
                <a:schemeClr val="tx1">
                  <a:lumMod val="75000"/>
                  <a:lumOff val="25000"/>
                </a:schemeClr>
              </a:solidFill>
              <a:latin typeface="Arial"/>
              <a:cs typeface="Arial"/>
            </a:endParaRPr>
          </a:p>
          <a:p>
            <a:pPr marL="457200" indent="-457200">
              <a:lnSpc>
                <a:spcPct val="100000"/>
              </a:lnSpc>
            </a:pPr>
            <a:r>
              <a:rPr lang="en-US" sz="2200" dirty="0">
                <a:solidFill>
                  <a:schemeClr val="tx1">
                    <a:lumMod val="75000"/>
                    <a:lumOff val="25000"/>
                  </a:schemeClr>
                </a:solidFill>
                <a:latin typeface="Arial"/>
                <a:cs typeface="Arial"/>
              </a:rPr>
              <a:t>Small, incremental changes can have a big impact over time!</a:t>
            </a:r>
          </a:p>
          <a:p>
            <a:pPr marL="0" indent="0">
              <a:lnSpc>
                <a:spcPct val="100000"/>
              </a:lnSpc>
              <a:buNone/>
            </a:pPr>
            <a:endParaRPr lang="en-US" sz="2200" dirty="0">
              <a:solidFill>
                <a:schemeClr val="tx1">
                  <a:lumMod val="75000"/>
                  <a:lumOff val="25000"/>
                </a:schemeClr>
              </a:solidFill>
              <a:latin typeface="Arial"/>
              <a:cs typeface="Arial"/>
            </a:endParaRPr>
          </a:p>
        </p:txBody>
      </p:sp>
      <p:cxnSp>
        <p:nvCxnSpPr>
          <p:cNvPr id="11" name="Straight Connector 10">
            <a:extLst>
              <a:ext uri="{FF2B5EF4-FFF2-40B4-BE49-F238E27FC236}">
                <a16:creationId xmlns:a16="http://schemas.microsoft.com/office/drawing/2014/main" id="{BC51C780-B879-2204-DC36-BB250009FC78}"/>
              </a:ext>
            </a:extLst>
          </p:cNvPr>
          <p:cNvCxnSpPr>
            <a:cxnSpLocks/>
          </p:cNvCxnSpPr>
          <p:nvPr/>
        </p:nvCxnSpPr>
        <p:spPr>
          <a:xfrm>
            <a:off x="0" y="1151205"/>
            <a:ext cx="4182894"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5328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white and purple background&#10;&#10;AI-generated content may be incorrect.">
            <a:extLst>
              <a:ext uri="{FF2B5EF4-FFF2-40B4-BE49-F238E27FC236}">
                <a16:creationId xmlns:a16="http://schemas.microsoft.com/office/drawing/2014/main" id="{1366E819-CDB2-E2CD-8AB8-30FEB52E3A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354" y="254349"/>
            <a:ext cx="11646039" cy="6357466"/>
          </a:xfrm>
          <a:prstGeom prst="rect">
            <a:avLst/>
          </a:prstGeom>
        </p:spPr>
      </p:pic>
      <p:sp>
        <p:nvSpPr>
          <p:cNvPr id="8" name="Title 1">
            <a:extLst>
              <a:ext uri="{FF2B5EF4-FFF2-40B4-BE49-F238E27FC236}">
                <a16:creationId xmlns:a16="http://schemas.microsoft.com/office/drawing/2014/main" id="{9A7BEA4E-C0D0-F426-77C9-1895860B9A55}"/>
              </a:ext>
            </a:extLst>
          </p:cNvPr>
          <p:cNvSpPr>
            <a:spLocks noGrp="1"/>
          </p:cNvSpPr>
          <p:nvPr>
            <p:ph type="title"/>
          </p:nvPr>
        </p:nvSpPr>
        <p:spPr>
          <a:xfrm>
            <a:off x="838200" y="1715943"/>
            <a:ext cx="10515600" cy="3172835"/>
          </a:xfrm>
        </p:spPr>
        <p:txBody>
          <a:bodyPr>
            <a:normAutofit/>
          </a:bodyPr>
          <a:lstStyle/>
          <a:p>
            <a:pPr algn="ctr"/>
            <a:r>
              <a:rPr lang="en-US" dirty="0">
                <a:latin typeface="Arial Black"/>
              </a:rPr>
              <a:t>Thank you!</a:t>
            </a:r>
            <a:br>
              <a:rPr lang="en-US" dirty="0">
                <a:latin typeface="Arial Black"/>
              </a:rPr>
            </a:br>
            <a:r>
              <a:rPr lang="en-US" dirty="0">
                <a:latin typeface="Arial Black"/>
              </a:rPr>
              <a:t>________________</a:t>
            </a:r>
            <a:br>
              <a:rPr lang="en-US" dirty="0">
                <a:latin typeface="Arial Black"/>
              </a:rPr>
            </a:br>
            <a:br>
              <a:rPr lang="en-US" dirty="0">
                <a:latin typeface="Arial Black"/>
              </a:rPr>
            </a:br>
            <a:r>
              <a:rPr lang="en-US" dirty="0">
                <a:latin typeface="Arial Black"/>
              </a:rPr>
              <a:t>Questions?</a:t>
            </a:r>
          </a:p>
        </p:txBody>
      </p:sp>
    </p:spTree>
    <p:extLst>
      <p:ext uri="{BB962C8B-B14F-4D97-AF65-F5344CB8AC3E}">
        <p14:creationId xmlns:p14="http://schemas.microsoft.com/office/powerpoint/2010/main" val="133877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E9A2491-7B1D-690E-550A-30EFBC31C47C}"/>
              </a:ext>
            </a:extLst>
          </p:cNvPr>
          <p:cNvSpPr/>
          <p:nvPr/>
        </p:nvSpPr>
        <p:spPr>
          <a:xfrm>
            <a:off x="230909" y="221673"/>
            <a:ext cx="11767127" cy="6420287"/>
          </a:xfrm>
          <a:prstGeom prst="rect">
            <a:avLst/>
          </a:prstGeom>
          <a:solidFill>
            <a:srgbClr val="8F629E">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E1BA637-B513-3DE1-6FC9-08E405A2A76F}"/>
              </a:ext>
            </a:extLst>
          </p:cNvPr>
          <p:cNvSpPr>
            <a:spLocks noGrp="1"/>
          </p:cNvSpPr>
          <p:nvPr>
            <p:ph type="title"/>
          </p:nvPr>
        </p:nvSpPr>
        <p:spPr>
          <a:xfrm>
            <a:off x="838200" y="365126"/>
            <a:ext cx="10515600" cy="891020"/>
          </a:xfrm>
        </p:spPr>
        <p:txBody>
          <a:bodyPr>
            <a:normAutofit/>
          </a:bodyPr>
          <a:lstStyle/>
          <a:p>
            <a:r>
              <a:rPr lang="en-US" sz="3600" dirty="0">
                <a:solidFill>
                  <a:srgbClr val="8F629E"/>
                </a:solidFill>
              </a:rPr>
              <a:t>Land Acknowledgement</a:t>
            </a:r>
          </a:p>
        </p:txBody>
      </p:sp>
      <p:sp>
        <p:nvSpPr>
          <p:cNvPr id="10" name="Content Placeholder 2">
            <a:extLst>
              <a:ext uri="{FF2B5EF4-FFF2-40B4-BE49-F238E27FC236}">
                <a16:creationId xmlns:a16="http://schemas.microsoft.com/office/drawing/2014/main" id="{6BE5796E-BD28-8F8E-A994-26D6CBF254B7}"/>
              </a:ext>
            </a:extLst>
          </p:cNvPr>
          <p:cNvSpPr>
            <a:spLocks noGrp="1"/>
          </p:cNvSpPr>
          <p:nvPr>
            <p:ph idx="1"/>
          </p:nvPr>
        </p:nvSpPr>
        <p:spPr>
          <a:xfrm>
            <a:off x="838200" y="2086882"/>
            <a:ext cx="8871280" cy="4351338"/>
          </a:xfrm>
        </p:spPr>
        <p:txBody>
          <a:bodyPr vert="horz" lIns="91440" tIns="45720" rIns="91440" bIns="45720" rtlCol="0" anchor="t">
            <a:normAutofit/>
          </a:bodyPr>
          <a:lstStyle/>
          <a:p>
            <a:pPr marL="0" indent="0">
              <a:buNone/>
            </a:pPr>
            <a:r>
              <a:rPr lang="en-US" b="1" dirty="0">
                <a:highlight>
                  <a:srgbClr val="FFC000"/>
                </a:highlight>
                <a:latin typeface="Arial"/>
                <a:ea typeface="Open Sans"/>
                <a:cs typeface="Arial"/>
              </a:rPr>
              <a:t>Insert your land acknowledgement if this is customary for your organization</a:t>
            </a:r>
          </a:p>
        </p:txBody>
      </p:sp>
      <p:cxnSp>
        <p:nvCxnSpPr>
          <p:cNvPr id="11" name="Straight Connector 10">
            <a:extLst>
              <a:ext uri="{FF2B5EF4-FFF2-40B4-BE49-F238E27FC236}">
                <a16:creationId xmlns:a16="http://schemas.microsoft.com/office/drawing/2014/main" id="{181E6A37-302D-D221-59AB-6D8AA832BE9B}"/>
              </a:ext>
            </a:extLst>
          </p:cNvPr>
          <p:cNvCxnSpPr>
            <a:cxnSpLocks/>
          </p:cNvCxnSpPr>
          <p:nvPr/>
        </p:nvCxnSpPr>
        <p:spPr>
          <a:xfrm>
            <a:off x="0" y="1151205"/>
            <a:ext cx="7217923"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51910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hite and purple background&#10;&#10;AI-generated content may be incorrect.">
            <a:extLst>
              <a:ext uri="{FF2B5EF4-FFF2-40B4-BE49-F238E27FC236}">
                <a16:creationId xmlns:a16="http://schemas.microsoft.com/office/drawing/2014/main" id="{8A84D658-3264-B3A7-C64D-FD26B11B9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354" y="254349"/>
            <a:ext cx="11646039" cy="6357466"/>
          </a:xfrm>
          <a:prstGeom prst="rect">
            <a:avLst/>
          </a:prstGeom>
        </p:spPr>
      </p:pic>
      <p:sp>
        <p:nvSpPr>
          <p:cNvPr id="7" name="Title 1">
            <a:extLst>
              <a:ext uri="{FF2B5EF4-FFF2-40B4-BE49-F238E27FC236}">
                <a16:creationId xmlns:a16="http://schemas.microsoft.com/office/drawing/2014/main" id="{2FA3EF37-5B7A-D5AB-1586-29F94D47FD9D}"/>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a:latin typeface="Arial Black"/>
              </a:rPr>
              <a:t>Introductions</a:t>
            </a:r>
            <a:endParaRPr lang="en-US" dirty="0">
              <a:latin typeface="Arial Black"/>
            </a:endParaRPr>
          </a:p>
        </p:txBody>
      </p:sp>
      <p:cxnSp>
        <p:nvCxnSpPr>
          <p:cNvPr id="8" name="Straight Connector 7">
            <a:extLst>
              <a:ext uri="{FF2B5EF4-FFF2-40B4-BE49-F238E27FC236}">
                <a16:creationId xmlns:a16="http://schemas.microsoft.com/office/drawing/2014/main" id="{CAAC90DB-8648-0704-9CB7-092FEF30B481}"/>
              </a:ext>
            </a:extLst>
          </p:cNvPr>
          <p:cNvCxnSpPr>
            <a:cxnSpLocks/>
          </p:cNvCxnSpPr>
          <p:nvPr/>
        </p:nvCxnSpPr>
        <p:spPr>
          <a:xfrm>
            <a:off x="0" y="1151205"/>
            <a:ext cx="4416357"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7F018611-10E3-6DE1-AF3B-99189DBEB907}"/>
              </a:ext>
            </a:extLst>
          </p:cNvPr>
          <p:cNvSpPr>
            <a:spLocks noGrp="1"/>
          </p:cNvSpPr>
          <p:nvPr>
            <p:ph idx="1"/>
          </p:nvPr>
        </p:nvSpPr>
        <p:spPr>
          <a:xfrm>
            <a:off x="1001513" y="1542691"/>
            <a:ext cx="7310120" cy="4351338"/>
          </a:xfrm>
        </p:spPr>
        <p:txBody>
          <a:bodyPr>
            <a:normAutofit/>
          </a:bodyPr>
          <a:lstStyle/>
          <a:p>
            <a:r>
              <a:rPr lang="en-US" sz="2400" dirty="0">
                <a:solidFill>
                  <a:schemeClr val="tx1">
                    <a:lumMod val="75000"/>
                    <a:lumOff val="25000"/>
                  </a:schemeClr>
                </a:solidFill>
                <a:highlight>
                  <a:srgbClr val="F4AA2B"/>
                </a:highlight>
              </a:rPr>
              <a:t>Introductions from facilitators and/or Assessment Participants (optional)</a:t>
            </a:r>
          </a:p>
        </p:txBody>
      </p:sp>
    </p:spTree>
    <p:extLst>
      <p:ext uri="{BB962C8B-B14F-4D97-AF65-F5344CB8AC3E}">
        <p14:creationId xmlns:p14="http://schemas.microsoft.com/office/powerpoint/2010/main" val="31695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group of people around a round table&#10;&#10;AI-generated content may be incorrect.">
            <a:extLst>
              <a:ext uri="{FF2B5EF4-FFF2-40B4-BE49-F238E27FC236}">
                <a16:creationId xmlns:a16="http://schemas.microsoft.com/office/drawing/2014/main" id="{4CE3BF33-0B03-C5F5-6CD3-7CA1B73F72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3039" y="1605064"/>
            <a:ext cx="5447954" cy="4206480"/>
          </a:xfrm>
          <a:prstGeom prst="rect">
            <a:avLst/>
          </a:prstGeom>
        </p:spPr>
      </p:pic>
      <p:sp>
        <p:nvSpPr>
          <p:cNvPr id="10" name="Title 1">
            <a:extLst>
              <a:ext uri="{FF2B5EF4-FFF2-40B4-BE49-F238E27FC236}">
                <a16:creationId xmlns:a16="http://schemas.microsoft.com/office/drawing/2014/main" id="{3E796E93-2BAE-E7D1-D31B-F1F28E98B996}"/>
              </a:ext>
            </a:extLst>
          </p:cNvPr>
          <p:cNvSpPr>
            <a:spLocks noGrp="1"/>
          </p:cNvSpPr>
          <p:nvPr>
            <p:ph type="title"/>
          </p:nvPr>
        </p:nvSpPr>
        <p:spPr>
          <a:xfrm>
            <a:off x="838200" y="365125"/>
            <a:ext cx="10515600" cy="957837"/>
          </a:xfrm>
        </p:spPr>
        <p:txBody>
          <a:bodyPr/>
          <a:lstStyle/>
          <a:p>
            <a:r>
              <a:rPr lang="en-US" dirty="0">
                <a:latin typeface="Arial Black"/>
              </a:rPr>
              <a:t>Intended Outcomes</a:t>
            </a:r>
            <a:endParaRPr lang="en-US" dirty="0"/>
          </a:p>
        </p:txBody>
      </p:sp>
      <p:cxnSp>
        <p:nvCxnSpPr>
          <p:cNvPr id="11" name="Straight Connector 10">
            <a:extLst>
              <a:ext uri="{FF2B5EF4-FFF2-40B4-BE49-F238E27FC236}">
                <a16:creationId xmlns:a16="http://schemas.microsoft.com/office/drawing/2014/main" id="{6ABB969C-123E-DB4F-1CFC-2242427443A7}"/>
              </a:ext>
            </a:extLst>
          </p:cNvPr>
          <p:cNvCxnSpPr>
            <a:cxnSpLocks/>
          </p:cNvCxnSpPr>
          <p:nvPr/>
        </p:nvCxnSpPr>
        <p:spPr>
          <a:xfrm>
            <a:off x="0" y="1151205"/>
            <a:ext cx="5972783"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4" name="Content Placeholder 2">
            <a:extLst>
              <a:ext uri="{FF2B5EF4-FFF2-40B4-BE49-F238E27FC236}">
                <a16:creationId xmlns:a16="http://schemas.microsoft.com/office/drawing/2014/main" id="{470335D5-B2FF-D186-7413-39E823410E64}"/>
              </a:ext>
            </a:extLst>
          </p:cNvPr>
          <p:cNvSpPr>
            <a:spLocks noGrp="1"/>
          </p:cNvSpPr>
          <p:nvPr>
            <p:ph idx="1"/>
          </p:nvPr>
        </p:nvSpPr>
        <p:spPr>
          <a:xfrm>
            <a:off x="838200" y="1825625"/>
            <a:ext cx="5134583" cy="4087495"/>
          </a:xfrm>
        </p:spPr>
        <p:txBody>
          <a:bodyPr vert="horz" lIns="91440" tIns="45720" rIns="91440" bIns="45720" rtlCol="0" anchor="t">
            <a:normAutofit/>
          </a:bodyPr>
          <a:lstStyle/>
          <a:p>
            <a:pPr marL="514350" indent="-514350">
              <a:buAutoNum type="arabicPeriod"/>
            </a:pPr>
            <a:r>
              <a:rPr lang="en-US" sz="2200" dirty="0">
                <a:solidFill>
                  <a:schemeClr val="tx1">
                    <a:lumMod val="75000"/>
                    <a:lumOff val="25000"/>
                  </a:schemeClr>
                </a:solidFill>
                <a:highlight>
                  <a:srgbClr val="FFC000"/>
                </a:highlight>
                <a:latin typeface="Arial"/>
                <a:cs typeface="Arial"/>
              </a:rPr>
              <a:t>Outcome 1</a:t>
            </a:r>
            <a:br>
              <a:rPr lang="en-US" sz="2200" dirty="0">
                <a:solidFill>
                  <a:schemeClr val="tx1">
                    <a:lumMod val="75000"/>
                    <a:lumOff val="25000"/>
                  </a:schemeClr>
                </a:solidFill>
                <a:highlight>
                  <a:srgbClr val="FFC000"/>
                </a:highlight>
                <a:latin typeface="Arial"/>
                <a:cs typeface="Arial"/>
              </a:rPr>
            </a:br>
            <a:endParaRPr lang="en-US" sz="2200" dirty="0">
              <a:solidFill>
                <a:schemeClr val="tx1">
                  <a:lumMod val="75000"/>
                  <a:lumOff val="25000"/>
                </a:schemeClr>
              </a:solidFill>
              <a:highlight>
                <a:srgbClr val="FFC000"/>
              </a:highlight>
              <a:latin typeface="Arial"/>
              <a:cs typeface="Arial"/>
            </a:endParaRPr>
          </a:p>
          <a:p>
            <a:pPr marL="514350" indent="-514350">
              <a:buAutoNum type="arabicPeriod"/>
            </a:pPr>
            <a:r>
              <a:rPr lang="en-US" sz="2200" dirty="0">
                <a:solidFill>
                  <a:schemeClr val="tx1">
                    <a:lumMod val="75000"/>
                    <a:lumOff val="25000"/>
                  </a:schemeClr>
                </a:solidFill>
                <a:highlight>
                  <a:srgbClr val="FFC000"/>
                </a:highlight>
                <a:latin typeface="Arial"/>
                <a:cs typeface="Arial"/>
              </a:rPr>
              <a:t>Outcome 2</a:t>
            </a:r>
          </a:p>
          <a:p>
            <a:pPr marL="514350" indent="-514350">
              <a:buAutoNum type="arabicPeriod"/>
            </a:pPr>
            <a:endParaRPr lang="en-US" sz="2200" dirty="0">
              <a:solidFill>
                <a:schemeClr val="tx1">
                  <a:lumMod val="75000"/>
                  <a:lumOff val="25000"/>
                </a:schemeClr>
              </a:solidFill>
              <a:highlight>
                <a:srgbClr val="FFC000"/>
              </a:highlight>
              <a:latin typeface="Arial"/>
              <a:cs typeface="Arial"/>
            </a:endParaRPr>
          </a:p>
          <a:p>
            <a:pPr marL="514350" indent="-514350">
              <a:buAutoNum type="arabicPeriod"/>
            </a:pPr>
            <a:r>
              <a:rPr lang="en-US" sz="2200" dirty="0">
                <a:solidFill>
                  <a:schemeClr val="tx1">
                    <a:lumMod val="75000"/>
                    <a:lumOff val="25000"/>
                  </a:schemeClr>
                </a:solidFill>
                <a:highlight>
                  <a:srgbClr val="FFC000"/>
                </a:highlight>
                <a:latin typeface="Arial"/>
                <a:cs typeface="Arial"/>
              </a:rPr>
              <a:t>Outcome 3</a:t>
            </a:r>
          </a:p>
          <a:p>
            <a:pPr marL="514350" indent="-514350">
              <a:buAutoNum type="arabicPeriod"/>
            </a:pPr>
            <a:endParaRPr lang="en-US" sz="2200" dirty="0">
              <a:solidFill>
                <a:schemeClr val="tx1">
                  <a:lumMod val="75000"/>
                  <a:lumOff val="25000"/>
                </a:schemeClr>
              </a:solidFill>
              <a:highlight>
                <a:srgbClr val="FFC000"/>
              </a:highlight>
              <a:latin typeface="Arial"/>
              <a:cs typeface="Arial"/>
            </a:endParaRPr>
          </a:p>
          <a:p>
            <a:pPr marL="0" indent="0">
              <a:buNone/>
            </a:pPr>
            <a:r>
              <a:rPr lang="en-US" sz="1800" dirty="0">
                <a:solidFill>
                  <a:schemeClr val="tx1">
                    <a:lumMod val="75000"/>
                    <a:lumOff val="25000"/>
                  </a:schemeClr>
                </a:solidFill>
                <a:highlight>
                  <a:srgbClr val="FFC000"/>
                </a:highlight>
                <a:latin typeface="Arial"/>
                <a:cs typeface="Arial"/>
              </a:rPr>
              <a:t>(</a:t>
            </a:r>
            <a:r>
              <a:rPr lang="en-US" sz="1800" i="1" dirty="0">
                <a:solidFill>
                  <a:schemeClr val="tx1">
                    <a:lumMod val="75000"/>
                    <a:lumOff val="25000"/>
                  </a:schemeClr>
                </a:solidFill>
                <a:highlight>
                  <a:srgbClr val="FFC000"/>
                </a:highlight>
                <a:latin typeface="Arial"/>
                <a:cs typeface="Arial"/>
              </a:rPr>
              <a:t>see example outcomes in speaking notes)</a:t>
            </a:r>
            <a:endParaRPr lang="en-US" sz="1800" dirty="0">
              <a:solidFill>
                <a:schemeClr val="tx1">
                  <a:lumMod val="75000"/>
                  <a:lumOff val="25000"/>
                </a:schemeClr>
              </a:solidFill>
              <a:highlight>
                <a:srgbClr val="FFC000"/>
              </a:highlight>
              <a:latin typeface="Arial"/>
              <a:cs typeface="Arial"/>
            </a:endParaRPr>
          </a:p>
          <a:p>
            <a:pPr marL="0" indent="0">
              <a:buNone/>
            </a:pPr>
            <a:br>
              <a:rPr lang="en-US" sz="2200" dirty="0">
                <a:solidFill>
                  <a:schemeClr val="tx1">
                    <a:lumMod val="75000"/>
                    <a:lumOff val="25000"/>
                  </a:schemeClr>
                </a:solidFill>
                <a:highlight>
                  <a:srgbClr val="FFC000"/>
                </a:highlight>
                <a:latin typeface="Arial"/>
                <a:cs typeface="Arial"/>
              </a:rPr>
            </a:br>
            <a:endParaRPr lang="en-US" sz="2200" dirty="0">
              <a:solidFill>
                <a:schemeClr val="tx1">
                  <a:lumMod val="75000"/>
                  <a:lumOff val="25000"/>
                </a:schemeClr>
              </a:solidFill>
              <a:highlight>
                <a:srgbClr val="FFC000"/>
              </a:highlight>
              <a:latin typeface="Arial"/>
              <a:cs typeface="Arial"/>
            </a:endParaRPr>
          </a:p>
          <a:p>
            <a:pPr>
              <a:buAutoNum type="arabicPeriod"/>
            </a:pPr>
            <a:endParaRPr lang="en-US" sz="2200" dirty="0">
              <a:solidFill>
                <a:schemeClr val="tx1">
                  <a:lumMod val="75000"/>
                  <a:lumOff val="25000"/>
                </a:schemeClr>
              </a:solidFill>
            </a:endParaRPr>
          </a:p>
        </p:txBody>
      </p:sp>
    </p:spTree>
    <p:extLst>
      <p:ext uri="{BB962C8B-B14F-4D97-AF65-F5344CB8AC3E}">
        <p14:creationId xmlns:p14="http://schemas.microsoft.com/office/powerpoint/2010/main" val="561729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urple and white geometric shapes&#10;&#10;Description automatically generated">
            <a:extLst>
              <a:ext uri="{FF2B5EF4-FFF2-40B4-BE49-F238E27FC236}">
                <a16:creationId xmlns:a16="http://schemas.microsoft.com/office/drawing/2014/main" id="{D9E351B6-F484-1DA3-EC8C-B852AF3BA4C1}"/>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7" name="Picture 6" descr="A purple and white geometric shapes&#10;&#10;Description automatically generated">
            <a:extLst>
              <a:ext uri="{FF2B5EF4-FFF2-40B4-BE49-F238E27FC236}">
                <a16:creationId xmlns:a16="http://schemas.microsoft.com/office/drawing/2014/main" id="{A8D2C93C-BCE1-B3DA-FB72-22CE2046B97F}"/>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2" name="Title 1">
            <a:extLst>
              <a:ext uri="{FF2B5EF4-FFF2-40B4-BE49-F238E27FC236}">
                <a16:creationId xmlns:a16="http://schemas.microsoft.com/office/drawing/2014/main" id="{EB511C11-A26E-5408-8870-57CFF92F3F76}"/>
              </a:ext>
            </a:extLst>
          </p:cNvPr>
          <p:cNvSpPr>
            <a:spLocks noGrp="1"/>
          </p:cNvSpPr>
          <p:nvPr>
            <p:ph type="title"/>
          </p:nvPr>
        </p:nvSpPr>
        <p:spPr>
          <a:xfrm>
            <a:off x="838200" y="365125"/>
            <a:ext cx="10515600" cy="1325563"/>
          </a:xfrm>
        </p:spPr>
        <p:txBody>
          <a:bodyPr/>
          <a:lstStyle/>
          <a:p>
            <a:r>
              <a:rPr lang="en-US" dirty="0">
                <a:latin typeface="Arial Black"/>
              </a:rPr>
              <a:t>Aligning with Other Initiatives </a:t>
            </a:r>
            <a:br>
              <a:rPr lang="en-US" dirty="0">
                <a:latin typeface="Arial Black"/>
              </a:rPr>
            </a:br>
            <a:endParaRPr lang="en-US" dirty="0">
              <a:latin typeface="Arial Black"/>
            </a:endParaRPr>
          </a:p>
        </p:txBody>
      </p:sp>
      <p:sp>
        <p:nvSpPr>
          <p:cNvPr id="3" name="Content Placeholder 2">
            <a:extLst>
              <a:ext uri="{FF2B5EF4-FFF2-40B4-BE49-F238E27FC236}">
                <a16:creationId xmlns:a16="http://schemas.microsoft.com/office/drawing/2014/main" id="{AB232209-D376-EF3D-11BD-6C9C42E2A434}"/>
              </a:ext>
            </a:extLst>
          </p:cNvPr>
          <p:cNvSpPr>
            <a:spLocks noGrp="1"/>
          </p:cNvSpPr>
          <p:nvPr>
            <p:ph idx="1"/>
          </p:nvPr>
        </p:nvSpPr>
        <p:spPr>
          <a:xfrm>
            <a:off x="2070100" y="2277021"/>
            <a:ext cx="8051800" cy="3615780"/>
          </a:xfrm>
        </p:spPr>
        <p:txBody>
          <a:bodyPr vert="horz" lIns="91440" tIns="45720" rIns="91440" bIns="45720" rtlCol="0" anchor="t">
            <a:normAutofit/>
          </a:bodyPr>
          <a:lstStyle/>
          <a:p>
            <a:endParaRPr lang="en-US" sz="2400" dirty="0">
              <a:solidFill>
                <a:schemeClr val="tx1">
                  <a:lumMod val="75000"/>
                  <a:lumOff val="25000"/>
                </a:schemeClr>
              </a:solidFill>
              <a:highlight>
                <a:srgbClr val="FCC131"/>
              </a:highlight>
              <a:latin typeface="Arial"/>
              <a:cs typeface="Arial"/>
            </a:endParaRPr>
          </a:p>
          <a:p>
            <a:r>
              <a:rPr lang="en-US" sz="2400" dirty="0">
                <a:solidFill>
                  <a:schemeClr val="tx1">
                    <a:lumMod val="75000"/>
                    <a:lumOff val="25000"/>
                  </a:schemeClr>
                </a:solidFill>
                <a:highlight>
                  <a:srgbClr val="FCC131"/>
                </a:highlight>
                <a:latin typeface="Arial"/>
                <a:cs typeface="Arial"/>
              </a:rPr>
              <a:t>Add points as needed to speak to ongoing initiatives/areas of work at your organization that align with the objectives of the STBBI Organizational Stigma Assessment Tool </a:t>
            </a:r>
            <a:r>
              <a:rPr lang="en-US" sz="2400" i="1" dirty="0">
                <a:solidFill>
                  <a:schemeClr val="tx1">
                    <a:lumMod val="75000"/>
                    <a:lumOff val="25000"/>
                  </a:schemeClr>
                </a:solidFill>
                <a:highlight>
                  <a:srgbClr val="FCC131"/>
                </a:highlight>
                <a:latin typeface="Arial"/>
                <a:cs typeface="Arial"/>
              </a:rPr>
              <a:t>[e.g., Truth &amp; Reconciliation, anti-racism, EDI, accreditation]</a:t>
            </a:r>
            <a:endParaRPr lang="en-US" sz="2400" dirty="0">
              <a:solidFill>
                <a:schemeClr val="tx1">
                  <a:lumMod val="75000"/>
                  <a:lumOff val="25000"/>
                </a:schemeClr>
              </a:solidFill>
              <a:highlight>
                <a:srgbClr val="FCC131"/>
              </a:highlight>
            </a:endParaRPr>
          </a:p>
          <a:p>
            <a:endParaRPr lang="en-US" sz="2400" i="1" dirty="0">
              <a:solidFill>
                <a:schemeClr val="tx1">
                  <a:lumMod val="75000"/>
                  <a:lumOff val="25000"/>
                </a:schemeClr>
              </a:solidFill>
              <a:highlight>
                <a:srgbClr val="FCC131"/>
              </a:highlight>
            </a:endParaRPr>
          </a:p>
          <a:p>
            <a:endParaRPr lang="en-US" sz="2400" dirty="0">
              <a:solidFill>
                <a:schemeClr val="tx1">
                  <a:lumMod val="75000"/>
                  <a:lumOff val="25000"/>
                </a:schemeClr>
              </a:solidFill>
              <a:highlight>
                <a:srgbClr val="FEEFC8"/>
              </a:highlight>
            </a:endParaRPr>
          </a:p>
        </p:txBody>
      </p:sp>
      <p:cxnSp>
        <p:nvCxnSpPr>
          <p:cNvPr id="4" name="Straight Connector 3">
            <a:extLst>
              <a:ext uri="{FF2B5EF4-FFF2-40B4-BE49-F238E27FC236}">
                <a16:creationId xmlns:a16="http://schemas.microsoft.com/office/drawing/2014/main" id="{0E63E15D-A9CE-EC28-80E5-82EBDCE8F3F2}"/>
              </a:ext>
            </a:extLst>
          </p:cNvPr>
          <p:cNvCxnSpPr>
            <a:cxnSpLocks/>
          </p:cNvCxnSpPr>
          <p:nvPr/>
        </p:nvCxnSpPr>
        <p:spPr>
          <a:xfrm>
            <a:off x="0" y="1151205"/>
            <a:ext cx="854456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7349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urple and white geometric shapes&#10;&#10;Description automatically generated">
            <a:extLst>
              <a:ext uri="{FF2B5EF4-FFF2-40B4-BE49-F238E27FC236}">
                <a16:creationId xmlns:a16="http://schemas.microsoft.com/office/drawing/2014/main" id="{680DB8E0-4BB5-9E21-3703-8EDD66FA3145}"/>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8" name="Picture 17" descr="A purple and white geometric shapes&#10;&#10;Description automatically generated">
            <a:extLst>
              <a:ext uri="{FF2B5EF4-FFF2-40B4-BE49-F238E27FC236}">
                <a16:creationId xmlns:a16="http://schemas.microsoft.com/office/drawing/2014/main" id="{26D1DC59-DD65-10D0-660B-1D9BED6CA0CC}"/>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3" name="Oval 2">
            <a:extLst>
              <a:ext uri="{FF2B5EF4-FFF2-40B4-BE49-F238E27FC236}">
                <a16:creationId xmlns:a16="http://schemas.microsoft.com/office/drawing/2014/main" id="{5EF5E495-5566-D3B6-310B-09036A3802F4}"/>
              </a:ext>
            </a:extLst>
          </p:cNvPr>
          <p:cNvSpPr/>
          <p:nvPr/>
        </p:nvSpPr>
        <p:spPr>
          <a:xfrm>
            <a:off x="154432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C68BB481-3213-EE4E-73C1-FA95B7D77D54}"/>
              </a:ext>
            </a:extLst>
          </p:cNvPr>
          <p:cNvSpPr/>
          <p:nvPr/>
        </p:nvSpPr>
        <p:spPr>
          <a:xfrm>
            <a:off x="501904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C2CC802B-4A7B-E5F7-226A-964403A68281}"/>
              </a:ext>
            </a:extLst>
          </p:cNvPr>
          <p:cNvSpPr/>
          <p:nvPr/>
        </p:nvSpPr>
        <p:spPr>
          <a:xfrm>
            <a:off x="849376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D61A50BD-F4CD-B7E5-DED3-FE29999D2F78}"/>
              </a:ext>
            </a:extLst>
          </p:cNvPr>
          <p:cNvSpPr/>
          <p:nvPr/>
        </p:nvSpPr>
        <p:spPr>
          <a:xfrm>
            <a:off x="3281680" y="381530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EDB013F3-A9ED-52E1-C967-7B2A2A7BAB25}"/>
              </a:ext>
            </a:extLst>
          </p:cNvPr>
          <p:cNvSpPr/>
          <p:nvPr/>
        </p:nvSpPr>
        <p:spPr>
          <a:xfrm>
            <a:off x="6756400" y="381530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ntent Placeholder 2">
            <a:extLst>
              <a:ext uri="{FF2B5EF4-FFF2-40B4-BE49-F238E27FC236}">
                <a16:creationId xmlns:a16="http://schemas.microsoft.com/office/drawing/2014/main" id="{6A622BFA-0817-A0FD-D153-C99AA16E3385}"/>
              </a:ext>
            </a:extLst>
          </p:cNvPr>
          <p:cNvSpPr>
            <a:spLocks noGrp="1"/>
          </p:cNvSpPr>
          <p:nvPr>
            <p:ph idx="1"/>
          </p:nvPr>
        </p:nvSpPr>
        <p:spPr>
          <a:xfrm>
            <a:off x="1534160" y="2623004"/>
            <a:ext cx="2164080" cy="612094"/>
          </a:xfrm>
        </p:spPr>
        <p:txBody>
          <a:bodyPr vert="horz" lIns="91440" tIns="45720" rIns="91440" bIns="45720" rtlCol="0" anchor="t">
            <a:normAutofit/>
          </a:bodyPr>
          <a:lstStyle/>
          <a:p>
            <a:pPr marL="0" indent="0" algn="ctr">
              <a:buNone/>
            </a:pPr>
            <a:r>
              <a:rPr lang="en-US" sz="2400" b="1" dirty="0">
                <a:solidFill>
                  <a:schemeClr val="bg1"/>
                </a:solidFill>
              </a:rPr>
              <a:t>Participate</a:t>
            </a:r>
          </a:p>
        </p:txBody>
      </p:sp>
      <p:sp>
        <p:nvSpPr>
          <p:cNvPr id="25" name="Content Placeholder 2">
            <a:extLst>
              <a:ext uri="{FF2B5EF4-FFF2-40B4-BE49-F238E27FC236}">
                <a16:creationId xmlns:a16="http://schemas.microsoft.com/office/drawing/2014/main" id="{E695E0A3-3F87-FC97-5A4F-CD6BE65EFDA5}"/>
              </a:ext>
            </a:extLst>
          </p:cNvPr>
          <p:cNvSpPr txBox="1">
            <a:spLocks/>
          </p:cNvSpPr>
          <p:nvPr/>
        </p:nvSpPr>
        <p:spPr>
          <a:xfrm>
            <a:off x="5019040" y="2627540"/>
            <a:ext cx="2164080" cy="60302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Pass</a:t>
            </a:r>
          </a:p>
        </p:txBody>
      </p:sp>
      <p:sp>
        <p:nvSpPr>
          <p:cNvPr id="33" name="Content Placeholder 2">
            <a:extLst>
              <a:ext uri="{FF2B5EF4-FFF2-40B4-BE49-F238E27FC236}">
                <a16:creationId xmlns:a16="http://schemas.microsoft.com/office/drawing/2014/main" id="{A8E3A108-7CCC-7914-1C92-C6A2825B46E3}"/>
              </a:ext>
            </a:extLst>
          </p:cNvPr>
          <p:cNvSpPr txBox="1">
            <a:spLocks/>
          </p:cNvSpPr>
          <p:nvPr/>
        </p:nvSpPr>
        <p:spPr>
          <a:xfrm>
            <a:off x="8483600" y="2627540"/>
            <a:ext cx="2164080" cy="60302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Privacy</a:t>
            </a:r>
          </a:p>
        </p:txBody>
      </p:sp>
      <p:sp>
        <p:nvSpPr>
          <p:cNvPr id="35" name="Content Placeholder 2">
            <a:extLst>
              <a:ext uri="{FF2B5EF4-FFF2-40B4-BE49-F238E27FC236}">
                <a16:creationId xmlns:a16="http://schemas.microsoft.com/office/drawing/2014/main" id="{FA7F5171-262D-4E97-8FC3-5D53BA96718C}"/>
              </a:ext>
            </a:extLst>
          </p:cNvPr>
          <p:cNvSpPr txBox="1">
            <a:spLocks/>
          </p:cNvSpPr>
          <p:nvPr/>
        </p:nvSpPr>
        <p:spPr>
          <a:xfrm>
            <a:off x="3291838" y="4660995"/>
            <a:ext cx="2164080" cy="60302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Respect</a:t>
            </a:r>
          </a:p>
        </p:txBody>
      </p:sp>
      <p:sp>
        <p:nvSpPr>
          <p:cNvPr id="37" name="Content Placeholder 2">
            <a:extLst>
              <a:ext uri="{FF2B5EF4-FFF2-40B4-BE49-F238E27FC236}">
                <a16:creationId xmlns:a16="http://schemas.microsoft.com/office/drawing/2014/main" id="{FF704672-FF5B-F787-D504-BE675BB3BF5A}"/>
              </a:ext>
            </a:extLst>
          </p:cNvPr>
          <p:cNvSpPr txBox="1">
            <a:spLocks/>
          </p:cNvSpPr>
          <p:nvPr/>
        </p:nvSpPr>
        <p:spPr>
          <a:xfrm>
            <a:off x="6746242" y="4672035"/>
            <a:ext cx="2164080" cy="603022"/>
          </a:xfrm>
          <a:prstGeom prst="rect">
            <a:avLst/>
          </a:prstGeom>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a:solidFill>
                  <a:schemeClr val="bg1"/>
                </a:solidFill>
              </a:rPr>
              <a:t>Fun</a:t>
            </a:r>
          </a:p>
        </p:txBody>
      </p:sp>
      <p:sp>
        <p:nvSpPr>
          <p:cNvPr id="15" name="Title 1">
            <a:extLst>
              <a:ext uri="{FF2B5EF4-FFF2-40B4-BE49-F238E27FC236}">
                <a16:creationId xmlns:a16="http://schemas.microsoft.com/office/drawing/2014/main" id="{2BE2B03A-116E-348A-859F-9B78AC916500}"/>
              </a:ext>
            </a:extLst>
          </p:cNvPr>
          <p:cNvSpPr txBox="1">
            <a:spLocks/>
          </p:cNvSpPr>
          <p:nvPr/>
        </p:nvSpPr>
        <p:spPr>
          <a:xfrm>
            <a:off x="838200" y="365126"/>
            <a:ext cx="10515600" cy="7860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Rights and Responsibilities</a:t>
            </a:r>
          </a:p>
        </p:txBody>
      </p:sp>
      <p:cxnSp>
        <p:nvCxnSpPr>
          <p:cNvPr id="16" name="Straight Connector 15">
            <a:extLst>
              <a:ext uri="{FF2B5EF4-FFF2-40B4-BE49-F238E27FC236}">
                <a16:creationId xmlns:a16="http://schemas.microsoft.com/office/drawing/2014/main" id="{188BD3D3-5C60-E943-7397-36524DBD4DF4}"/>
              </a:ext>
            </a:extLst>
          </p:cNvPr>
          <p:cNvCxnSpPr>
            <a:cxnSpLocks/>
          </p:cNvCxnSpPr>
          <p:nvPr/>
        </p:nvCxnSpPr>
        <p:spPr>
          <a:xfrm>
            <a:off x="0" y="1151205"/>
            <a:ext cx="784352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62055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urple and white geometric shapes&#10;&#10;Description automatically generated">
            <a:extLst>
              <a:ext uri="{FF2B5EF4-FFF2-40B4-BE49-F238E27FC236}">
                <a16:creationId xmlns:a16="http://schemas.microsoft.com/office/drawing/2014/main" id="{37F00AFF-F151-D497-60B0-40D2A72E14EF}"/>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3" name="Picture 12" descr="A purple and white geometric shapes&#10;&#10;Description automatically generated">
            <a:extLst>
              <a:ext uri="{FF2B5EF4-FFF2-40B4-BE49-F238E27FC236}">
                <a16:creationId xmlns:a16="http://schemas.microsoft.com/office/drawing/2014/main" id="{9E61858E-EE1A-C325-4B87-07A88D618F46}"/>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4" name="Content Placeholder 2">
            <a:extLst>
              <a:ext uri="{FF2B5EF4-FFF2-40B4-BE49-F238E27FC236}">
                <a16:creationId xmlns:a16="http://schemas.microsoft.com/office/drawing/2014/main" id="{470335D5-B2FF-D186-7413-39E823410E64}"/>
              </a:ext>
            </a:extLst>
          </p:cNvPr>
          <p:cNvSpPr>
            <a:spLocks noGrp="1"/>
          </p:cNvSpPr>
          <p:nvPr>
            <p:ph idx="1"/>
          </p:nvPr>
        </p:nvSpPr>
        <p:spPr>
          <a:xfrm>
            <a:off x="1480820" y="1498917"/>
            <a:ext cx="9230360" cy="4705075"/>
          </a:xfrm>
        </p:spPr>
        <p:txBody>
          <a:bodyPr vert="horz" lIns="91440" tIns="45720" rIns="91440" bIns="45720" rtlCol="0" anchor="t">
            <a:noAutofit/>
          </a:bodyPr>
          <a:lstStyle/>
          <a:p>
            <a:pPr marL="0" indent="0">
              <a:buNone/>
            </a:pPr>
            <a:r>
              <a:rPr lang="en-US" sz="2000" dirty="0">
                <a:solidFill>
                  <a:schemeClr val="tx1">
                    <a:lumMod val="75000"/>
                    <a:lumOff val="25000"/>
                  </a:schemeClr>
                </a:solidFill>
                <a:latin typeface="Arial"/>
                <a:cs typeface="Arial"/>
              </a:rPr>
              <a:t>We will be using various interactive features to help support discussion on each of the five sections of the tool:</a:t>
            </a:r>
          </a:p>
          <a:p>
            <a:pPr marL="514350" indent="-514350">
              <a:buAutoNum type="arabicPeriod"/>
            </a:pPr>
            <a:r>
              <a:rPr lang="en-US" sz="2000" b="1" dirty="0">
                <a:solidFill>
                  <a:schemeClr val="tx1">
                    <a:lumMod val="75000"/>
                    <a:lumOff val="25000"/>
                  </a:schemeClr>
                </a:solidFill>
                <a:highlight>
                  <a:srgbClr val="F4C04B"/>
                </a:highlight>
                <a:latin typeface="Arial"/>
                <a:cs typeface="Arial"/>
              </a:rPr>
              <a:t>Add options for participation (</a:t>
            </a:r>
            <a:r>
              <a:rPr lang="en-US" sz="2000" b="1" i="1" dirty="0">
                <a:solidFill>
                  <a:schemeClr val="tx1">
                    <a:lumMod val="75000"/>
                    <a:lumOff val="25000"/>
                  </a:schemeClr>
                </a:solidFill>
                <a:highlight>
                  <a:srgbClr val="F4C04B"/>
                </a:highlight>
                <a:latin typeface="Arial"/>
                <a:cs typeface="Arial"/>
              </a:rPr>
              <a:t>see Notes for examples</a:t>
            </a:r>
            <a:r>
              <a:rPr lang="en-US" sz="2000" b="1" dirty="0">
                <a:solidFill>
                  <a:schemeClr val="tx1">
                    <a:lumMod val="75000"/>
                    <a:lumOff val="25000"/>
                  </a:schemeClr>
                </a:solidFill>
                <a:highlight>
                  <a:srgbClr val="F4C04B"/>
                </a:highlight>
                <a:latin typeface="Arial"/>
                <a:cs typeface="Arial"/>
              </a:rPr>
              <a:t>)</a:t>
            </a:r>
            <a:endParaRPr lang="en-US" sz="2000" dirty="0">
              <a:solidFill>
                <a:schemeClr val="tx1">
                  <a:lumMod val="75000"/>
                  <a:lumOff val="25000"/>
                </a:schemeClr>
              </a:solidFill>
              <a:highlight>
                <a:srgbClr val="F4C04B"/>
              </a:highlight>
              <a:latin typeface="Arial"/>
              <a:cs typeface="Arial"/>
            </a:endParaRPr>
          </a:p>
          <a:p>
            <a:pPr marL="514350" indent="-514350">
              <a:buAutoNum type="arabicPeriod"/>
            </a:pPr>
            <a:endParaRPr lang="en-US" sz="2000" b="1" dirty="0">
              <a:solidFill>
                <a:schemeClr val="tx1">
                  <a:lumMod val="75000"/>
                  <a:lumOff val="25000"/>
                </a:schemeClr>
              </a:solidFill>
              <a:highlight>
                <a:srgbClr val="F4C04B"/>
              </a:highlight>
              <a:latin typeface="Arial"/>
              <a:cs typeface="Arial"/>
            </a:endParaRPr>
          </a:p>
          <a:p>
            <a:pPr marL="914400" lvl="1" indent="-457200">
              <a:buFont typeface="Courier New" panose="020B0604020202020204" pitchFamily="34" charset="0"/>
              <a:buChar char="o"/>
            </a:pPr>
            <a:endParaRPr lang="en-US" sz="2000" dirty="0">
              <a:solidFill>
                <a:schemeClr val="tx1">
                  <a:lumMod val="75000"/>
                  <a:lumOff val="25000"/>
                </a:schemeClr>
              </a:solidFill>
            </a:endParaRPr>
          </a:p>
        </p:txBody>
      </p:sp>
      <p:cxnSp>
        <p:nvCxnSpPr>
          <p:cNvPr id="7" name="Straight Connector 6">
            <a:extLst>
              <a:ext uri="{FF2B5EF4-FFF2-40B4-BE49-F238E27FC236}">
                <a16:creationId xmlns:a16="http://schemas.microsoft.com/office/drawing/2014/main" id="{FA404027-E9EF-4B03-9423-119B97315F70}"/>
              </a:ext>
            </a:extLst>
          </p:cNvPr>
          <p:cNvCxnSpPr>
            <a:cxnSpLocks/>
          </p:cNvCxnSpPr>
          <p:nvPr/>
        </p:nvCxnSpPr>
        <p:spPr>
          <a:xfrm>
            <a:off x="0" y="1151205"/>
            <a:ext cx="6207760" cy="1"/>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10" name="Title 1">
            <a:extLst>
              <a:ext uri="{FF2B5EF4-FFF2-40B4-BE49-F238E27FC236}">
                <a16:creationId xmlns:a16="http://schemas.microsoft.com/office/drawing/2014/main" id="{2100072D-9AC7-130D-9793-7EB834CC9EE3}"/>
              </a:ext>
            </a:extLst>
          </p:cNvPr>
          <p:cNvSpPr>
            <a:spLocks noGrp="1"/>
          </p:cNvSpPr>
          <p:nvPr>
            <p:ph type="title"/>
          </p:nvPr>
        </p:nvSpPr>
        <p:spPr>
          <a:xfrm>
            <a:off x="838200" y="365126"/>
            <a:ext cx="10515600" cy="786080"/>
          </a:xfrm>
        </p:spPr>
        <p:txBody>
          <a:bodyPr/>
          <a:lstStyle/>
          <a:p>
            <a:r>
              <a:rPr lang="en-US" dirty="0">
                <a:latin typeface="Arial Black"/>
              </a:rPr>
              <a:t>Tools for Interaction</a:t>
            </a:r>
          </a:p>
        </p:txBody>
      </p:sp>
    </p:spTree>
    <p:extLst>
      <p:ext uri="{BB962C8B-B14F-4D97-AF65-F5344CB8AC3E}">
        <p14:creationId xmlns:p14="http://schemas.microsoft.com/office/powerpoint/2010/main" val="218582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3A57BBD9-40E7-682E-ED2F-D2840F47B060}"/>
              </a:ext>
            </a:extLst>
          </p:cNvPr>
          <p:cNvGraphicFramePr>
            <a:graphicFrameLocks noGrp="1"/>
          </p:cNvGraphicFramePr>
          <p:nvPr>
            <p:extLst>
              <p:ext uri="{D42A27DB-BD31-4B8C-83A1-F6EECF244321}">
                <p14:modId xmlns:p14="http://schemas.microsoft.com/office/powerpoint/2010/main" val="913950494"/>
              </p:ext>
            </p:extLst>
          </p:nvPr>
        </p:nvGraphicFramePr>
        <p:xfrm>
          <a:off x="171378" y="1426866"/>
          <a:ext cx="11345548" cy="4863084"/>
        </p:xfrm>
        <a:graphic>
          <a:graphicData uri="http://schemas.openxmlformats.org/drawingml/2006/table">
            <a:tbl>
              <a:tblPr>
                <a:tableStyleId>{5C22544A-7EE6-4342-B048-85BDC9FD1C3A}</a:tableStyleId>
              </a:tblPr>
              <a:tblGrid>
                <a:gridCol w="3873166">
                  <a:extLst>
                    <a:ext uri="{9D8B030D-6E8A-4147-A177-3AD203B41FA5}">
                      <a16:colId xmlns:a16="http://schemas.microsoft.com/office/drawing/2014/main" val="3391577990"/>
                    </a:ext>
                  </a:extLst>
                </a:gridCol>
                <a:gridCol w="7472382">
                  <a:extLst>
                    <a:ext uri="{9D8B030D-6E8A-4147-A177-3AD203B41FA5}">
                      <a16:colId xmlns:a16="http://schemas.microsoft.com/office/drawing/2014/main" val="4175142388"/>
                    </a:ext>
                  </a:extLst>
                </a:gridCol>
              </a:tblGrid>
              <a:tr h="803182">
                <a:tc>
                  <a:txBody>
                    <a:bodyPr/>
                    <a:lstStyle/>
                    <a:p>
                      <a:pPr algn="r"/>
                      <a:r>
                        <a:rPr lang="en-US" sz="2000" b="1">
                          <a:solidFill>
                            <a:schemeClr val="tx1">
                              <a:lumMod val="75000"/>
                              <a:lumOff val="25000"/>
                            </a:schemeClr>
                          </a:solidFill>
                          <a:latin typeface="Arial"/>
                        </a:rPr>
                        <a:t>1 = No Recognition</a:t>
                      </a:r>
                    </a:p>
                  </a:txBody>
                  <a:tcPr>
                    <a:lnL w="0">
                      <a:noFill/>
                    </a:lnL>
                    <a:lnR w="0">
                      <a:noFill/>
                    </a:lnR>
                    <a:lnT w="0">
                      <a:noFill/>
                    </a:lnT>
                    <a:lnB w="0">
                      <a:noFill/>
                    </a:lnB>
                    <a:noFill/>
                  </a:tcPr>
                </a:tc>
                <a:tc>
                  <a:txBody>
                    <a:bodyPr/>
                    <a:lstStyle/>
                    <a:p>
                      <a:pPr lvl="0">
                        <a:buNone/>
                      </a:pPr>
                      <a:r>
                        <a:rPr lang="en-US" sz="1700" b="0" i="0" u="none" strike="noStrike" noProof="0" dirty="0">
                          <a:solidFill>
                            <a:schemeClr val="tx1">
                              <a:lumMod val="75000"/>
                              <a:lumOff val="25000"/>
                            </a:schemeClr>
                          </a:solidFill>
                          <a:latin typeface="Arial"/>
                        </a:rPr>
                        <a:t>We have not been aware of the indicator and no specific steps or discussion have taken place.</a:t>
                      </a:r>
                    </a:p>
                    <a:p>
                      <a:pPr lvl="0">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1200068531"/>
                  </a:ext>
                </a:extLst>
              </a:tr>
              <a:tr h="515727">
                <a:tc>
                  <a:txBody>
                    <a:bodyPr/>
                    <a:lstStyle/>
                    <a:p>
                      <a:pPr algn="r"/>
                      <a:r>
                        <a:rPr lang="en-US" sz="2000" b="1">
                          <a:solidFill>
                            <a:schemeClr val="tx1">
                              <a:lumMod val="75000"/>
                              <a:lumOff val="25000"/>
                            </a:schemeClr>
                          </a:solidFill>
                          <a:latin typeface="Arial"/>
                        </a:rPr>
                        <a:t>2 = Recognition</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en-US" sz="1700" b="0" i="0" u="none" strike="noStrike" noProof="0" dirty="0">
                          <a:solidFill>
                            <a:schemeClr val="tx1">
                              <a:lumMod val="75000"/>
                              <a:lumOff val="25000"/>
                            </a:schemeClr>
                          </a:solidFill>
                          <a:latin typeface="Arial"/>
                        </a:rPr>
                        <a:t>We have not yet addressed this indicator directly but have acknowledged it. </a:t>
                      </a:r>
                    </a:p>
                    <a:p>
                      <a:pPr marL="0" marR="0" lvl="0" indent="0" algn="l">
                        <a:lnSpc>
                          <a:spcPct val="90000"/>
                        </a:lnSpc>
                        <a:spcBef>
                          <a:spcPts val="0"/>
                        </a:spcBef>
                        <a:spcAft>
                          <a:spcPts val="0"/>
                        </a:spcAft>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157898580"/>
                  </a:ext>
                </a:extLst>
              </a:tr>
              <a:tr h="803182">
                <a:tc>
                  <a:txBody>
                    <a:bodyPr/>
                    <a:lstStyle/>
                    <a:p>
                      <a:pPr algn="r"/>
                      <a:r>
                        <a:rPr lang="en-US" sz="2000" b="1">
                          <a:solidFill>
                            <a:schemeClr val="tx1">
                              <a:lumMod val="75000"/>
                              <a:lumOff val="25000"/>
                            </a:schemeClr>
                          </a:solidFill>
                          <a:latin typeface="Arial"/>
                        </a:rPr>
                        <a:t>3 = Partial Integration</a:t>
                      </a:r>
                    </a:p>
                  </a:txBody>
                  <a:tcPr>
                    <a:lnL w="0">
                      <a:noFill/>
                    </a:lnL>
                    <a:lnR w="0">
                      <a:noFill/>
                    </a:lnR>
                    <a:lnT w="0">
                      <a:noFill/>
                    </a:lnT>
                    <a:lnB w="0">
                      <a:noFill/>
                    </a:lnB>
                    <a:noFill/>
                  </a:tcPr>
                </a:tc>
                <a:tc>
                  <a:txBody>
                    <a:bodyPr/>
                    <a:lstStyle/>
                    <a:p>
                      <a:pPr lvl="0">
                        <a:buNone/>
                      </a:pPr>
                      <a:r>
                        <a:rPr lang="en-US" sz="1700" b="0" i="0" u="none" strike="noStrike" noProof="0" dirty="0">
                          <a:solidFill>
                            <a:schemeClr val="tx1">
                              <a:lumMod val="75000"/>
                              <a:lumOff val="25000"/>
                            </a:schemeClr>
                          </a:solidFill>
                          <a:latin typeface="Arial"/>
                        </a:rPr>
                        <a:t>We have recognized this indicator and are starting to work on it (planning, discussion phases). </a:t>
                      </a:r>
                    </a:p>
                    <a:p>
                      <a:pPr lvl="0">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1598468635"/>
                  </a:ext>
                </a:extLst>
              </a:tr>
              <a:tr h="563636">
                <a:tc>
                  <a:txBody>
                    <a:bodyPr/>
                    <a:lstStyle/>
                    <a:p>
                      <a:pPr algn="r"/>
                      <a:r>
                        <a:rPr lang="en-US" sz="2000" b="1">
                          <a:solidFill>
                            <a:schemeClr val="tx1">
                              <a:lumMod val="75000"/>
                              <a:lumOff val="25000"/>
                            </a:schemeClr>
                          </a:solidFill>
                          <a:latin typeface="Arial"/>
                        </a:rPr>
                        <a:t>4 = Substantial Integration</a:t>
                      </a:r>
                    </a:p>
                  </a:txBody>
                  <a:tcPr>
                    <a:lnL w="0">
                      <a:noFill/>
                    </a:lnL>
                    <a:lnR w="0">
                      <a:noFill/>
                    </a:lnR>
                    <a:lnT w="0">
                      <a:noFill/>
                    </a:lnT>
                    <a:lnB w="0">
                      <a:noFill/>
                    </a:lnB>
                    <a:noFill/>
                  </a:tcPr>
                </a:tc>
                <a:tc>
                  <a:txBody>
                    <a:bodyPr/>
                    <a:lstStyle/>
                    <a:p>
                      <a:pPr lvl="0" algn="l">
                        <a:lnSpc>
                          <a:spcPct val="100000"/>
                        </a:lnSpc>
                        <a:spcBef>
                          <a:spcPts val="0"/>
                        </a:spcBef>
                        <a:spcAft>
                          <a:spcPts val="0"/>
                        </a:spcAft>
                        <a:buNone/>
                      </a:pPr>
                      <a:r>
                        <a:rPr lang="en-US" sz="1700" b="0" i="0" u="none" strike="noStrike" noProof="0" dirty="0">
                          <a:solidFill>
                            <a:schemeClr val="tx1">
                              <a:lumMod val="75000"/>
                              <a:lumOff val="25000"/>
                            </a:schemeClr>
                          </a:solidFill>
                          <a:latin typeface="Arial"/>
                        </a:rPr>
                        <a:t>We are actively addressing this indicator and establishing processes. </a:t>
                      </a:r>
                    </a:p>
                    <a:p>
                      <a:pPr lvl="0" algn="l">
                        <a:lnSpc>
                          <a:spcPct val="100000"/>
                        </a:lnSpc>
                        <a:spcBef>
                          <a:spcPts val="0"/>
                        </a:spcBef>
                        <a:spcAft>
                          <a:spcPts val="0"/>
                        </a:spcAft>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40546007"/>
                  </a:ext>
                </a:extLst>
              </a:tr>
              <a:tr h="515727">
                <a:tc>
                  <a:txBody>
                    <a:bodyPr/>
                    <a:lstStyle/>
                    <a:p>
                      <a:pPr algn="r"/>
                      <a:r>
                        <a:rPr lang="en-US" sz="2000" b="1">
                          <a:solidFill>
                            <a:schemeClr val="tx1">
                              <a:lumMod val="75000"/>
                              <a:lumOff val="25000"/>
                            </a:schemeClr>
                          </a:solidFill>
                          <a:latin typeface="Arial"/>
                        </a:rPr>
                        <a:t>5 = Complete Integration</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en-US" sz="1700" b="0" i="0" u="none" strike="noStrike" noProof="0" dirty="0">
                          <a:solidFill>
                            <a:schemeClr val="tx1">
                              <a:lumMod val="75000"/>
                              <a:lumOff val="25000"/>
                            </a:schemeClr>
                          </a:solidFill>
                          <a:latin typeface="Arial"/>
                        </a:rPr>
                        <a:t>We have addressed this indicator and processes are in place. </a:t>
                      </a:r>
                    </a:p>
                    <a:p>
                      <a:pPr marL="0" marR="0" lvl="0" indent="0" algn="l">
                        <a:lnSpc>
                          <a:spcPct val="90000"/>
                        </a:lnSpc>
                        <a:spcBef>
                          <a:spcPts val="0"/>
                        </a:spcBef>
                        <a:spcAft>
                          <a:spcPts val="0"/>
                        </a:spcAft>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719134771"/>
                  </a:ext>
                </a:extLst>
              </a:tr>
              <a:tr h="731318">
                <a:tc>
                  <a:txBody>
                    <a:bodyPr/>
                    <a:lstStyle/>
                    <a:p>
                      <a:pPr algn="r"/>
                      <a:r>
                        <a:rPr lang="en-US" sz="2000" b="1" u="sng">
                          <a:solidFill>
                            <a:schemeClr val="tx1">
                              <a:lumMod val="75000"/>
                              <a:lumOff val="25000"/>
                            </a:schemeClr>
                          </a:solidFill>
                          <a:latin typeface="Arial"/>
                        </a:rPr>
                        <a:t>? = Unsure</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en-US" sz="1700" b="0" i="0" u="none" strike="noStrike" noProof="0" dirty="0">
                          <a:solidFill>
                            <a:schemeClr val="tx1">
                              <a:lumMod val="75000"/>
                              <a:lumOff val="25000"/>
                            </a:schemeClr>
                          </a:solidFill>
                          <a:latin typeface="Arial"/>
                        </a:rPr>
                        <a:t>We are not aware of our organization’s stance, readiness, or practices in relation to the indicator (clarification may be needed). </a:t>
                      </a:r>
                    </a:p>
                    <a:p>
                      <a:pPr marL="0" marR="0" lvl="0" indent="0" algn="l">
                        <a:lnSpc>
                          <a:spcPct val="90000"/>
                        </a:lnSpc>
                        <a:spcBef>
                          <a:spcPts val="0"/>
                        </a:spcBef>
                        <a:spcAft>
                          <a:spcPts val="0"/>
                        </a:spcAft>
                        <a:buNone/>
                      </a:pPr>
                      <a:endParaRPr lang="en-US" sz="17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51151654"/>
                  </a:ext>
                </a:extLst>
              </a:tr>
              <a:tr h="563636">
                <a:tc>
                  <a:txBody>
                    <a:bodyPr/>
                    <a:lstStyle/>
                    <a:p>
                      <a:pPr algn="r"/>
                      <a:r>
                        <a:rPr lang="en-US" sz="2000" b="1" u="sng">
                          <a:solidFill>
                            <a:schemeClr val="tx1">
                              <a:lumMod val="75000"/>
                              <a:lumOff val="25000"/>
                            </a:schemeClr>
                          </a:solidFill>
                          <a:latin typeface="Arial"/>
                        </a:rPr>
                        <a:t>N/A = Not Applicable</a:t>
                      </a:r>
                    </a:p>
                  </a:txBody>
                  <a:tcPr>
                    <a:lnL w="0">
                      <a:noFill/>
                    </a:lnL>
                    <a:lnR w="0">
                      <a:noFill/>
                    </a:lnR>
                    <a:lnT w="0">
                      <a:noFill/>
                    </a:lnT>
                    <a:lnB w="0">
                      <a:noFill/>
                    </a:lnB>
                    <a:noFill/>
                  </a:tcPr>
                </a:tc>
                <a:tc>
                  <a:txBody>
                    <a:bodyPr/>
                    <a:lstStyle/>
                    <a:p>
                      <a:pPr lvl="0" algn="l">
                        <a:lnSpc>
                          <a:spcPct val="100000"/>
                        </a:lnSpc>
                        <a:spcBef>
                          <a:spcPts val="0"/>
                        </a:spcBef>
                        <a:spcAft>
                          <a:spcPts val="0"/>
                        </a:spcAft>
                        <a:buNone/>
                      </a:pPr>
                      <a:r>
                        <a:rPr lang="en-US" sz="1700" b="0" i="0" u="none" strike="noStrike" noProof="0" dirty="0">
                          <a:solidFill>
                            <a:schemeClr val="tx1">
                              <a:lumMod val="75000"/>
                              <a:lumOff val="25000"/>
                            </a:schemeClr>
                          </a:solidFill>
                          <a:latin typeface="Arial"/>
                        </a:rPr>
                        <a:t>The indicator is not relevant to our organization, context, community and/or scope of services.</a:t>
                      </a:r>
                    </a:p>
                  </a:txBody>
                  <a:tcPr>
                    <a:lnL w="0">
                      <a:noFill/>
                    </a:lnL>
                    <a:lnR w="0">
                      <a:noFill/>
                    </a:lnR>
                    <a:lnT w="0">
                      <a:noFill/>
                    </a:lnT>
                    <a:lnB w="0">
                      <a:noFill/>
                    </a:lnB>
                    <a:noFill/>
                  </a:tcPr>
                </a:tc>
                <a:extLst>
                  <a:ext uri="{0D108BD9-81ED-4DB2-BD59-A6C34878D82A}">
                    <a16:rowId xmlns:a16="http://schemas.microsoft.com/office/drawing/2014/main" val="3927146021"/>
                  </a:ext>
                </a:extLst>
              </a:tr>
            </a:tbl>
          </a:graphicData>
        </a:graphic>
      </p:graphicFrame>
      <p:sp>
        <p:nvSpPr>
          <p:cNvPr id="5" name="Title 1">
            <a:extLst>
              <a:ext uri="{FF2B5EF4-FFF2-40B4-BE49-F238E27FC236}">
                <a16:creationId xmlns:a16="http://schemas.microsoft.com/office/drawing/2014/main" id="{611F5044-7F11-2BC5-FF3A-E4B60273B285}"/>
              </a:ext>
            </a:extLst>
          </p:cNvPr>
          <p:cNvSpPr>
            <a:spLocks noGrp="1"/>
          </p:cNvSpPr>
          <p:nvPr>
            <p:ph type="title"/>
          </p:nvPr>
        </p:nvSpPr>
        <p:spPr>
          <a:xfrm>
            <a:off x="838200" y="365125"/>
            <a:ext cx="10515600" cy="957837"/>
          </a:xfrm>
        </p:spPr>
        <p:txBody>
          <a:bodyPr/>
          <a:lstStyle/>
          <a:p>
            <a:r>
              <a:rPr lang="en-US" dirty="0">
                <a:latin typeface="Arial Black"/>
              </a:rPr>
              <a:t>Rating Scale</a:t>
            </a:r>
            <a:endParaRPr lang="en-US" dirty="0"/>
          </a:p>
        </p:txBody>
      </p:sp>
      <p:cxnSp>
        <p:nvCxnSpPr>
          <p:cNvPr id="6" name="Straight Connector 5">
            <a:extLst>
              <a:ext uri="{FF2B5EF4-FFF2-40B4-BE49-F238E27FC236}">
                <a16:creationId xmlns:a16="http://schemas.microsoft.com/office/drawing/2014/main" id="{71EE1747-284A-E24C-5BF4-779EB294945A}"/>
              </a:ext>
            </a:extLst>
          </p:cNvPr>
          <p:cNvCxnSpPr>
            <a:cxnSpLocks/>
          </p:cNvCxnSpPr>
          <p:nvPr/>
        </p:nvCxnSpPr>
        <p:spPr>
          <a:xfrm>
            <a:off x="0" y="1151205"/>
            <a:ext cx="4202349"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4294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2add6f0-a5e1-4af7-b2e3-2afc6fcde224">
      <Terms xmlns="http://schemas.microsoft.com/office/infopath/2007/PartnerControls"/>
    </lcf76f155ced4ddcb4097134ff3c332f>
    <TaxCatchAll xmlns="9d6047af-e778-4cae-996c-0c45ab7e989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33FF501ED5D44F8EA4AE9DE05B2B15" ma:contentTypeVersion="15" ma:contentTypeDescription="Create a new document." ma:contentTypeScope="" ma:versionID="06de6a405598181b93ec91c177ca0686">
  <xsd:schema xmlns:xsd="http://www.w3.org/2001/XMLSchema" xmlns:xs="http://www.w3.org/2001/XMLSchema" xmlns:p="http://schemas.microsoft.com/office/2006/metadata/properties" xmlns:ns2="72add6f0-a5e1-4af7-b2e3-2afc6fcde224" xmlns:ns3="9d6047af-e778-4cae-996c-0c45ab7e9891" targetNamespace="http://schemas.microsoft.com/office/2006/metadata/properties" ma:root="true" ma:fieldsID="de069021a05cb0f217b00cf1cae0fc84" ns2:_="" ns3:_="">
    <xsd:import namespace="72add6f0-a5e1-4af7-b2e3-2afc6fcde224"/>
    <xsd:import namespace="9d6047af-e778-4cae-996c-0c45ab7e989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add6f0-a5e1-4af7-b2e3-2afc6fcde2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0e75488-eec4-480a-95d5-6951e27be5b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6047af-e778-4cae-996c-0c45ab7e989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c0bf5b2e-a703-4ca6-8f70-91d036afb252}" ma:internalName="TaxCatchAll" ma:showField="CatchAllData" ma:web="9d6047af-e778-4cae-996c-0c45ab7e9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92F1B4-D09D-4C71-89A0-E6D4657DE582}">
  <ds:schemaRefs>
    <ds:schemaRef ds:uri="http://schemas.microsoft.com/sharepoint/v3/contenttype/forms"/>
  </ds:schemaRefs>
</ds:datastoreItem>
</file>

<file path=customXml/itemProps2.xml><?xml version="1.0" encoding="utf-8"?>
<ds:datastoreItem xmlns:ds="http://schemas.openxmlformats.org/officeDocument/2006/customXml" ds:itemID="{4AED7634-8D31-4404-AFC2-9FCB33E67DA1}">
  <ds:schemaRefs>
    <ds:schemaRef ds:uri="http://purl.org/dc/dcmitype/"/>
    <ds:schemaRef ds:uri="9d6047af-e778-4cae-996c-0c45ab7e9891"/>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72add6f0-a5e1-4af7-b2e3-2afc6fcde224"/>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1CB7140B-D9D3-42E6-97A2-9BA9B8AE37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add6f0-a5e1-4af7-b2e3-2afc6fcde224"/>
    <ds:schemaRef ds:uri="9d6047af-e778-4cae-996c-0c45ab7e9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525</TotalTime>
  <Words>3501</Words>
  <Application>Microsoft Office PowerPoint</Application>
  <PresentationFormat>Widescreen</PresentationFormat>
  <Paragraphs>294</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Using this Template</vt:lpstr>
      <vt:lpstr>PowerPoint Presentation</vt:lpstr>
      <vt:lpstr>Land Acknowledgement</vt:lpstr>
      <vt:lpstr>PowerPoint Presentation</vt:lpstr>
      <vt:lpstr>Intended Outcomes</vt:lpstr>
      <vt:lpstr>Aligning with Other Initiatives  </vt:lpstr>
      <vt:lpstr>PowerPoint Presentation</vt:lpstr>
      <vt:lpstr>Tools for Interaction</vt:lpstr>
      <vt:lpstr>Rating Scale</vt:lpstr>
      <vt:lpstr>Overall Impressions</vt:lpstr>
      <vt:lpstr>PowerPoint Presentation</vt:lpstr>
      <vt:lpstr>1.1 Your organization has formal policies and related documents (e.g., core values statement, organizational declaration) to ensure a safer, inclusive and equitable environment for all staff, volunteers, board members and service users.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vt:lpstr>
      <vt:lpstr>Thank you! ________________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Megan Butler</cp:lastModifiedBy>
  <cp:revision>31</cp:revision>
  <dcterms:created xsi:type="dcterms:W3CDTF">2024-10-08T15:49:52Z</dcterms:created>
  <dcterms:modified xsi:type="dcterms:W3CDTF">2026-02-06T19:17:07Z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0x010100FC33FF501ED5D44F8EA4AE9DE05B2B15</vt:lpwstr>
  </property>
  <property fmtid="{D5CDD505-2E9C-101B-9397-08002B2CF9AE}" pid="3" name="MediaServiceImageTags">
    <vt:lpwstr/>
  </property>
</Properties>
</file>