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61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1972" autoAdjust="0"/>
  </p:normalViewPr>
  <p:slideViewPr>
    <p:cSldViewPr>
      <p:cViewPr varScale="1">
        <p:scale>
          <a:sx n="134" d="100"/>
          <a:sy n="134" d="100"/>
        </p:scale>
        <p:origin x="876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79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an Culbert" userId="f9b00685-79a6-4324-a5e3-12c6ce8592bf" providerId="ADAL" clId="{E4BCFF27-8CC1-4936-AF7B-4A2A63B14D33}"/>
    <pc:docChg chg="custSel modMainMaster">
      <pc:chgData name="Ian Culbert" userId="f9b00685-79a6-4324-a5e3-12c6ce8592bf" providerId="ADAL" clId="{E4BCFF27-8CC1-4936-AF7B-4A2A63B14D33}" dt="2023-02-27T18:25:53.298" v="24" actId="1076"/>
      <pc:docMkLst>
        <pc:docMk/>
      </pc:docMkLst>
      <pc:sldMasterChg chg="addSp delSp modSp modSldLayout">
        <pc:chgData name="Ian Culbert" userId="f9b00685-79a6-4324-a5e3-12c6ce8592bf" providerId="ADAL" clId="{E4BCFF27-8CC1-4936-AF7B-4A2A63B14D33}" dt="2023-02-27T18:25:53.298" v="24" actId="1076"/>
        <pc:sldMasterMkLst>
          <pc:docMk/>
          <pc:sldMasterMk cId="3632950429" sldId="2147483648"/>
        </pc:sldMasterMkLst>
        <pc:picChg chg="del">
          <ac:chgData name="Ian Culbert" userId="f9b00685-79a6-4324-a5e3-12c6ce8592bf" providerId="ADAL" clId="{E4BCFF27-8CC1-4936-AF7B-4A2A63B14D33}" dt="2023-02-27T18:25:48.962" v="23" actId="478"/>
          <ac:picMkLst>
            <pc:docMk/>
            <pc:sldMasterMk cId="3632950429" sldId="2147483648"/>
            <ac:picMk id="5" creationId="{78B5F36A-B6FB-48C8-A744-4D3CDACECD99}"/>
          </ac:picMkLst>
        </pc:picChg>
        <pc:picChg chg="add mod">
          <ac:chgData name="Ian Culbert" userId="f9b00685-79a6-4324-a5e3-12c6ce8592bf" providerId="ADAL" clId="{E4BCFF27-8CC1-4936-AF7B-4A2A63B14D33}" dt="2023-02-27T18:25:53.298" v="24" actId="1076"/>
          <ac:picMkLst>
            <pc:docMk/>
            <pc:sldMasterMk cId="3632950429" sldId="2147483648"/>
            <ac:picMk id="6" creationId="{03D0A08E-B91E-4F2A-95B9-F03DB593466B}"/>
          </ac:picMkLst>
        </pc:picChg>
        <pc:sldLayoutChg chg="addSp delSp modSp">
          <pc:chgData name="Ian Culbert" userId="f9b00685-79a6-4324-a5e3-12c6ce8592bf" providerId="ADAL" clId="{E4BCFF27-8CC1-4936-AF7B-4A2A63B14D33}" dt="2023-02-27T18:25:09.101" v="20" actId="12788"/>
          <pc:sldLayoutMkLst>
            <pc:docMk/>
            <pc:sldMasterMk cId="3632950429" sldId="2147483648"/>
            <pc:sldLayoutMk cId="817372496" sldId="2147483649"/>
          </pc:sldLayoutMkLst>
          <pc:picChg chg="add mod ord">
            <ac:chgData name="Ian Culbert" userId="f9b00685-79a6-4324-a5e3-12c6ce8592bf" providerId="ADAL" clId="{E4BCFF27-8CC1-4936-AF7B-4A2A63B14D33}" dt="2023-02-27T18:25:09.101" v="20" actId="12788"/>
            <ac:picMkLst>
              <pc:docMk/>
              <pc:sldMasterMk cId="3632950429" sldId="2147483648"/>
              <pc:sldLayoutMk cId="817372496" sldId="2147483649"/>
              <ac:picMk id="5" creationId="{E4A92E02-81AF-4657-900A-FD5B932F7DB2}"/>
            </ac:picMkLst>
          </pc:picChg>
          <pc:picChg chg="del ord">
            <ac:chgData name="Ian Culbert" userId="f9b00685-79a6-4324-a5e3-12c6ce8592bf" providerId="ADAL" clId="{E4BCFF27-8CC1-4936-AF7B-4A2A63B14D33}" dt="2023-02-27T18:24:59.996" v="18" actId="478"/>
            <ac:picMkLst>
              <pc:docMk/>
              <pc:sldMasterMk cId="3632950429" sldId="2147483648"/>
              <pc:sldLayoutMk cId="817372496" sldId="2147483649"/>
              <ac:picMk id="7" creationId="{437CBC40-4CDB-4C79-B7BC-277F3E5F9875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6396B-BFC5-4505-8482-38AF1C2DCB6A}" type="datetimeFigureOut">
              <a:rPr lang="en-CA" smtClean="0"/>
              <a:t>2024-09-07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B29EB2-B405-4A03-9242-DD8D21A25B0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61341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94CF7A-F374-4886-80DD-8C8B2E4AB94A}" type="datetimeFigureOut">
              <a:rPr lang="en-CA" smtClean="0"/>
              <a:t>2024-09-07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118F6-C29F-4E03-89E8-969566A1444F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5400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1" i="0" dirty="0"/>
              <a:t>Select t</a:t>
            </a:r>
            <a:r>
              <a:rPr lang="en-US" sz="1200" b="1" i="0" dirty="0"/>
              <a:t>he statement that best describes your disclosure and</a:t>
            </a:r>
            <a:r>
              <a:rPr lang="en-US" sz="1200" b="1" i="0" baseline="0" dirty="0"/>
              <a:t> delete the alternate</a:t>
            </a:r>
            <a:r>
              <a:rPr lang="en-US" sz="1200" b="1" i="0" dirty="0"/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0" dirty="0"/>
              <a:t>Include slide 2</a:t>
            </a:r>
            <a:r>
              <a:rPr lang="en-US" sz="1200" i="0" baseline="0" dirty="0"/>
              <a:t> if you have a COI to declare.</a:t>
            </a:r>
            <a:r>
              <a:rPr lang="en-US" sz="1200" i="0" dirty="0"/>
              <a:t> Using the template for the rest</a:t>
            </a:r>
            <a:r>
              <a:rPr lang="en-US" sz="1200" i="0" baseline="0" dirty="0"/>
              <a:t> of your presentation </a:t>
            </a:r>
            <a:r>
              <a:rPr lang="en-US" sz="1200" i="0" dirty="0"/>
              <a:t>is optional.</a:t>
            </a:r>
            <a:endParaRPr lang="en-CA" sz="120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118F6-C29F-4E03-89E8-969566A1444F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56154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Complete the relevant information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verbally disclose the COI at the beginning of your presentation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118F6-C29F-4E03-89E8-969566A1444F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96444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4A92E02-81AF-4657-900A-FD5B932F7D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268" y="212515"/>
            <a:ext cx="7625465" cy="8692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48985"/>
            <a:ext cx="7772400" cy="110251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334944" y="4803998"/>
            <a:ext cx="177356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pPr algn="r"/>
            <a:fld id="{5456CC5E-AF84-446D-AA99-A6F82CD94726}" type="slidenum">
              <a:rPr lang="en-CA" smtClean="0"/>
              <a:pPr algn="r"/>
              <a:t>‹#›</a:t>
            </a:fld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65816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95536" y="4587974"/>
            <a:ext cx="8280920" cy="49066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7372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380312" y="4803998"/>
            <a:ext cx="177356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/>
                </a:solidFill>
              </a:defRPr>
            </a:lvl1pPr>
          </a:lstStyle>
          <a:p>
            <a:pPr algn="r"/>
            <a:fld id="{5456CC5E-AF84-446D-AA99-A6F82CD94726}" type="slidenum">
              <a:rPr lang="en-CA" smtClean="0"/>
              <a:pPr algn="r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2476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8154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334944" y="4803998"/>
            <a:ext cx="177356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/>
                </a:solidFill>
              </a:defRPr>
            </a:lvl1pPr>
          </a:lstStyle>
          <a:p>
            <a:pPr algn="r"/>
            <a:fld id="{5456CC5E-AF84-446D-AA99-A6F82CD94726}" type="slidenum">
              <a:rPr lang="en-CA" smtClean="0"/>
              <a:pPr algn="r"/>
              <a:t>‹#›</a:t>
            </a:fld>
            <a:endParaRPr lang="en-CA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D0A08E-B91E-4F2A-95B9-F03DB593466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20" y="4733397"/>
            <a:ext cx="8015577" cy="243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950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189384" y="1779662"/>
            <a:ext cx="1934344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CA" sz="2000" b="1" dirty="0"/>
              <a:t>SPEAKER NAME:</a:t>
            </a:r>
            <a:r>
              <a:rPr lang="en-CA" sz="2000" dirty="0"/>
              <a:t> 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89384" y="2283718"/>
            <a:ext cx="8631088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endParaRPr lang="en-CA" sz="1200" dirty="0">
              <a:sym typeface="Wingdings" panose="05000000000000000000" pitchFamily="2" charset="2"/>
            </a:endParaRPr>
          </a:p>
          <a:p>
            <a:pPr algn="l">
              <a:lnSpc>
                <a:spcPct val="120000"/>
              </a:lnSpc>
            </a:pPr>
            <a:r>
              <a:rPr lang="en-US" sz="2000" b="1" dirty="0"/>
              <a:t>I have a relationship(s) with for-profit or not-for-profit organization(s) in the past two years.  </a:t>
            </a:r>
          </a:p>
          <a:p>
            <a:pPr>
              <a:lnSpc>
                <a:spcPct val="120000"/>
              </a:lnSpc>
            </a:pPr>
            <a:r>
              <a:rPr lang="en-CA" sz="2000" b="1" u="sng" dirty="0"/>
              <a:t>OR</a:t>
            </a:r>
          </a:p>
          <a:p>
            <a:pPr algn="l">
              <a:lnSpc>
                <a:spcPct val="120000"/>
              </a:lnSpc>
            </a:pPr>
            <a:r>
              <a:rPr lang="en-US" sz="2000" b="1" dirty="0"/>
              <a:t>I have no conflict of interest to declare in relation to this presentation. </a:t>
            </a:r>
            <a:endParaRPr lang="en-CA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051720" y="1779662"/>
            <a:ext cx="6048672" cy="3600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CA" sz="2000" dirty="0"/>
              <a:t>Insert your first and </a:t>
            </a:r>
            <a:r>
              <a:rPr lang="en-CA" sz="2000"/>
              <a:t>last name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2248579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5456CC5E-AF84-446D-AA99-A6F82CD94726}" type="slidenum">
              <a:rPr lang="en-CA" smtClean="0"/>
              <a:pPr algn="r"/>
              <a:t>2</a:t>
            </a:fld>
            <a:endParaRPr lang="en-CA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30324"/>
            <a:ext cx="8229600" cy="497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3600"/>
              <a:t>Conflict of Interest Disclosure</a:t>
            </a:r>
            <a:endParaRPr lang="en-CA" sz="36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211446"/>
              </p:ext>
            </p:extLst>
          </p:nvPr>
        </p:nvGraphicFramePr>
        <p:xfrm>
          <a:off x="179387" y="699542"/>
          <a:ext cx="8785225" cy="2802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1696809188"/>
                    </a:ext>
                  </a:extLst>
                </a:gridCol>
                <a:gridCol w="2400433">
                  <a:extLst>
                    <a:ext uri="{9D8B030D-6E8A-4147-A177-3AD203B41FA5}">
                      <a16:colId xmlns:a16="http://schemas.microsoft.com/office/drawing/2014/main" val="3211225236"/>
                    </a:ext>
                  </a:extLst>
                </a:gridCol>
                <a:gridCol w="2928408">
                  <a:extLst>
                    <a:ext uri="{9D8B030D-6E8A-4147-A177-3AD203B41FA5}">
                      <a16:colId xmlns:a16="http://schemas.microsoft.com/office/drawing/2014/main" val="3596783798"/>
                    </a:ext>
                  </a:extLst>
                </a:gridCol>
              </a:tblGrid>
              <a:tr h="7111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Disclosure of Relationship </a:t>
                      </a:r>
                    </a:p>
                  </a:txBody>
                  <a:tcPr marL="91443" marR="91443" marT="34285" marB="34285">
                    <a:lnR w="952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  <a:alpha val="4902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Company/Organization</a:t>
                      </a:r>
                    </a:p>
                  </a:txBody>
                  <a:tcPr marL="91443" marR="91443" marT="34285" marB="34285">
                    <a:lnL w="952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  <a:alpha val="4902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C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Mitigating Bias</a:t>
                      </a:r>
                    </a:p>
                    <a:p>
                      <a:pPr marL="0" indent="0" algn="l">
                        <a:lnSpc>
                          <a:spcPct val="120000"/>
                        </a:lnSpc>
                        <a:buFont typeface="+mj-lt"/>
                        <a:buNone/>
                      </a:pPr>
                      <a:endParaRPr lang="en-US" sz="1200" b="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3" marR="91443" marT="34285" marB="34285">
                    <a:lnL w="952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20000"/>
                        <a:lumOff val="80000"/>
                        <a:alpha val="4902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367514"/>
                  </a:ext>
                </a:extLst>
              </a:tr>
              <a:tr h="23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CA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Research funded grants or clinical trials.</a:t>
                      </a:r>
                    </a:p>
                  </a:txBody>
                  <a:tcPr marL="91443" marR="91443" marT="34285" marB="34285">
                    <a:lnR w="952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CA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34285" marB="34285">
                    <a:lnL w="952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CA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34285" marB="34285">
                    <a:lnL w="952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390228"/>
                  </a:ext>
                </a:extLst>
              </a:tr>
              <a:tr h="5964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CA" sz="11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Any direct f</a:t>
                      </a:r>
                      <a:r>
                        <a:rPr lang="en-CA" sz="11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inancial payments including receipt of honoraria </a:t>
                      </a:r>
                      <a:r>
                        <a:rPr lang="en-US" sz="11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including presentations for which you have been contracted but have not yet received payment.</a:t>
                      </a:r>
                      <a:endParaRPr lang="en-CA" sz="11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34285" marB="34285">
                    <a:lnR w="952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 dirty="0">
                        <a:latin typeface="+mn-lt"/>
                      </a:endParaRPr>
                    </a:p>
                  </a:txBody>
                  <a:tcPr marL="91443" marR="91443" marT="34285" marB="34285">
                    <a:lnL w="952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 dirty="0">
                        <a:latin typeface="+mn-lt"/>
                      </a:endParaRPr>
                    </a:p>
                  </a:txBody>
                  <a:tcPr marL="91443" marR="91443" marT="34285" marB="34285">
                    <a:lnL w="952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55535"/>
                  </a:ext>
                </a:extLst>
              </a:tr>
              <a:tr h="5964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CA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 investments or relationships that could be interpreted as having the potential to influence the content of the educational activity</a:t>
                      </a:r>
                      <a:endParaRPr lang="en-CA" sz="11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34285" marB="3428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 dirty="0">
                        <a:latin typeface="+mn-lt"/>
                      </a:endParaRPr>
                    </a:p>
                  </a:txBody>
                  <a:tcPr marL="91443" marR="91443" marT="34285" marB="3428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 dirty="0">
                        <a:latin typeface="+mn-lt"/>
                      </a:endParaRPr>
                    </a:p>
                  </a:txBody>
                  <a:tcPr marL="91443" marR="91443" marT="34285" marB="34285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076341"/>
                  </a:ext>
                </a:extLst>
              </a:tr>
              <a:tr h="4181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Holding a patent on a drug,</a:t>
                      </a:r>
                      <a:r>
                        <a:rPr lang="en-US" sz="11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product or device </a:t>
                      </a:r>
                      <a:r>
                        <a:rPr lang="en-US" sz="11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referred to in the presentation.</a:t>
                      </a:r>
                      <a:endParaRPr lang="en-CA" sz="11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34285" marB="34285">
                    <a:lnR w="952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 dirty="0">
                        <a:latin typeface="+mn-lt"/>
                      </a:endParaRPr>
                    </a:p>
                  </a:txBody>
                  <a:tcPr marL="91443" marR="91443" marT="34285" marB="34285">
                    <a:lnL w="952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 dirty="0">
                        <a:latin typeface="+mn-lt"/>
                      </a:endParaRPr>
                    </a:p>
                  </a:txBody>
                  <a:tcPr marL="91443" marR="91443" marT="34285" marB="34285">
                    <a:lnL w="952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618010"/>
                  </a:ext>
                </a:extLst>
              </a:tr>
              <a:tr h="23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8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Membership on advisory boards or speakers’ bureau</a:t>
                      </a:r>
                      <a:r>
                        <a:rPr lang="en-CA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91443" marR="91443" marT="34285" marB="3428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 dirty="0">
                        <a:latin typeface="+mn-lt"/>
                      </a:endParaRPr>
                    </a:p>
                  </a:txBody>
                  <a:tcPr marL="91443" marR="91443" marT="34285" marB="3428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 dirty="0">
                        <a:latin typeface="+mn-lt"/>
                      </a:endParaRPr>
                    </a:p>
                  </a:txBody>
                  <a:tcPr marL="91443" marR="91443" marT="34285" marB="34285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359141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251520" y="915566"/>
            <a:ext cx="33123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80000"/>
              <a:defRPr/>
            </a:pPr>
            <a:r>
              <a:rPr lang="en-CA" sz="1200" dirty="0" smtClean="0"/>
              <a:t>Presenters must </a:t>
            </a:r>
            <a:r>
              <a:rPr lang="en-US" sz="1200" dirty="0" smtClean="0">
                <a:solidFill>
                  <a:schemeClr val="dk1"/>
                </a:solidFill>
              </a:rPr>
              <a:t>declare </a:t>
            </a:r>
            <a:r>
              <a:rPr lang="en-US" sz="1200" dirty="0">
                <a:solidFill>
                  <a:schemeClr val="dk1"/>
                </a:solidFill>
              </a:rPr>
              <a:t>all off‐label use of medications to the </a:t>
            </a:r>
            <a:r>
              <a:rPr lang="en-US" sz="1200" dirty="0" smtClean="0">
                <a:solidFill>
                  <a:schemeClr val="dk1"/>
                </a:solidFill>
              </a:rPr>
              <a:t>audience</a:t>
            </a:r>
            <a:endParaRPr lang="en-CA" sz="1200" dirty="0">
              <a:solidFill>
                <a:schemeClr val="dk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35896" y="915566"/>
            <a:ext cx="2376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80000"/>
              <a:defRPr/>
            </a:pPr>
            <a:r>
              <a:rPr lang="en-US" sz="1200" dirty="0"/>
              <a:t>List all companies and/or organization </a:t>
            </a:r>
            <a:r>
              <a:rPr lang="en-US" sz="1200" dirty="0" smtClean="0"/>
              <a:t>that </a:t>
            </a:r>
            <a:r>
              <a:rPr lang="en-US" sz="1200" dirty="0"/>
              <a:t>provided funding</a:t>
            </a:r>
            <a:endParaRPr lang="en-CA" sz="1200" dirty="0">
              <a:solidFill>
                <a:schemeClr val="dk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83919" y="915566"/>
            <a:ext cx="29525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80000"/>
              <a:defRPr/>
            </a:pPr>
            <a:r>
              <a:rPr lang="en-US" sz="1200" dirty="0"/>
              <a:t>Explain how the potential sources of bias in your presentation has been mitigated</a:t>
            </a:r>
            <a:endParaRPr lang="en-CA" sz="1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093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214</Words>
  <Application>Microsoft Office PowerPoint</Application>
  <PresentationFormat>On-screen Show (16:9)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Culbert</dc:creator>
  <cp:lastModifiedBy>Ian Culbert</cp:lastModifiedBy>
  <cp:revision>75</cp:revision>
  <dcterms:created xsi:type="dcterms:W3CDTF">2014-06-02T18:59:30Z</dcterms:created>
  <dcterms:modified xsi:type="dcterms:W3CDTF">2024-09-07T15:05:05Z</dcterms:modified>
</cp:coreProperties>
</file>