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361" r:id="rId3"/>
    <p:sldId id="363" r:id="rId4"/>
    <p:sldId id="365" r:id="rId5"/>
    <p:sldId id="356" r:id="rId6"/>
    <p:sldId id="343" r:id="rId7"/>
    <p:sldId id="366" r:id="rId8"/>
    <p:sldId id="367" r:id="rId9"/>
    <p:sldId id="259" r:id="rId10"/>
    <p:sldId id="369" r:id="rId11"/>
    <p:sldId id="274" r:id="rId12"/>
    <p:sldId id="368" r:id="rId13"/>
    <p:sldId id="370" r:id="rId14"/>
    <p:sldId id="371" r:id="rId15"/>
    <p:sldId id="263" r:id="rId16"/>
    <p:sldId id="372" r:id="rId17"/>
    <p:sldId id="357" r:id="rId18"/>
  </p:sldIdLst>
  <p:sldSz cx="9144000" cy="6858000" type="letter"/>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autoAdjust="0"/>
    <p:restoredTop sz="83485" autoAdjust="0"/>
  </p:normalViewPr>
  <p:slideViewPr>
    <p:cSldViewPr showGuides="1">
      <p:cViewPr varScale="1">
        <p:scale>
          <a:sx n="73" d="100"/>
          <a:sy n="73" d="100"/>
        </p:scale>
        <p:origin x="-1488" y="-112"/>
      </p:cViewPr>
      <p:guideLst>
        <p:guide orient="horz" pos="2160"/>
        <p:guide pos="2880"/>
      </p:guideLst>
    </p:cSldViewPr>
  </p:slideViewPr>
  <p:outlineViewPr>
    <p:cViewPr>
      <p:scale>
        <a:sx n="33" d="100"/>
        <a:sy n="33" d="100"/>
      </p:scale>
      <p:origin x="0" y="1208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A2C38B-78F6-4321-AD8C-F8953874F5C5}" type="doc">
      <dgm:prSet loTypeId="urn:microsoft.com/office/officeart/2005/8/layout/pyramid1" loCatId="pyramid" qsTypeId="urn:microsoft.com/office/officeart/2005/8/quickstyle/simple1" qsCatId="simple" csTypeId="urn:microsoft.com/office/officeart/2005/8/colors/accent0_1" csCatId="mainScheme" phldr="1"/>
      <dgm:spPr/>
    </dgm:pt>
    <dgm:pt modelId="{57925FFA-2AB5-4FF8-8391-B22469414EF2}">
      <dgm:prSet phldrT="[Text]" custT="1"/>
      <dgm:spPr/>
      <dgm:t>
        <a:bodyPr/>
        <a:lstStyle/>
        <a:p>
          <a:pPr>
            <a:lnSpc>
              <a:spcPct val="90000"/>
            </a:lnSpc>
          </a:pPr>
          <a:endParaRPr lang="en-CA" sz="1600" dirty="0" smtClean="0">
            <a:latin typeface="Times New Roman" pitchFamily="18" charset="0"/>
            <a:cs typeface="Times New Roman" pitchFamily="18" charset="0"/>
          </a:endParaRPr>
        </a:p>
        <a:p>
          <a:pPr>
            <a:lnSpc>
              <a:spcPct val="90000"/>
            </a:lnSpc>
          </a:pPr>
          <a:endParaRPr lang="en-CA" sz="1600" dirty="0" smtClean="0">
            <a:latin typeface="Times New Roman" pitchFamily="18" charset="0"/>
            <a:cs typeface="Times New Roman" pitchFamily="18" charset="0"/>
          </a:endParaRPr>
        </a:p>
        <a:p>
          <a:pPr>
            <a:lnSpc>
              <a:spcPct val="70000"/>
            </a:lnSpc>
          </a:pPr>
          <a:r>
            <a:rPr lang="en-CA" sz="1400" b="1" dirty="0" smtClean="0">
              <a:latin typeface="Times New Roman" pitchFamily="18" charset="0"/>
              <a:cs typeface="Times New Roman" pitchFamily="18" charset="0"/>
            </a:rPr>
            <a:t>Counselling</a:t>
          </a:r>
        </a:p>
        <a:p>
          <a:pPr>
            <a:lnSpc>
              <a:spcPct val="70000"/>
            </a:lnSpc>
          </a:pPr>
          <a:r>
            <a:rPr lang="en-CA" sz="1400" b="1" dirty="0" smtClean="0">
              <a:latin typeface="Times New Roman" pitchFamily="18" charset="0"/>
              <a:cs typeface="Times New Roman" pitchFamily="18" charset="0"/>
            </a:rPr>
            <a:t> and Education</a:t>
          </a:r>
        </a:p>
        <a:p>
          <a:pPr>
            <a:lnSpc>
              <a:spcPct val="70000"/>
            </a:lnSpc>
          </a:pPr>
          <a:endParaRPr lang="en-CA" sz="1500" b="1" dirty="0">
            <a:latin typeface="Times New Roman" pitchFamily="18" charset="0"/>
            <a:cs typeface="Times New Roman" pitchFamily="18" charset="0"/>
          </a:endParaRPr>
        </a:p>
      </dgm:t>
    </dgm:pt>
    <dgm:pt modelId="{DB9C76C1-88CD-49F6-A786-DE9ABF9D5396}" type="parTrans" cxnId="{DBC9A0CF-B83D-49DD-B8FF-29E630148469}">
      <dgm:prSet/>
      <dgm:spPr/>
      <dgm:t>
        <a:bodyPr/>
        <a:lstStyle/>
        <a:p>
          <a:endParaRPr lang="en-CA"/>
        </a:p>
      </dgm:t>
    </dgm:pt>
    <dgm:pt modelId="{54D21A84-4A1A-4A8B-8883-6616CA9CE97A}" type="sibTrans" cxnId="{DBC9A0CF-B83D-49DD-B8FF-29E630148469}">
      <dgm:prSet/>
      <dgm:spPr/>
      <dgm:t>
        <a:bodyPr/>
        <a:lstStyle/>
        <a:p>
          <a:endParaRPr lang="en-CA"/>
        </a:p>
      </dgm:t>
    </dgm:pt>
    <dgm:pt modelId="{8A4E0D2E-3393-4DEB-B674-312DCAFACA48}">
      <dgm:prSet phldrT="[Text]" custT="1"/>
      <dgm:spPr/>
      <dgm:t>
        <a:bodyPr/>
        <a:lstStyle/>
        <a:p>
          <a:pPr>
            <a:lnSpc>
              <a:spcPct val="70000"/>
            </a:lnSpc>
          </a:pPr>
          <a:r>
            <a:rPr lang="en-CA" sz="1800" b="1" dirty="0" smtClean="0">
              <a:latin typeface="Times New Roman" pitchFamily="18" charset="0"/>
              <a:cs typeface="Times New Roman" pitchFamily="18" charset="0"/>
            </a:rPr>
            <a:t>Clinical</a:t>
          </a:r>
        </a:p>
        <a:p>
          <a:pPr>
            <a:lnSpc>
              <a:spcPct val="70000"/>
            </a:lnSpc>
          </a:pPr>
          <a:r>
            <a:rPr lang="en-CA" sz="1800" b="1" dirty="0" smtClean="0">
              <a:latin typeface="Times New Roman" pitchFamily="18" charset="0"/>
              <a:cs typeface="Times New Roman" pitchFamily="18" charset="0"/>
            </a:rPr>
            <a:t> Interventions</a:t>
          </a:r>
        </a:p>
      </dgm:t>
    </dgm:pt>
    <dgm:pt modelId="{01A64FB2-9A5C-4D12-A5FC-4357B524A53E}" type="parTrans" cxnId="{5492F153-08D2-454E-8CDF-5C5E8F783021}">
      <dgm:prSet/>
      <dgm:spPr/>
      <dgm:t>
        <a:bodyPr/>
        <a:lstStyle/>
        <a:p>
          <a:endParaRPr lang="en-CA"/>
        </a:p>
      </dgm:t>
    </dgm:pt>
    <dgm:pt modelId="{35A4DF40-355B-40D6-9227-27D3F6C31D6C}" type="sibTrans" cxnId="{5492F153-08D2-454E-8CDF-5C5E8F783021}">
      <dgm:prSet/>
      <dgm:spPr/>
      <dgm:t>
        <a:bodyPr/>
        <a:lstStyle/>
        <a:p>
          <a:endParaRPr lang="en-CA"/>
        </a:p>
      </dgm:t>
    </dgm:pt>
    <dgm:pt modelId="{08221F14-ABC6-4371-9640-C0E2981AEA4D}">
      <dgm:prSet phldrT="[Text]" custT="1"/>
      <dgm:spPr/>
      <dgm:t>
        <a:bodyPr/>
        <a:lstStyle/>
        <a:p>
          <a:pPr>
            <a:lnSpc>
              <a:spcPct val="70000"/>
            </a:lnSpc>
          </a:pPr>
          <a:r>
            <a:rPr lang="en-CA" sz="2000" b="1" dirty="0" smtClean="0">
              <a:latin typeface="Times New Roman" pitchFamily="18" charset="0"/>
              <a:cs typeface="Times New Roman" pitchFamily="18" charset="0"/>
            </a:rPr>
            <a:t>Long-Lasting Protective </a:t>
          </a:r>
        </a:p>
        <a:p>
          <a:pPr>
            <a:lnSpc>
              <a:spcPct val="70000"/>
            </a:lnSpc>
          </a:pPr>
          <a:r>
            <a:rPr lang="en-CA" sz="2000" b="1" dirty="0" smtClean="0">
              <a:latin typeface="Times New Roman" pitchFamily="18" charset="0"/>
              <a:cs typeface="Times New Roman" pitchFamily="18" charset="0"/>
            </a:rPr>
            <a:t>Interventions </a:t>
          </a:r>
        </a:p>
      </dgm:t>
    </dgm:pt>
    <dgm:pt modelId="{679E6BC3-E556-4E2E-AB51-78F689B80AF5}" type="parTrans" cxnId="{7FDA6474-F3BB-45A4-B337-A505C8025EDE}">
      <dgm:prSet/>
      <dgm:spPr/>
      <dgm:t>
        <a:bodyPr/>
        <a:lstStyle/>
        <a:p>
          <a:endParaRPr lang="en-CA"/>
        </a:p>
      </dgm:t>
    </dgm:pt>
    <dgm:pt modelId="{973DDB3F-7498-43C0-948F-E9B3FEF0BBC8}" type="sibTrans" cxnId="{7FDA6474-F3BB-45A4-B337-A505C8025EDE}">
      <dgm:prSet/>
      <dgm:spPr/>
      <dgm:t>
        <a:bodyPr/>
        <a:lstStyle/>
        <a:p>
          <a:endParaRPr lang="en-CA"/>
        </a:p>
      </dgm:t>
    </dgm:pt>
    <dgm:pt modelId="{25616591-A982-4149-B9C1-4228A34E2BEA}">
      <dgm:prSet phldrT="[Text]" custT="1"/>
      <dgm:spPr/>
      <dgm:t>
        <a:bodyPr/>
        <a:lstStyle/>
        <a:p>
          <a:pPr>
            <a:lnSpc>
              <a:spcPct val="70000"/>
            </a:lnSpc>
          </a:pPr>
          <a:r>
            <a:rPr lang="en-CA" sz="2000" b="1" dirty="0" smtClean="0">
              <a:latin typeface="Times New Roman" pitchFamily="18" charset="0"/>
              <a:cs typeface="Times New Roman" pitchFamily="18" charset="0"/>
            </a:rPr>
            <a:t>Changing the Context to Make </a:t>
          </a:r>
        </a:p>
        <a:p>
          <a:pPr>
            <a:lnSpc>
              <a:spcPct val="70000"/>
            </a:lnSpc>
          </a:pPr>
          <a:r>
            <a:rPr lang="en-CA" sz="2000" b="1" dirty="0" smtClean="0">
              <a:latin typeface="Times New Roman" pitchFamily="18" charset="0"/>
              <a:cs typeface="Times New Roman" pitchFamily="18" charset="0"/>
            </a:rPr>
            <a:t>Individuals’ Default Decisions Healthy</a:t>
          </a:r>
          <a:endParaRPr lang="en-CA" sz="2000" dirty="0">
            <a:latin typeface="Times New Roman" pitchFamily="18" charset="0"/>
            <a:cs typeface="Times New Roman" pitchFamily="18" charset="0"/>
          </a:endParaRPr>
        </a:p>
      </dgm:t>
    </dgm:pt>
    <dgm:pt modelId="{910B6F47-DB37-4F38-994A-502F46EE8784}" type="parTrans" cxnId="{A9DF799B-6D1B-4083-BD34-74CC210B6272}">
      <dgm:prSet/>
      <dgm:spPr/>
      <dgm:t>
        <a:bodyPr/>
        <a:lstStyle/>
        <a:p>
          <a:endParaRPr lang="en-CA"/>
        </a:p>
      </dgm:t>
    </dgm:pt>
    <dgm:pt modelId="{2175343E-B7D3-4510-868B-63D1E6B7C137}" type="sibTrans" cxnId="{A9DF799B-6D1B-4083-BD34-74CC210B6272}">
      <dgm:prSet/>
      <dgm:spPr/>
      <dgm:t>
        <a:bodyPr/>
        <a:lstStyle/>
        <a:p>
          <a:endParaRPr lang="en-CA"/>
        </a:p>
      </dgm:t>
    </dgm:pt>
    <dgm:pt modelId="{C05D5BA3-CA9C-4F32-8D58-A35C7C9CCEA6}">
      <dgm:prSet phldrT="[Text]" custT="1"/>
      <dgm:spPr/>
      <dgm:t>
        <a:bodyPr/>
        <a:lstStyle/>
        <a:p>
          <a:r>
            <a:rPr lang="en-CA" sz="2400" b="1" dirty="0" smtClean="0">
              <a:latin typeface="Times New Roman" pitchFamily="18" charset="0"/>
              <a:cs typeface="Times New Roman" pitchFamily="18" charset="0"/>
            </a:rPr>
            <a:t>Socioeconomic Factors</a:t>
          </a:r>
        </a:p>
      </dgm:t>
    </dgm:pt>
    <dgm:pt modelId="{E026AF0F-AC0B-4BDC-9F4D-658F6F12209E}" type="parTrans" cxnId="{9D1532ED-3271-4BA8-B4F5-D6D56DEC1180}">
      <dgm:prSet/>
      <dgm:spPr/>
      <dgm:t>
        <a:bodyPr/>
        <a:lstStyle/>
        <a:p>
          <a:endParaRPr lang="en-CA"/>
        </a:p>
      </dgm:t>
    </dgm:pt>
    <dgm:pt modelId="{D4C9FADE-194C-4A36-90F6-0B55E52D66AB}" type="sibTrans" cxnId="{9D1532ED-3271-4BA8-B4F5-D6D56DEC1180}">
      <dgm:prSet/>
      <dgm:spPr/>
      <dgm:t>
        <a:bodyPr/>
        <a:lstStyle/>
        <a:p>
          <a:endParaRPr lang="en-CA"/>
        </a:p>
      </dgm:t>
    </dgm:pt>
    <dgm:pt modelId="{15807C31-09D6-4D43-940E-1D35BA8CBFD6}" type="pres">
      <dgm:prSet presAssocID="{FFA2C38B-78F6-4321-AD8C-F8953874F5C5}" presName="Name0" presStyleCnt="0">
        <dgm:presLayoutVars>
          <dgm:dir/>
          <dgm:animLvl val="lvl"/>
          <dgm:resizeHandles val="exact"/>
        </dgm:presLayoutVars>
      </dgm:prSet>
      <dgm:spPr/>
    </dgm:pt>
    <dgm:pt modelId="{57076E8C-63BB-4335-B141-7733A9D8681E}" type="pres">
      <dgm:prSet presAssocID="{57925FFA-2AB5-4FF8-8391-B22469414EF2}" presName="Name8" presStyleCnt="0"/>
      <dgm:spPr/>
    </dgm:pt>
    <dgm:pt modelId="{128CDC3E-17E1-4F6E-92EF-D345B97B1B0E}" type="pres">
      <dgm:prSet presAssocID="{57925FFA-2AB5-4FF8-8391-B22469414EF2}" presName="level" presStyleLbl="node1" presStyleIdx="0" presStyleCnt="5">
        <dgm:presLayoutVars>
          <dgm:chMax val="1"/>
          <dgm:bulletEnabled val="1"/>
        </dgm:presLayoutVars>
      </dgm:prSet>
      <dgm:spPr/>
      <dgm:t>
        <a:bodyPr/>
        <a:lstStyle/>
        <a:p>
          <a:endParaRPr lang="en-CA"/>
        </a:p>
      </dgm:t>
    </dgm:pt>
    <dgm:pt modelId="{2FC4ADE6-1864-4BBA-B040-25AED9410211}" type="pres">
      <dgm:prSet presAssocID="{57925FFA-2AB5-4FF8-8391-B22469414EF2}" presName="levelTx" presStyleLbl="revTx" presStyleIdx="0" presStyleCnt="0">
        <dgm:presLayoutVars>
          <dgm:chMax val="1"/>
          <dgm:bulletEnabled val="1"/>
        </dgm:presLayoutVars>
      </dgm:prSet>
      <dgm:spPr/>
      <dgm:t>
        <a:bodyPr/>
        <a:lstStyle/>
        <a:p>
          <a:endParaRPr lang="en-CA"/>
        </a:p>
      </dgm:t>
    </dgm:pt>
    <dgm:pt modelId="{5462C86D-64FE-41BE-81F5-5607F3585669}" type="pres">
      <dgm:prSet presAssocID="{8A4E0D2E-3393-4DEB-B674-312DCAFACA48}" presName="Name8" presStyleCnt="0"/>
      <dgm:spPr/>
    </dgm:pt>
    <dgm:pt modelId="{F28D2828-53FB-432B-A72A-D70D1835F011}" type="pres">
      <dgm:prSet presAssocID="{8A4E0D2E-3393-4DEB-B674-312DCAFACA48}" presName="level" presStyleLbl="node1" presStyleIdx="1" presStyleCnt="5">
        <dgm:presLayoutVars>
          <dgm:chMax val="1"/>
          <dgm:bulletEnabled val="1"/>
        </dgm:presLayoutVars>
      </dgm:prSet>
      <dgm:spPr/>
      <dgm:t>
        <a:bodyPr/>
        <a:lstStyle/>
        <a:p>
          <a:endParaRPr lang="en-CA"/>
        </a:p>
      </dgm:t>
    </dgm:pt>
    <dgm:pt modelId="{56000505-410B-49DA-B8DF-F3229377509A}" type="pres">
      <dgm:prSet presAssocID="{8A4E0D2E-3393-4DEB-B674-312DCAFACA48}" presName="levelTx" presStyleLbl="revTx" presStyleIdx="0" presStyleCnt="0">
        <dgm:presLayoutVars>
          <dgm:chMax val="1"/>
          <dgm:bulletEnabled val="1"/>
        </dgm:presLayoutVars>
      </dgm:prSet>
      <dgm:spPr/>
      <dgm:t>
        <a:bodyPr/>
        <a:lstStyle/>
        <a:p>
          <a:endParaRPr lang="en-CA"/>
        </a:p>
      </dgm:t>
    </dgm:pt>
    <dgm:pt modelId="{ECB360B2-0335-4C55-AB63-ED5344900CC0}" type="pres">
      <dgm:prSet presAssocID="{08221F14-ABC6-4371-9640-C0E2981AEA4D}" presName="Name8" presStyleCnt="0"/>
      <dgm:spPr/>
    </dgm:pt>
    <dgm:pt modelId="{8AD8C082-3B05-43A0-95C9-BE4E8C639713}" type="pres">
      <dgm:prSet presAssocID="{08221F14-ABC6-4371-9640-C0E2981AEA4D}" presName="level" presStyleLbl="node1" presStyleIdx="2" presStyleCnt="5" custScaleX="99991" custScaleY="100068" custLinFactNeighborX="0" custLinFactNeighborY="2730">
        <dgm:presLayoutVars>
          <dgm:chMax val="1"/>
          <dgm:bulletEnabled val="1"/>
        </dgm:presLayoutVars>
      </dgm:prSet>
      <dgm:spPr/>
      <dgm:t>
        <a:bodyPr/>
        <a:lstStyle/>
        <a:p>
          <a:endParaRPr lang="en-CA"/>
        </a:p>
      </dgm:t>
    </dgm:pt>
    <dgm:pt modelId="{B1F0616A-34C9-4B9B-BD80-A397D0F39F24}" type="pres">
      <dgm:prSet presAssocID="{08221F14-ABC6-4371-9640-C0E2981AEA4D}" presName="levelTx" presStyleLbl="revTx" presStyleIdx="0" presStyleCnt="0">
        <dgm:presLayoutVars>
          <dgm:chMax val="1"/>
          <dgm:bulletEnabled val="1"/>
        </dgm:presLayoutVars>
      </dgm:prSet>
      <dgm:spPr/>
      <dgm:t>
        <a:bodyPr/>
        <a:lstStyle/>
        <a:p>
          <a:endParaRPr lang="en-CA"/>
        </a:p>
      </dgm:t>
    </dgm:pt>
    <dgm:pt modelId="{3F1540B5-00B1-437C-B31A-0212CBCA83BA}" type="pres">
      <dgm:prSet presAssocID="{25616591-A982-4149-B9C1-4228A34E2BEA}" presName="Name8" presStyleCnt="0"/>
      <dgm:spPr/>
    </dgm:pt>
    <dgm:pt modelId="{DDC6FD67-B9F9-4C99-922A-FDD8BA5D3298}" type="pres">
      <dgm:prSet presAssocID="{25616591-A982-4149-B9C1-4228A34E2BEA}" presName="level" presStyleLbl="node1" presStyleIdx="3" presStyleCnt="5">
        <dgm:presLayoutVars>
          <dgm:chMax val="1"/>
          <dgm:bulletEnabled val="1"/>
        </dgm:presLayoutVars>
      </dgm:prSet>
      <dgm:spPr/>
      <dgm:t>
        <a:bodyPr/>
        <a:lstStyle/>
        <a:p>
          <a:endParaRPr lang="en-CA"/>
        </a:p>
      </dgm:t>
    </dgm:pt>
    <dgm:pt modelId="{5B3B26C2-67D0-4F81-8BD7-8A69B7ADED0B}" type="pres">
      <dgm:prSet presAssocID="{25616591-A982-4149-B9C1-4228A34E2BEA}" presName="levelTx" presStyleLbl="revTx" presStyleIdx="0" presStyleCnt="0">
        <dgm:presLayoutVars>
          <dgm:chMax val="1"/>
          <dgm:bulletEnabled val="1"/>
        </dgm:presLayoutVars>
      </dgm:prSet>
      <dgm:spPr/>
      <dgm:t>
        <a:bodyPr/>
        <a:lstStyle/>
        <a:p>
          <a:endParaRPr lang="en-CA"/>
        </a:p>
      </dgm:t>
    </dgm:pt>
    <dgm:pt modelId="{EAF13E09-30C5-41DB-9670-4C737D1857D1}" type="pres">
      <dgm:prSet presAssocID="{C05D5BA3-CA9C-4F32-8D58-A35C7C9CCEA6}" presName="Name8" presStyleCnt="0"/>
      <dgm:spPr/>
    </dgm:pt>
    <dgm:pt modelId="{5CBCE569-94E3-4BBA-A158-A746DCB6218C}" type="pres">
      <dgm:prSet presAssocID="{C05D5BA3-CA9C-4F32-8D58-A35C7C9CCEA6}" presName="level" presStyleLbl="node1" presStyleIdx="4" presStyleCnt="5">
        <dgm:presLayoutVars>
          <dgm:chMax val="1"/>
          <dgm:bulletEnabled val="1"/>
        </dgm:presLayoutVars>
      </dgm:prSet>
      <dgm:spPr/>
      <dgm:t>
        <a:bodyPr/>
        <a:lstStyle/>
        <a:p>
          <a:endParaRPr lang="en-CA"/>
        </a:p>
      </dgm:t>
    </dgm:pt>
    <dgm:pt modelId="{6A99F739-759E-40AC-88F4-8BAC3FAF28FD}" type="pres">
      <dgm:prSet presAssocID="{C05D5BA3-CA9C-4F32-8D58-A35C7C9CCEA6}" presName="levelTx" presStyleLbl="revTx" presStyleIdx="0" presStyleCnt="0">
        <dgm:presLayoutVars>
          <dgm:chMax val="1"/>
          <dgm:bulletEnabled val="1"/>
        </dgm:presLayoutVars>
      </dgm:prSet>
      <dgm:spPr/>
      <dgm:t>
        <a:bodyPr/>
        <a:lstStyle/>
        <a:p>
          <a:endParaRPr lang="en-CA"/>
        </a:p>
      </dgm:t>
    </dgm:pt>
  </dgm:ptLst>
  <dgm:cxnLst>
    <dgm:cxn modelId="{3E22AA8B-2B2C-4277-9A23-7B7E5101F3D7}" type="presOf" srcId="{8A4E0D2E-3393-4DEB-B674-312DCAFACA48}" destId="{F28D2828-53FB-432B-A72A-D70D1835F011}" srcOrd="0" destOrd="0" presId="urn:microsoft.com/office/officeart/2005/8/layout/pyramid1"/>
    <dgm:cxn modelId="{C882A58F-1FDB-4FD0-A87E-9F6BF033BC25}" type="presOf" srcId="{08221F14-ABC6-4371-9640-C0E2981AEA4D}" destId="{B1F0616A-34C9-4B9B-BD80-A397D0F39F24}" srcOrd="1" destOrd="0" presId="urn:microsoft.com/office/officeart/2005/8/layout/pyramid1"/>
    <dgm:cxn modelId="{A9DF799B-6D1B-4083-BD34-74CC210B6272}" srcId="{FFA2C38B-78F6-4321-AD8C-F8953874F5C5}" destId="{25616591-A982-4149-B9C1-4228A34E2BEA}" srcOrd="3" destOrd="0" parTransId="{910B6F47-DB37-4F38-994A-502F46EE8784}" sibTransId="{2175343E-B7D3-4510-868B-63D1E6B7C137}"/>
    <dgm:cxn modelId="{9D1532ED-3271-4BA8-B4F5-D6D56DEC1180}" srcId="{FFA2C38B-78F6-4321-AD8C-F8953874F5C5}" destId="{C05D5BA3-CA9C-4F32-8D58-A35C7C9CCEA6}" srcOrd="4" destOrd="0" parTransId="{E026AF0F-AC0B-4BDC-9F4D-658F6F12209E}" sibTransId="{D4C9FADE-194C-4A36-90F6-0B55E52D66AB}"/>
    <dgm:cxn modelId="{7FDA6474-F3BB-45A4-B337-A505C8025EDE}" srcId="{FFA2C38B-78F6-4321-AD8C-F8953874F5C5}" destId="{08221F14-ABC6-4371-9640-C0E2981AEA4D}" srcOrd="2" destOrd="0" parTransId="{679E6BC3-E556-4E2E-AB51-78F689B80AF5}" sibTransId="{973DDB3F-7498-43C0-948F-E9B3FEF0BBC8}"/>
    <dgm:cxn modelId="{E874C4F6-4B8A-46C0-A5EA-646059262F81}" type="presOf" srcId="{25616591-A982-4149-B9C1-4228A34E2BEA}" destId="{DDC6FD67-B9F9-4C99-922A-FDD8BA5D3298}" srcOrd="0" destOrd="0" presId="urn:microsoft.com/office/officeart/2005/8/layout/pyramid1"/>
    <dgm:cxn modelId="{5492F153-08D2-454E-8CDF-5C5E8F783021}" srcId="{FFA2C38B-78F6-4321-AD8C-F8953874F5C5}" destId="{8A4E0D2E-3393-4DEB-B674-312DCAFACA48}" srcOrd="1" destOrd="0" parTransId="{01A64FB2-9A5C-4D12-A5FC-4357B524A53E}" sibTransId="{35A4DF40-355B-40D6-9227-27D3F6C31D6C}"/>
    <dgm:cxn modelId="{7A043B7B-0C9C-4F06-82C6-2A41C4EA5E7D}" type="presOf" srcId="{57925FFA-2AB5-4FF8-8391-B22469414EF2}" destId="{2FC4ADE6-1864-4BBA-B040-25AED9410211}" srcOrd="1" destOrd="0" presId="urn:microsoft.com/office/officeart/2005/8/layout/pyramid1"/>
    <dgm:cxn modelId="{46A6AFB0-56BE-4187-B62D-9549058B5042}" type="presOf" srcId="{25616591-A982-4149-B9C1-4228A34E2BEA}" destId="{5B3B26C2-67D0-4F81-8BD7-8A69B7ADED0B}" srcOrd="1" destOrd="0" presId="urn:microsoft.com/office/officeart/2005/8/layout/pyramid1"/>
    <dgm:cxn modelId="{3CD84E67-1F8C-47CB-A781-116A0298C075}" type="presOf" srcId="{8A4E0D2E-3393-4DEB-B674-312DCAFACA48}" destId="{56000505-410B-49DA-B8DF-F3229377509A}" srcOrd="1" destOrd="0" presId="urn:microsoft.com/office/officeart/2005/8/layout/pyramid1"/>
    <dgm:cxn modelId="{D1860F37-387A-43FA-BE31-8EEE123F8BD7}" type="presOf" srcId="{FFA2C38B-78F6-4321-AD8C-F8953874F5C5}" destId="{15807C31-09D6-4D43-940E-1D35BA8CBFD6}" srcOrd="0" destOrd="0" presId="urn:microsoft.com/office/officeart/2005/8/layout/pyramid1"/>
    <dgm:cxn modelId="{8BA88B5F-E4B9-466A-A7F1-C9B2A4F3E4A1}" type="presOf" srcId="{C05D5BA3-CA9C-4F32-8D58-A35C7C9CCEA6}" destId="{5CBCE569-94E3-4BBA-A158-A746DCB6218C}" srcOrd="0" destOrd="0" presId="urn:microsoft.com/office/officeart/2005/8/layout/pyramid1"/>
    <dgm:cxn modelId="{52442DD5-CDCD-470B-A4A5-05A049077207}" type="presOf" srcId="{57925FFA-2AB5-4FF8-8391-B22469414EF2}" destId="{128CDC3E-17E1-4F6E-92EF-D345B97B1B0E}" srcOrd="0" destOrd="0" presId="urn:microsoft.com/office/officeart/2005/8/layout/pyramid1"/>
    <dgm:cxn modelId="{809837D1-0F49-4B06-B4A1-1B72EF800495}" type="presOf" srcId="{C05D5BA3-CA9C-4F32-8D58-A35C7C9CCEA6}" destId="{6A99F739-759E-40AC-88F4-8BAC3FAF28FD}" srcOrd="1" destOrd="0" presId="urn:microsoft.com/office/officeart/2005/8/layout/pyramid1"/>
    <dgm:cxn modelId="{DBC9A0CF-B83D-49DD-B8FF-29E630148469}" srcId="{FFA2C38B-78F6-4321-AD8C-F8953874F5C5}" destId="{57925FFA-2AB5-4FF8-8391-B22469414EF2}" srcOrd="0" destOrd="0" parTransId="{DB9C76C1-88CD-49F6-A786-DE9ABF9D5396}" sibTransId="{54D21A84-4A1A-4A8B-8883-6616CA9CE97A}"/>
    <dgm:cxn modelId="{5F018C27-B7FA-4E4A-8E62-36243768DC8C}" type="presOf" srcId="{08221F14-ABC6-4371-9640-C0E2981AEA4D}" destId="{8AD8C082-3B05-43A0-95C9-BE4E8C639713}" srcOrd="0" destOrd="0" presId="urn:microsoft.com/office/officeart/2005/8/layout/pyramid1"/>
    <dgm:cxn modelId="{3B4C9AC9-F584-4495-BEB2-AACB79BC9F84}" type="presParOf" srcId="{15807C31-09D6-4D43-940E-1D35BA8CBFD6}" destId="{57076E8C-63BB-4335-B141-7733A9D8681E}" srcOrd="0" destOrd="0" presId="urn:microsoft.com/office/officeart/2005/8/layout/pyramid1"/>
    <dgm:cxn modelId="{7BCF76E9-8DFC-4725-BB44-0F2C40197534}" type="presParOf" srcId="{57076E8C-63BB-4335-B141-7733A9D8681E}" destId="{128CDC3E-17E1-4F6E-92EF-D345B97B1B0E}" srcOrd="0" destOrd="0" presId="urn:microsoft.com/office/officeart/2005/8/layout/pyramid1"/>
    <dgm:cxn modelId="{0E981E00-4CC8-454B-A972-5890461EA646}" type="presParOf" srcId="{57076E8C-63BB-4335-B141-7733A9D8681E}" destId="{2FC4ADE6-1864-4BBA-B040-25AED9410211}" srcOrd="1" destOrd="0" presId="urn:microsoft.com/office/officeart/2005/8/layout/pyramid1"/>
    <dgm:cxn modelId="{CD8CF8BE-A774-49DB-ACE0-ECD7F1AF150F}" type="presParOf" srcId="{15807C31-09D6-4D43-940E-1D35BA8CBFD6}" destId="{5462C86D-64FE-41BE-81F5-5607F3585669}" srcOrd="1" destOrd="0" presId="urn:microsoft.com/office/officeart/2005/8/layout/pyramid1"/>
    <dgm:cxn modelId="{1897C09E-4E41-44F0-9AEF-6D377D5C6DA0}" type="presParOf" srcId="{5462C86D-64FE-41BE-81F5-5607F3585669}" destId="{F28D2828-53FB-432B-A72A-D70D1835F011}" srcOrd="0" destOrd="0" presId="urn:microsoft.com/office/officeart/2005/8/layout/pyramid1"/>
    <dgm:cxn modelId="{222386C5-EA68-421E-AC3C-4B2AE8A0B1E0}" type="presParOf" srcId="{5462C86D-64FE-41BE-81F5-5607F3585669}" destId="{56000505-410B-49DA-B8DF-F3229377509A}" srcOrd="1" destOrd="0" presId="urn:microsoft.com/office/officeart/2005/8/layout/pyramid1"/>
    <dgm:cxn modelId="{DB41579E-F043-4075-8B79-CA8D05D247DA}" type="presParOf" srcId="{15807C31-09D6-4D43-940E-1D35BA8CBFD6}" destId="{ECB360B2-0335-4C55-AB63-ED5344900CC0}" srcOrd="2" destOrd="0" presId="urn:microsoft.com/office/officeart/2005/8/layout/pyramid1"/>
    <dgm:cxn modelId="{54EE8E71-9D04-4671-B3BC-AE193F6DD417}" type="presParOf" srcId="{ECB360B2-0335-4C55-AB63-ED5344900CC0}" destId="{8AD8C082-3B05-43A0-95C9-BE4E8C639713}" srcOrd="0" destOrd="0" presId="urn:microsoft.com/office/officeart/2005/8/layout/pyramid1"/>
    <dgm:cxn modelId="{81EC16D3-D7B4-42E5-B9A2-1C7B59245C9E}" type="presParOf" srcId="{ECB360B2-0335-4C55-AB63-ED5344900CC0}" destId="{B1F0616A-34C9-4B9B-BD80-A397D0F39F24}" srcOrd="1" destOrd="0" presId="urn:microsoft.com/office/officeart/2005/8/layout/pyramid1"/>
    <dgm:cxn modelId="{92038FF3-CAB7-4909-8D1D-E28CDA8001B4}" type="presParOf" srcId="{15807C31-09D6-4D43-940E-1D35BA8CBFD6}" destId="{3F1540B5-00B1-437C-B31A-0212CBCA83BA}" srcOrd="3" destOrd="0" presId="urn:microsoft.com/office/officeart/2005/8/layout/pyramid1"/>
    <dgm:cxn modelId="{6EF19C0C-A98E-4E53-A420-669ED83D24F1}" type="presParOf" srcId="{3F1540B5-00B1-437C-B31A-0212CBCA83BA}" destId="{DDC6FD67-B9F9-4C99-922A-FDD8BA5D3298}" srcOrd="0" destOrd="0" presId="urn:microsoft.com/office/officeart/2005/8/layout/pyramid1"/>
    <dgm:cxn modelId="{9A0FCA08-24FB-4DE5-8CD0-A2C248EE7AEA}" type="presParOf" srcId="{3F1540B5-00B1-437C-B31A-0212CBCA83BA}" destId="{5B3B26C2-67D0-4F81-8BD7-8A69B7ADED0B}" srcOrd="1" destOrd="0" presId="urn:microsoft.com/office/officeart/2005/8/layout/pyramid1"/>
    <dgm:cxn modelId="{39D91B27-97EA-45A9-B38C-EC7D195359D0}" type="presParOf" srcId="{15807C31-09D6-4D43-940E-1D35BA8CBFD6}" destId="{EAF13E09-30C5-41DB-9670-4C737D1857D1}" srcOrd="4" destOrd="0" presId="urn:microsoft.com/office/officeart/2005/8/layout/pyramid1"/>
    <dgm:cxn modelId="{7F63FC22-C083-424C-8CB0-B19502892D3F}" type="presParOf" srcId="{EAF13E09-30C5-41DB-9670-4C737D1857D1}" destId="{5CBCE569-94E3-4BBA-A158-A746DCB6218C}" srcOrd="0" destOrd="0" presId="urn:microsoft.com/office/officeart/2005/8/layout/pyramid1"/>
    <dgm:cxn modelId="{FCF3B494-3A7D-4FBF-9902-5E9D65077E0A}" type="presParOf" srcId="{EAF13E09-30C5-41DB-9670-4C737D1857D1}" destId="{6A99F739-759E-40AC-88F4-8BAC3FAF28F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CA97B4-A534-4A74-A1CF-0290E0140A67}" type="doc">
      <dgm:prSet loTypeId="urn:microsoft.com/office/officeart/2005/8/layout/radial1" loCatId="relationship" qsTypeId="urn:microsoft.com/office/officeart/2005/8/quickstyle/simple1" qsCatId="simple" csTypeId="urn:microsoft.com/office/officeart/2005/8/colors/accent1_1" csCatId="accent1" phldr="1"/>
      <dgm:spPr/>
      <dgm:t>
        <a:bodyPr/>
        <a:lstStyle/>
        <a:p>
          <a:endParaRPr lang="en-GB"/>
        </a:p>
      </dgm:t>
    </dgm:pt>
    <dgm:pt modelId="{4B89B58E-E3D7-477D-858D-6FA1EA4FD096}">
      <dgm:prSet phldrT="[Text]" custT="1"/>
      <dgm:spPr>
        <a:solidFill>
          <a:schemeClr val="accent5"/>
        </a:solidFill>
      </dgm:spPr>
      <dgm:t>
        <a:bodyPr/>
        <a:lstStyle/>
        <a:p>
          <a:r>
            <a:rPr lang="en-CA" sz="1800" b="1" dirty="0" smtClean="0"/>
            <a:t>Health Promoter Competencies</a:t>
          </a:r>
          <a:endParaRPr lang="en-GB" sz="1800" b="1" dirty="0"/>
        </a:p>
      </dgm:t>
    </dgm:pt>
    <dgm:pt modelId="{6B087652-17C2-4C0F-9C14-27D36DC37764}" type="parTrans" cxnId="{9ED8A5CA-45D3-41FF-8547-FC69C82E35AC}">
      <dgm:prSet/>
      <dgm:spPr/>
      <dgm:t>
        <a:bodyPr/>
        <a:lstStyle/>
        <a:p>
          <a:endParaRPr lang="en-GB"/>
        </a:p>
      </dgm:t>
    </dgm:pt>
    <dgm:pt modelId="{F81EA492-1CED-4E11-BA44-1912AC8826F7}" type="sibTrans" cxnId="{9ED8A5CA-45D3-41FF-8547-FC69C82E35AC}">
      <dgm:prSet/>
      <dgm:spPr/>
      <dgm:t>
        <a:bodyPr/>
        <a:lstStyle/>
        <a:p>
          <a:endParaRPr lang="en-GB"/>
        </a:p>
      </dgm:t>
    </dgm:pt>
    <dgm:pt modelId="{C23F2A39-BF52-444D-AE6E-E6DB3CF9CE74}">
      <dgm:prSet phldrT="[Text]" custT="1"/>
      <dgm:spPr>
        <a:solidFill>
          <a:schemeClr val="accent5">
            <a:lumMod val="20000"/>
            <a:lumOff val="80000"/>
          </a:schemeClr>
        </a:solidFill>
      </dgm:spPr>
      <dgm:t>
        <a:bodyPr/>
        <a:lstStyle/>
        <a:p>
          <a:r>
            <a:rPr lang="en-CA" sz="1400" b="1" dirty="0" smtClean="0"/>
            <a:t>Health Promotion Knowledge &amp; Skills</a:t>
          </a:r>
          <a:endParaRPr lang="en-GB" sz="1400" b="1" dirty="0"/>
        </a:p>
      </dgm:t>
    </dgm:pt>
    <dgm:pt modelId="{87C8FBD4-E240-4312-919F-351AE115932A}" type="parTrans" cxnId="{9F155345-A916-41E3-8E09-912A1668F6D0}">
      <dgm:prSet/>
      <dgm:spPr/>
      <dgm:t>
        <a:bodyPr/>
        <a:lstStyle/>
        <a:p>
          <a:endParaRPr lang="en-GB"/>
        </a:p>
      </dgm:t>
    </dgm:pt>
    <dgm:pt modelId="{28CCCC85-503D-4252-930C-7508D372E5D7}" type="sibTrans" cxnId="{9F155345-A916-41E3-8E09-912A1668F6D0}">
      <dgm:prSet/>
      <dgm:spPr/>
      <dgm:t>
        <a:bodyPr/>
        <a:lstStyle/>
        <a:p>
          <a:endParaRPr lang="en-GB"/>
        </a:p>
      </dgm:t>
    </dgm:pt>
    <dgm:pt modelId="{95B719C8-A989-4A94-86BB-02EE68C27361}">
      <dgm:prSet phldrT="[Text]" custT="1"/>
      <dgm:spPr>
        <a:solidFill>
          <a:schemeClr val="accent5">
            <a:lumMod val="20000"/>
            <a:lumOff val="80000"/>
          </a:schemeClr>
        </a:solidFill>
      </dgm:spPr>
      <dgm:t>
        <a:bodyPr/>
        <a:lstStyle/>
        <a:p>
          <a:r>
            <a:rPr lang="en-CA" sz="1400" b="1" dirty="0" smtClean="0"/>
            <a:t>Communication</a:t>
          </a:r>
          <a:endParaRPr lang="en-GB" sz="1400" b="1" dirty="0"/>
        </a:p>
      </dgm:t>
    </dgm:pt>
    <dgm:pt modelId="{4C457587-1135-4385-B0A3-656697B29F2E}" type="parTrans" cxnId="{48535AC9-CB27-46DD-9E55-30FDE1ABC8B3}">
      <dgm:prSet/>
      <dgm:spPr/>
      <dgm:t>
        <a:bodyPr/>
        <a:lstStyle/>
        <a:p>
          <a:endParaRPr lang="en-GB"/>
        </a:p>
      </dgm:t>
    </dgm:pt>
    <dgm:pt modelId="{7B32D283-0BDB-4136-A3BF-163B1BCC86DE}" type="sibTrans" cxnId="{48535AC9-CB27-46DD-9E55-30FDE1ABC8B3}">
      <dgm:prSet/>
      <dgm:spPr/>
      <dgm:t>
        <a:bodyPr/>
        <a:lstStyle/>
        <a:p>
          <a:endParaRPr lang="en-GB"/>
        </a:p>
      </dgm:t>
    </dgm:pt>
    <dgm:pt modelId="{60C4AA28-E8EB-4F97-8ADA-4C063288096A}">
      <dgm:prSet phldrT="[Text]" custT="1"/>
      <dgm:spPr>
        <a:solidFill>
          <a:schemeClr val="accent5">
            <a:lumMod val="20000"/>
            <a:lumOff val="80000"/>
          </a:schemeClr>
        </a:solidFill>
      </dgm:spPr>
      <dgm:t>
        <a:bodyPr/>
        <a:lstStyle/>
        <a:p>
          <a:r>
            <a:rPr lang="en-CA" sz="1400" b="1" dirty="0" smtClean="0"/>
            <a:t>Diversity &amp; Inclusiveness</a:t>
          </a:r>
          <a:endParaRPr lang="en-GB" sz="1400" b="1" dirty="0"/>
        </a:p>
      </dgm:t>
    </dgm:pt>
    <dgm:pt modelId="{C5307338-724F-4D96-95BD-FEDD765B13E7}" type="parTrans" cxnId="{B222BDE4-6269-49DA-A947-D215F760AB2B}">
      <dgm:prSet/>
      <dgm:spPr/>
      <dgm:t>
        <a:bodyPr/>
        <a:lstStyle/>
        <a:p>
          <a:endParaRPr lang="en-GB"/>
        </a:p>
      </dgm:t>
    </dgm:pt>
    <dgm:pt modelId="{480750CC-34CD-446B-A326-79790EF3180C}" type="sibTrans" cxnId="{B222BDE4-6269-49DA-A947-D215F760AB2B}">
      <dgm:prSet/>
      <dgm:spPr/>
      <dgm:t>
        <a:bodyPr/>
        <a:lstStyle/>
        <a:p>
          <a:endParaRPr lang="en-GB"/>
        </a:p>
      </dgm:t>
    </dgm:pt>
    <dgm:pt modelId="{73449873-5495-42B0-82A0-1A2D6FE9FFC8}">
      <dgm:prSet phldrT="[Text]" custT="1"/>
      <dgm:spPr>
        <a:solidFill>
          <a:schemeClr val="accent5">
            <a:lumMod val="20000"/>
            <a:lumOff val="80000"/>
          </a:schemeClr>
        </a:solidFill>
      </dgm:spPr>
      <dgm:t>
        <a:bodyPr/>
        <a:lstStyle/>
        <a:p>
          <a:r>
            <a:rPr lang="en-CA" sz="1400" b="1" dirty="0" smtClean="0"/>
            <a:t>Leadership &amp; Building Organizational Capacity</a:t>
          </a:r>
          <a:endParaRPr lang="en-GB" sz="1400" b="1" dirty="0"/>
        </a:p>
      </dgm:t>
    </dgm:pt>
    <dgm:pt modelId="{CFE6D140-5F9A-402F-A504-D87D01364D39}" type="parTrans" cxnId="{3577E807-2920-4206-9DD1-BF11220A0445}">
      <dgm:prSet/>
      <dgm:spPr/>
      <dgm:t>
        <a:bodyPr/>
        <a:lstStyle/>
        <a:p>
          <a:endParaRPr lang="en-GB"/>
        </a:p>
      </dgm:t>
    </dgm:pt>
    <dgm:pt modelId="{A4BE9016-DB95-45BD-BC00-41254D0F1E09}" type="sibTrans" cxnId="{3577E807-2920-4206-9DD1-BF11220A0445}">
      <dgm:prSet/>
      <dgm:spPr/>
      <dgm:t>
        <a:bodyPr/>
        <a:lstStyle/>
        <a:p>
          <a:endParaRPr lang="en-GB"/>
        </a:p>
      </dgm:t>
    </dgm:pt>
    <dgm:pt modelId="{95181E3F-7811-4E85-B98A-B5C7763722A8}">
      <dgm:prSet custT="1"/>
      <dgm:spPr>
        <a:solidFill>
          <a:schemeClr val="accent5">
            <a:lumMod val="20000"/>
            <a:lumOff val="80000"/>
          </a:schemeClr>
        </a:solidFill>
      </dgm:spPr>
      <dgm:t>
        <a:bodyPr/>
        <a:lstStyle/>
        <a:p>
          <a:r>
            <a:rPr lang="en-CA" sz="1400" b="1" dirty="0" smtClean="0"/>
            <a:t>Situational Assessments</a:t>
          </a:r>
          <a:endParaRPr lang="en-GB" sz="1400" b="1" dirty="0"/>
        </a:p>
      </dgm:t>
    </dgm:pt>
    <dgm:pt modelId="{A0002396-39F8-4127-87BA-578747A21E47}" type="parTrans" cxnId="{A72CBE91-51B9-4BD5-B2FD-33CA2F5794DF}">
      <dgm:prSet/>
      <dgm:spPr/>
      <dgm:t>
        <a:bodyPr/>
        <a:lstStyle/>
        <a:p>
          <a:endParaRPr lang="en-GB"/>
        </a:p>
      </dgm:t>
    </dgm:pt>
    <dgm:pt modelId="{A68C6CE5-6EF7-421D-A8A4-83E48F88FCF4}" type="sibTrans" cxnId="{A72CBE91-51B9-4BD5-B2FD-33CA2F5794DF}">
      <dgm:prSet/>
      <dgm:spPr/>
      <dgm:t>
        <a:bodyPr/>
        <a:lstStyle/>
        <a:p>
          <a:endParaRPr lang="en-GB"/>
        </a:p>
      </dgm:t>
    </dgm:pt>
    <dgm:pt modelId="{1A7DB6B8-AAEF-4E89-9252-EE0030F3715E}">
      <dgm:prSet custT="1"/>
      <dgm:spPr>
        <a:solidFill>
          <a:schemeClr val="accent5">
            <a:lumMod val="20000"/>
            <a:lumOff val="80000"/>
          </a:schemeClr>
        </a:solidFill>
      </dgm:spPr>
      <dgm:t>
        <a:bodyPr/>
        <a:lstStyle/>
        <a:p>
          <a:r>
            <a:rPr lang="en-CA" sz="1400" b="1" dirty="0" smtClean="0"/>
            <a:t>Plan &amp; Evaluate Health Promotion Action</a:t>
          </a:r>
          <a:endParaRPr lang="en-GB" sz="1400" b="1" dirty="0"/>
        </a:p>
      </dgm:t>
    </dgm:pt>
    <dgm:pt modelId="{6A5E886D-40A7-460C-8E82-C9D7B0621DF0}" type="parTrans" cxnId="{851BA082-C145-4278-9040-3D412E7300FC}">
      <dgm:prSet/>
      <dgm:spPr/>
      <dgm:t>
        <a:bodyPr/>
        <a:lstStyle/>
        <a:p>
          <a:endParaRPr lang="en-GB"/>
        </a:p>
      </dgm:t>
    </dgm:pt>
    <dgm:pt modelId="{8A4A75A8-7295-43FA-9FC9-5B0C305B8607}" type="sibTrans" cxnId="{851BA082-C145-4278-9040-3D412E7300FC}">
      <dgm:prSet/>
      <dgm:spPr/>
      <dgm:t>
        <a:bodyPr/>
        <a:lstStyle/>
        <a:p>
          <a:endParaRPr lang="en-GB"/>
        </a:p>
      </dgm:t>
    </dgm:pt>
    <dgm:pt modelId="{D0D83F09-2129-4D7F-9E18-668A29A4002B}">
      <dgm:prSet custT="1"/>
      <dgm:spPr>
        <a:solidFill>
          <a:schemeClr val="accent5">
            <a:lumMod val="20000"/>
            <a:lumOff val="80000"/>
          </a:schemeClr>
        </a:solidFill>
      </dgm:spPr>
      <dgm:t>
        <a:bodyPr/>
        <a:lstStyle/>
        <a:p>
          <a:r>
            <a:rPr lang="en-CA" sz="1400" b="1" dirty="0" smtClean="0"/>
            <a:t>Policy Development &amp; Advocacy</a:t>
          </a:r>
          <a:endParaRPr lang="en-GB" sz="1400" b="1" dirty="0"/>
        </a:p>
      </dgm:t>
    </dgm:pt>
    <dgm:pt modelId="{B75DB00B-D78C-4C0F-8735-AE1D80BFF5C1}" type="parTrans" cxnId="{3EA0AF74-BE97-482D-B80F-47F5191D8D09}">
      <dgm:prSet/>
      <dgm:spPr/>
      <dgm:t>
        <a:bodyPr/>
        <a:lstStyle/>
        <a:p>
          <a:endParaRPr lang="en-GB"/>
        </a:p>
      </dgm:t>
    </dgm:pt>
    <dgm:pt modelId="{02B0B6F7-B50E-42CD-A88D-21D39C5ECFF6}" type="sibTrans" cxnId="{3EA0AF74-BE97-482D-B80F-47F5191D8D09}">
      <dgm:prSet/>
      <dgm:spPr/>
      <dgm:t>
        <a:bodyPr/>
        <a:lstStyle/>
        <a:p>
          <a:endParaRPr lang="en-GB"/>
        </a:p>
      </dgm:t>
    </dgm:pt>
    <dgm:pt modelId="{65C16EE7-AB67-4A33-887E-C87D91D2DE0D}">
      <dgm:prSet custT="1"/>
      <dgm:spPr>
        <a:solidFill>
          <a:schemeClr val="accent5">
            <a:lumMod val="20000"/>
            <a:lumOff val="80000"/>
          </a:schemeClr>
        </a:solidFill>
      </dgm:spPr>
      <dgm:t>
        <a:bodyPr/>
        <a:lstStyle/>
        <a:p>
          <a:r>
            <a:rPr lang="en-CA" sz="1400" b="1" dirty="0" smtClean="0"/>
            <a:t>Community Mobilization &amp; Building Community Capacity</a:t>
          </a:r>
          <a:endParaRPr lang="en-GB" sz="1400" b="1" dirty="0"/>
        </a:p>
      </dgm:t>
    </dgm:pt>
    <dgm:pt modelId="{A0F99D35-908C-4B05-B518-3EB324FBF1F0}" type="parTrans" cxnId="{2D9D8160-0338-4BFE-91D3-7EC1A2580D92}">
      <dgm:prSet/>
      <dgm:spPr/>
      <dgm:t>
        <a:bodyPr/>
        <a:lstStyle/>
        <a:p>
          <a:endParaRPr lang="en-GB"/>
        </a:p>
      </dgm:t>
    </dgm:pt>
    <dgm:pt modelId="{D468898E-251C-40CD-B802-86A6CE0E40EB}" type="sibTrans" cxnId="{2D9D8160-0338-4BFE-91D3-7EC1A2580D92}">
      <dgm:prSet/>
      <dgm:spPr/>
      <dgm:t>
        <a:bodyPr/>
        <a:lstStyle/>
        <a:p>
          <a:endParaRPr lang="en-GB"/>
        </a:p>
      </dgm:t>
    </dgm:pt>
    <dgm:pt modelId="{79065402-614F-4033-86D7-D7DD5166B6FD}">
      <dgm:prSet custT="1"/>
      <dgm:spPr>
        <a:solidFill>
          <a:schemeClr val="accent5">
            <a:lumMod val="20000"/>
            <a:lumOff val="80000"/>
          </a:schemeClr>
        </a:solidFill>
      </dgm:spPr>
      <dgm:t>
        <a:bodyPr/>
        <a:lstStyle/>
        <a:p>
          <a:r>
            <a:rPr lang="en-CA" sz="1400" b="1" dirty="0" smtClean="0"/>
            <a:t>Partnership &amp; Collaboration</a:t>
          </a:r>
          <a:endParaRPr lang="en-GB" sz="1400" b="1" dirty="0"/>
        </a:p>
      </dgm:t>
    </dgm:pt>
    <dgm:pt modelId="{EB0E497B-5367-4293-AE0F-9143AC39322A}" type="parTrans" cxnId="{B7524D2B-2B37-4B01-892E-033B2EEBF0D1}">
      <dgm:prSet/>
      <dgm:spPr/>
      <dgm:t>
        <a:bodyPr/>
        <a:lstStyle/>
        <a:p>
          <a:endParaRPr lang="en-GB"/>
        </a:p>
      </dgm:t>
    </dgm:pt>
    <dgm:pt modelId="{2329341C-0DE3-4B10-90E5-AD95ADC1CFAE}" type="sibTrans" cxnId="{B7524D2B-2B37-4B01-892E-033B2EEBF0D1}">
      <dgm:prSet/>
      <dgm:spPr/>
      <dgm:t>
        <a:bodyPr/>
        <a:lstStyle/>
        <a:p>
          <a:endParaRPr lang="en-GB"/>
        </a:p>
      </dgm:t>
    </dgm:pt>
    <dgm:pt modelId="{73ABF758-4DDF-4F4B-B940-6B925D0531A2}" type="pres">
      <dgm:prSet presAssocID="{5ACA97B4-A534-4A74-A1CF-0290E0140A67}" presName="cycle" presStyleCnt="0">
        <dgm:presLayoutVars>
          <dgm:chMax val="1"/>
          <dgm:dir/>
          <dgm:animLvl val="ctr"/>
          <dgm:resizeHandles val="exact"/>
        </dgm:presLayoutVars>
      </dgm:prSet>
      <dgm:spPr/>
      <dgm:t>
        <a:bodyPr/>
        <a:lstStyle/>
        <a:p>
          <a:endParaRPr lang="en-CA"/>
        </a:p>
      </dgm:t>
    </dgm:pt>
    <dgm:pt modelId="{E1C456A8-3F6D-430F-B230-C0A88E573A28}" type="pres">
      <dgm:prSet presAssocID="{4B89B58E-E3D7-477D-858D-6FA1EA4FD096}" presName="centerShape" presStyleLbl="node0" presStyleIdx="0" presStyleCnt="1" custScaleX="188327" custScaleY="121949"/>
      <dgm:spPr/>
      <dgm:t>
        <a:bodyPr/>
        <a:lstStyle/>
        <a:p>
          <a:endParaRPr lang="en-CA"/>
        </a:p>
      </dgm:t>
    </dgm:pt>
    <dgm:pt modelId="{15443AA1-5FD5-4A3C-9BF5-C22FCB6286AF}" type="pres">
      <dgm:prSet presAssocID="{87C8FBD4-E240-4312-919F-351AE115932A}" presName="Name9" presStyleLbl="parChTrans1D2" presStyleIdx="0" presStyleCnt="9"/>
      <dgm:spPr/>
      <dgm:t>
        <a:bodyPr/>
        <a:lstStyle/>
        <a:p>
          <a:endParaRPr lang="en-CA"/>
        </a:p>
      </dgm:t>
    </dgm:pt>
    <dgm:pt modelId="{21C925C7-FC3F-4BA2-B165-72706C7DD203}" type="pres">
      <dgm:prSet presAssocID="{87C8FBD4-E240-4312-919F-351AE115932A}" presName="connTx" presStyleLbl="parChTrans1D2" presStyleIdx="0" presStyleCnt="9"/>
      <dgm:spPr/>
      <dgm:t>
        <a:bodyPr/>
        <a:lstStyle/>
        <a:p>
          <a:endParaRPr lang="en-CA"/>
        </a:p>
      </dgm:t>
    </dgm:pt>
    <dgm:pt modelId="{3B4D33A5-E151-45A4-BCC9-C6CE311D6B41}" type="pres">
      <dgm:prSet presAssocID="{C23F2A39-BF52-444D-AE6E-E6DB3CF9CE74}" presName="node" presStyleLbl="node1" presStyleIdx="0" presStyleCnt="9" custScaleX="153985">
        <dgm:presLayoutVars>
          <dgm:bulletEnabled val="1"/>
        </dgm:presLayoutVars>
      </dgm:prSet>
      <dgm:spPr/>
      <dgm:t>
        <a:bodyPr/>
        <a:lstStyle/>
        <a:p>
          <a:endParaRPr lang="en-CA"/>
        </a:p>
      </dgm:t>
    </dgm:pt>
    <dgm:pt modelId="{D43D0E16-A1BF-4A5B-899C-83A5416FF3D7}" type="pres">
      <dgm:prSet presAssocID="{A0002396-39F8-4127-87BA-578747A21E47}" presName="Name9" presStyleLbl="parChTrans1D2" presStyleIdx="1" presStyleCnt="9"/>
      <dgm:spPr/>
      <dgm:t>
        <a:bodyPr/>
        <a:lstStyle/>
        <a:p>
          <a:endParaRPr lang="en-CA"/>
        </a:p>
      </dgm:t>
    </dgm:pt>
    <dgm:pt modelId="{E04469AD-9D5B-475C-8B62-79A88EE52E7D}" type="pres">
      <dgm:prSet presAssocID="{A0002396-39F8-4127-87BA-578747A21E47}" presName="connTx" presStyleLbl="parChTrans1D2" presStyleIdx="1" presStyleCnt="9"/>
      <dgm:spPr/>
      <dgm:t>
        <a:bodyPr/>
        <a:lstStyle/>
        <a:p>
          <a:endParaRPr lang="en-CA"/>
        </a:p>
      </dgm:t>
    </dgm:pt>
    <dgm:pt modelId="{2B12DEDE-74D5-47FB-899F-54CBF298596A}" type="pres">
      <dgm:prSet presAssocID="{95181E3F-7811-4E85-B98A-B5C7763722A8}" presName="node" presStyleLbl="node1" presStyleIdx="1" presStyleCnt="9" custScaleX="131352" custRadScaleRad="134845" custRadScaleInc="40608">
        <dgm:presLayoutVars>
          <dgm:bulletEnabled val="1"/>
        </dgm:presLayoutVars>
      </dgm:prSet>
      <dgm:spPr/>
      <dgm:t>
        <a:bodyPr/>
        <a:lstStyle/>
        <a:p>
          <a:endParaRPr lang="en-GB"/>
        </a:p>
      </dgm:t>
    </dgm:pt>
    <dgm:pt modelId="{D373D212-E9F4-4CDF-9301-C6E47490A792}" type="pres">
      <dgm:prSet presAssocID="{6A5E886D-40A7-460C-8E82-C9D7B0621DF0}" presName="Name9" presStyleLbl="parChTrans1D2" presStyleIdx="2" presStyleCnt="9"/>
      <dgm:spPr/>
      <dgm:t>
        <a:bodyPr/>
        <a:lstStyle/>
        <a:p>
          <a:endParaRPr lang="en-CA"/>
        </a:p>
      </dgm:t>
    </dgm:pt>
    <dgm:pt modelId="{8771714A-985E-4F90-931D-675C484D0A02}" type="pres">
      <dgm:prSet presAssocID="{6A5E886D-40A7-460C-8E82-C9D7B0621DF0}" presName="connTx" presStyleLbl="parChTrans1D2" presStyleIdx="2" presStyleCnt="9"/>
      <dgm:spPr/>
      <dgm:t>
        <a:bodyPr/>
        <a:lstStyle/>
        <a:p>
          <a:endParaRPr lang="en-CA"/>
        </a:p>
      </dgm:t>
    </dgm:pt>
    <dgm:pt modelId="{221D9639-858D-4916-93CD-C8A245B12993}" type="pres">
      <dgm:prSet presAssocID="{1A7DB6B8-AAEF-4E89-9252-EE0030F3715E}" presName="node" presStyleLbl="node1" presStyleIdx="2" presStyleCnt="9" custScaleX="147307" custRadScaleRad="153054" custRadScaleInc="2447">
        <dgm:presLayoutVars>
          <dgm:bulletEnabled val="1"/>
        </dgm:presLayoutVars>
      </dgm:prSet>
      <dgm:spPr/>
      <dgm:t>
        <a:bodyPr/>
        <a:lstStyle/>
        <a:p>
          <a:endParaRPr lang="en-CA"/>
        </a:p>
      </dgm:t>
    </dgm:pt>
    <dgm:pt modelId="{8457F30C-2A21-458E-B9B8-B6D2B9FA08A2}" type="pres">
      <dgm:prSet presAssocID="{B75DB00B-D78C-4C0F-8735-AE1D80BFF5C1}" presName="Name9" presStyleLbl="parChTrans1D2" presStyleIdx="3" presStyleCnt="9"/>
      <dgm:spPr/>
      <dgm:t>
        <a:bodyPr/>
        <a:lstStyle/>
        <a:p>
          <a:endParaRPr lang="en-CA"/>
        </a:p>
      </dgm:t>
    </dgm:pt>
    <dgm:pt modelId="{50EC89B3-8F59-4B46-83F4-5F38BFAF529A}" type="pres">
      <dgm:prSet presAssocID="{B75DB00B-D78C-4C0F-8735-AE1D80BFF5C1}" presName="connTx" presStyleLbl="parChTrans1D2" presStyleIdx="3" presStyleCnt="9"/>
      <dgm:spPr/>
      <dgm:t>
        <a:bodyPr/>
        <a:lstStyle/>
        <a:p>
          <a:endParaRPr lang="en-CA"/>
        </a:p>
      </dgm:t>
    </dgm:pt>
    <dgm:pt modelId="{9E05DF7B-5D81-49A6-B6D1-116D8C08113C}" type="pres">
      <dgm:prSet presAssocID="{D0D83F09-2129-4D7F-9E18-668A29A4002B}" presName="node" presStyleLbl="node1" presStyleIdx="3" presStyleCnt="9" custScaleX="165645" custRadScaleRad="155266" custRadScaleInc="-52996">
        <dgm:presLayoutVars>
          <dgm:bulletEnabled val="1"/>
        </dgm:presLayoutVars>
      </dgm:prSet>
      <dgm:spPr/>
      <dgm:t>
        <a:bodyPr/>
        <a:lstStyle/>
        <a:p>
          <a:endParaRPr lang="en-CA"/>
        </a:p>
      </dgm:t>
    </dgm:pt>
    <dgm:pt modelId="{DA21A916-544D-493D-96DD-48615DD84639}" type="pres">
      <dgm:prSet presAssocID="{A0F99D35-908C-4B05-B518-3EB324FBF1F0}" presName="Name9" presStyleLbl="parChTrans1D2" presStyleIdx="4" presStyleCnt="9"/>
      <dgm:spPr/>
      <dgm:t>
        <a:bodyPr/>
        <a:lstStyle/>
        <a:p>
          <a:endParaRPr lang="en-CA"/>
        </a:p>
      </dgm:t>
    </dgm:pt>
    <dgm:pt modelId="{D942A88E-7BD9-4FCE-BE88-F1407D2A57DD}" type="pres">
      <dgm:prSet presAssocID="{A0F99D35-908C-4B05-B518-3EB324FBF1F0}" presName="connTx" presStyleLbl="parChTrans1D2" presStyleIdx="4" presStyleCnt="9"/>
      <dgm:spPr/>
      <dgm:t>
        <a:bodyPr/>
        <a:lstStyle/>
        <a:p>
          <a:endParaRPr lang="en-CA"/>
        </a:p>
      </dgm:t>
    </dgm:pt>
    <dgm:pt modelId="{0279CDC0-5EBF-425A-B1E6-605A6FBD170B}" type="pres">
      <dgm:prSet presAssocID="{65C16EE7-AB67-4A33-887E-C87D91D2DE0D}" presName="node" presStyleLbl="node1" presStyleIdx="4" presStyleCnt="9" custScaleX="140257" custRadScaleRad="110750" custRadScaleInc="-68893">
        <dgm:presLayoutVars>
          <dgm:bulletEnabled val="1"/>
        </dgm:presLayoutVars>
      </dgm:prSet>
      <dgm:spPr/>
      <dgm:t>
        <a:bodyPr/>
        <a:lstStyle/>
        <a:p>
          <a:endParaRPr lang="en-CA"/>
        </a:p>
      </dgm:t>
    </dgm:pt>
    <dgm:pt modelId="{4B56310C-FBE3-46CA-A0A9-C6AFB4145810}" type="pres">
      <dgm:prSet presAssocID="{EB0E497B-5367-4293-AE0F-9143AC39322A}" presName="Name9" presStyleLbl="parChTrans1D2" presStyleIdx="5" presStyleCnt="9"/>
      <dgm:spPr/>
      <dgm:t>
        <a:bodyPr/>
        <a:lstStyle/>
        <a:p>
          <a:endParaRPr lang="en-CA"/>
        </a:p>
      </dgm:t>
    </dgm:pt>
    <dgm:pt modelId="{F8A4B382-A54B-4A10-A379-40BC8916B671}" type="pres">
      <dgm:prSet presAssocID="{EB0E497B-5367-4293-AE0F-9143AC39322A}" presName="connTx" presStyleLbl="parChTrans1D2" presStyleIdx="5" presStyleCnt="9"/>
      <dgm:spPr/>
      <dgm:t>
        <a:bodyPr/>
        <a:lstStyle/>
        <a:p>
          <a:endParaRPr lang="en-CA"/>
        </a:p>
      </dgm:t>
    </dgm:pt>
    <dgm:pt modelId="{91A575F2-D1FC-45DC-BC0E-38E053DAD50C}" type="pres">
      <dgm:prSet presAssocID="{79065402-614F-4033-86D7-D7DD5166B6FD}" presName="node" presStyleLbl="node1" presStyleIdx="5" presStyleCnt="9" custScaleX="140698" custRadScaleRad="103064" custRadScaleInc="49085">
        <dgm:presLayoutVars>
          <dgm:bulletEnabled val="1"/>
        </dgm:presLayoutVars>
      </dgm:prSet>
      <dgm:spPr/>
      <dgm:t>
        <a:bodyPr/>
        <a:lstStyle/>
        <a:p>
          <a:endParaRPr lang="en-CA"/>
        </a:p>
      </dgm:t>
    </dgm:pt>
    <dgm:pt modelId="{D96775B1-E29A-440F-B9D4-8E84AC5F5368}" type="pres">
      <dgm:prSet presAssocID="{4C457587-1135-4385-B0A3-656697B29F2E}" presName="Name9" presStyleLbl="parChTrans1D2" presStyleIdx="6" presStyleCnt="9"/>
      <dgm:spPr/>
      <dgm:t>
        <a:bodyPr/>
        <a:lstStyle/>
        <a:p>
          <a:endParaRPr lang="en-CA"/>
        </a:p>
      </dgm:t>
    </dgm:pt>
    <dgm:pt modelId="{0A1DC7AD-A08B-426D-BA40-77D5E4FD1698}" type="pres">
      <dgm:prSet presAssocID="{4C457587-1135-4385-B0A3-656697B29F2E}" presName="connTx" presStyleLbl="parChTrans1D2" presStyleIdx="6" presStyleCnt="9"/>
      <dgm:spPr/>
      <dgm:t>
        <a:bodyPr/>
        <a:lstStyle/>
        <a:p>
          <a:endParaRPr lang="en-CA"/>
        </a:p>
      </dgm:t>
    </dgm:pt>
    <dgm:pt modelId="{11203AF6-41CB-4F38-A7ED-C911C280162A}" type="pres">
      <dgm:prSet presAssocID="{95B719C8-A989-4A94-86BB-02EE68C27361}" presName="node" presStyleLbl="node1" presStyleIdx="6" presStyleCnt="9" custScaleX="166698" custRadScaleRad="152947" custRadScaleInc="51465">
        <dgm:presLayoutVars>
          <dgm:bulletEnabled val="1"/>
        </dgm:presLayoutVars>
      </dgm:prSet>
      <dgm:spPr/>
      <dgm:t>
        <a:bodyPr/>
        <a:lstStyle/>
        <a:p>
          <a:endParaRPr lang="en-CA"/>
        </a:p>
      </dgm:t>
    </dgm:pt>
    <dgm:pt modelId="{0EE5049A-EA40-4D48-A22B-599D07B72F64}" type="pres">
      <dgm:prSet presAssocID="{C5307338-724F-4D96-95BD-FEDD765B13E7}" presName="Name9" presStyleLbl="parChTrans1D2" presStyleIdx="7" presStyleCnt="9"/>
      <dgm:spPr/>
      <dgm:t>
        <a:bodyPr/>
        <a:lstStyle/>
        <a:p>
          <a:endParaRPr lang="en-CA"/>
        </a:p>
      </dgm:t>
    </dgm:pt>
    <dgm:pt modelId="{036EA92E-B589-4BD7-AA16-03049C4AC1FF}" type="pres">
      <dgm:prSet presAssocID="{C5307338-724F-4D96-95BD-FEDD765B13E7}" presName="connTx" presStyleLbl="parChTrans1D2" presStyleIdx="7" presStyleCnt="9"/>
      <dgm:spPr/>
      <dgm:t>
        <a:bodyPr/>
        <a:lstStyle/>
        <a:p>
          <a:endParaRPr lang="en-CA"/>
        </a:p>
      </dgm:t>
    </dgm:pt>
    <dgm:pt modelId="{52FF1C78-1C0F-4135-86C9-82D181E61EA4}" type="pres">
      <dgm:prSet presAssocID="{60C4AA28-E8EB-4F97-8ADA-4C063288096A}" presName="node" presStyleLbl="node1" presStyleIdx="7" presStyleCnt="9" custScaleX="138998" custRadScaleRad="154430" custRadScaleInc="-2875">
        <dgm:presLayoutVars>
          <dgm:bulletEnabled val="1"/>
        </dgm:presLayoutVars>
      </dgm:prSet>
      <dgm:spPr/>
      <dgm:t>
        <a:bodyPr/>
        <a:lstStyle/>
        <a:p>
          <a:endParaRPr lang="en-CA"/>
        </a:p>
      </dgm:t>
    </dgm:pt>
    <dgm:pt modelId="{F74C9A4A-CD8D-44BB-9816-9272183AB205}" type="pres">
      <dgm:prSet presAssocID="{CFE6D140-5F9A-402F-A504-D87D01364D39}" presName="Name9" presStyleLbl="parChTrans1D2" presStyleIdx="8" presStyleCnt="9"/>
      <dgm:spPr/>
      <dgm:t>
        <a:bodyPr/>
        <a:lstStyle/>
        <a:p>
          <a:endParaRPr lang="en-CA"/>
        </a:p>
      </dgm:t>
    </dgm:pt>
    <dgm:pt modelId="{9B07C815-0881-4C12-8D1B-EA7515C8D28A}" type="pres">
      <dgm:prSet presAssocID="{CFE6D140-5F9A-402F-A504-D87D01364D39}" presName="connTx" presStyleLbl="parChTrans1D2" presStyleIdx="8" presStyleCnt="9"/>
      <dgm:spPr/>
      <dgm:t>
        <a:bodyPr/>
        <a:lstStyle/>
        <a:p>
          <a:endParaRPr lang="en-CA"/>
        </a:p>
      </dgm:t>
    </dgm:pt>
    <dgm:pt modelId="{55F42965-E725-457E-9B91-6B1777FBBB8F}" type="pres">
      <dgm:prSet presAssocID="{73449873-5495-42B0-82A0-1A2D6FE9FFC8}" presName="node" presStyleLbl="node1" presStyleIdx="8" presStyleCnt="9" custScaleX="121889" custRadScaleRad="135887" custRadScaleInc="-42572">
        <dgm:presLayoutVars>
          <dgm:bulletEnabled val="1"/>
        </dgm:presLayoutVars>
      </dgm:prSet>
      <dgm:spPr/>
      <dgm:t>
        <a:bodyPr/>
        <a:lstStyle/>
        <a:p>
          <a:endParaRPr lang="en-GB"/>
        </a:p>
      </dgm:t>
    </dgm:pt>
  </dgm:ptLst>
  <dgm:cxnLst>
    <dgm:cxn modelId="{9F155345-A916-41E3-8E09-912A1668F6D0}" srcId="{4B89B58E-E3D7-477D-858D-6FA1EA4FD096}" destId="{C23F2A39-BF52-444D-AE6E-E6DB3CF9CE74}" srcOrd="0" destOrd="0" parTransId="{87C8FBD4-E240-4312-919F-351AE115932A}" sibTransId="{28CCCC85-503D-4252-930C-7508D372E5D7}"/>
    <dgm:cxn modelId="{3EA0AF74-BE97-482D-B80F-47F5191D8D09}" srcId="{4B89B58E-E3D7-477D-858D-6FA1EA4FD096}" destId="{D0D83F09-2129-4D7F-9E18-668A29A4002B}" srcOrd="3" destOrd="0" parTransId="{B75DB00B-D78C-4C0F-8735-AE1D80BFF5C1}" sibTransId="{02B0B6F7-B50E-42CD-A88D-21D39C5ECFF6}"/>
    <dgm:cxn modelId="{3ECFDEE3-9FE0-487D-B429-EEE1741B08CF}" type="presOf" srcId="{D0D83F09-2129-4D7F-9E18-668A29A4002B}" destId="{9E05DF7B-5D81-49A6-B6D1-116D8C08113C}" srcOrd="0" destOrd="0" presId="urn:microsoft.com/office/officeart/2005/8/layout/radial1"/>
    <dgm:cxn modelId="{F80C3B5A-B4E2-41C2-81BF-E77DD38326F6}" type="presOf" srcId="{4C457587-1135-4385-B0A3-656697B29F2E}" destId="{0A1DC7AD-A08B-426D-BA40-77D5E4FD1698}" srcOrd="1" destOrd="0" presId="urn:microsoft.com/office/officeart/2005/8/layout/radial1"/>
    <dgm:cxn modelId="{9746CE02-224B-4568-8F41-5B7747EB132C}" type="presOf" srcId="{CFE6D140-5F9A-402F-A504-D87D01364D39}" destId="{9B07C815-0881-4C12-8D1B-EA7515C8D28A}" srcOrd="1" destOrd="0" presId="urn:microsoft.com/office/officeart/2005/8/layout/radial1"/>
    <dgm:cxn modelId="{945A47F2-A3BA-4FCB-9721-0DD9408C3011}" type="presOf" srcId="{5ACA97B4-A534-4A74-A1CF-0290E0140A67}" destId="{73ABF758-4DDF-4F4B-B940-6B925D0531A2}" srcOrd="0" destOrd="0" presId="urn:microsoft.com/office/officeart/2005/8/layout/radial1"/>
    <dgm:cxn modelId="{265D821E-7706-4E2E-A973-F4A789140E4D}" type="presOf" srcId="{87C8FBD4-E240-4312-919F-351AE115932A}" destId="{21C925C7-FC3F-4BA2-B165-72706C7DD203}" srcOrd="1" destOrd="0" presId="urn:microsoft.com/office/officeart/2005/8/layout/radial1"/>
    <dgm:cxn modelId="{E2B6AE1F-AE28-41E4-AB3C-339A45F1BC34}" type="presOf" srcId="{A0002396-39F8-4127-87BA-578747A21E47}" destId="{D43D0E16-A1BF-4A5B-899C-83A5416FF3D7}" srcOrd="0" destOrd="0" presId="urn:microsoft.com/office/officeart/2005/8/layout/radial1"/>
    <dgm:cxn modelId="{3D23683C-F24C-4DC0-93D1-38EE0ED5AF95}" type="presOf" srcId="{A0F99D35-908C-4B05-B518-3EB324FBF1F0}" destId="{DA21A916-544D-493D-96DD-48615DD84639}" srcOrd="0" destOrd="0" presId="urn:microsoft.com/office/officeart/2005/8/layout/radial1"/>
    <dgm:cxn modelId="{B7524D2B-2B37-4B01-892E-033B2EEBF0D1}" srcId="{4B89B58E-E3D7-477D-858D-6FA1EA4FD096}" destId="{79065402-614F-4033-86D7-D7DD5166B6FD}" srcOrd="5" destOrd="0" parTransId="{EB0E497B-5367-4293-AE0F-9143AC39322A}" sibTransId="{2329341C-0DE3-4B10-90E5-AD95ADC1CFAE}"/>
    <dgm:cxn modelId="{8A1AA18B-D668-4AFF-9D09-92C10640B4E9}" type="presOf" srcId="{A0002396-39F8-4127-87BA-578747A21E47}" destId="{E04469AD-9D5B-475C-8B62-79A88EE52E7D}" srcOrd="1" destOrd="0" presId="urn:microsoft.com/office/officeart/2005/8/layout/radial1"/>
    <dgm:cxn modelId="{7DD5B952-D443-4B14-B13A-EFFB852F7806}" type="presOf" srcId="{B75DB00B-D78C-4C0F-8735-AE1D80BFF5C1}" destId="{8457F30C-2A21-458E-B9B8-B6D2B9FA08A2}" srcOrd="0" destOrd="0" presId="urn:microsoft.com/office/officeart/2005/8/layout/radial1"/>
    <dgm:cxn modelId="{7D376342-128A-4E04-809F-B060F8239CCE}" type="presOf" srcId="{C5307338-724F-4D96-95BD-FEDD765B13E7}" destId="{036EA92E-B589-4BD7-AA16-03049C4AC1FF}" srcOrd="1" destOrd="0" presId="urn:microsoft.com/office/officeart/2005/8/layout/radial1"/>
    <dgm:cxn modelId="{07C34E51-51DF-49FD-8A6D-FB513E9DAD22}" type="presOf" srcId="{CFE6D140-5F9A-402F-A504-D87D01364D39}" destId="{F74C9A4A-CD8D-44BB-9816-9272183AB205}" srcOrd="0" destOrd="0" presId="urn:microsoft.com/office/officeart/2005/8/layout/radial1"/>
    <dgm:cxn modelId="{02C1B470-5BD0-4013-A61A-50DD24FD1C4F}" type="presOf" srcId="{6A5E886D-40A7-460C-8E82-C9D7B0621DF0}" destId="{8771714A-985E-4F90-931D-675C484D0A02}" srcOrd="1" destOrd="0" presId="urn:microsoft.com/office/officeart/2005/8/layout/radial1"/>
    <dgm:cxn modelId="{A72CBE91-51B9-4BD5-B2FD-33CA2F5794DF}" srcId="{4B89B58E-E3D7-477D-858D-6FA1EA4FD096}" destId="{95181E3F-7811-4E85-B98A-B5C7763722A8}" srcOrd="1" destOrd="0" parTransId="{A0002396-39F8-4127-87BA-578747A21E47}" sibTransId="{A68C6CE5-6EF7-421D-A8A4-83E48F88FCF4}"/>
    <dgm:cxn modelId="{FFDF772F-C65F-42A2-B63D-12871B4CC1B7}" type="presOf" srcId="{65C16EE7-AB67-4A33-887E-C87D91D2DE0D}" destId="{0279CDC0-5EBF-425A-B1E6-605A6FBD170B}" srcOrd="0" destOrd="0" presId="urn:microsoft.com/office/officeart/2005/8/layout/radial1"/>
    <dgm:cxn modelId="{851BA082-C145-4278-9040-3D412E7300FC}" srcId="{4B89B58E-E3D7-477D-858D-6FA1EA4FD096}" destId="{1A7DB6B8-AAEF-4E89-9252-EE0030F3715E}" srcOrd="2" destOrd="0" parTransId="{6A5E886D-40A7-460C-8E82-C9D7B0621DF0}" sibTransId="{8A4A75A8-7295-43FA-9FC9-5B0C305B8607}"/>
    <dgm:cxn modelId="{B222BDE4-6269-49DA-A947-D215F760AB2B}" srcId="{4B89B58E-E3D7-477D-858D-6FA1EA4FD096}" destId="{60C4AA28-E8EB-4F97-8ADA-4C063288096A}" srcOrd="7" destOrd="0" parTransId="{C5307338-724F-4D96-95BD-FEDD765B13E7}" sibTransId="{480750CC-34CD-446B-A326-79790EF3180C}"/>
    <dgm:cxn modelId="{51559998-15C3-4976-8747-7DA622C3A89E}" type="presOf" srcId="{73449873-5495-42B0-82A0-1A2D6FE9FFC8}" destId="{55F42965-E725-457E-9B91-6B1777FBBB8F}" srcOrd="0" destOrd="0" presId="urn:microsoft.com/office/officeart/2005/8/layout/radial1"/>
    <dgm:cxn modelId="{ACFC42AD-6EE2-47EE-9D22-96689E812EC0}" type="presOf" srcId="{C23F2A39-BF52-444D-AE6E-E6DB3CF9CE74}" destId="{3B4D33A5-E151-45A4-BCC9-C6CE311D6B41}" srcOrd="0" destOrd="0" presId="urn:microsoft.com/office/officeart/2005/8/layout/radial1"/>
    <dgm:cxn modelId="{03F3AA40-6C10-46B3-995A-AEEBB9A362F6}" type="presOf" srcId="{B75DB00B-D78C-4C0F-8735-AE1D80BFF5C1}" destId="{50EC89B3-8F59-4B46-83F4-5F38BFAF529A}" srcOrd="1" destOrd="0" presId="urn:microsoft.com/office/officeart/2005/8/layout/radial1"/>
    <dgm:cxn modelId="{BC75101B-D55B-4C43-B722-EDE5732D0C13}" type="presOf" srcId="{C5307338-724F-4D96-95BD-FEDD765B13E7}" destId="{0EE5049A-EA40-4D48-A22B-599D07B72F64}" srcOrd="0" destOrd="0" presId="urn:microsoft.com/office/officeart/2005/8/layout/radial1"/>
    <dgm:cxn modelId="{CED2FC82-375E-4EA0-95EF-C043BD7B2D75}" type="presOf" srcId="{6A5E886D-40A7-460C-8E82-C9D7B0621DF0}" destId="{D373D212-E9F4-4CDF-9301-C6E47490A792}" srcOrd="0" destOrd="0" presId="urn:microsoft.com/office/officeart/2005/8/layout/radial1"/>
    <dgm:cxn modelId="{867AA8A0-4022-4AAB-A79A-A652DA890AA7}" type="presOf" srcId="{1A7DB6B8-AAEF-4E89-9252-EE0030F3715E}" destId="{221D9639-858D-4916-93CD-C8A245B12993}" srcOrd="0" destOrd="0" presId="urn:microsoft.com/office/officeart/2005/8/layout/radial1"/>
    <dgm:cxn modelId="{5CC435DC-1CF9-4874-A5DF-482811D500B3}" type="presOf" srcId="{4B89B58E-E3D7-477D-858D-6FA1EA4FD096}" destId="{E1C456A8-3F6D-430F-B230-C0A88E573A28}" srcOrd="0" destOrd="0" presId="urn:microsoft.com/office/officeart/2005/8/layout/radial1"/>
    <dgm:cxn modelId="{48535AC9-CB27-46DD-9E55-30FDE1ABC8B3}" srcId="{4B89B58E-E3D7-477D-858D-6FA1EA4FD096}" destId="{95B719C8-A989-4A94-86BB-02EE68C27361}" srcOrd="6" destOrd="0" parTransId="{4C457587-1135-4385-B0A3-656697B29F2E}" sibTransId="{7B32D283-0BDB-4136-A3BF-163B1BCC86DE}"/>
    <dgm:cxn modelId="{87471DD6-73F3-49A5-9487-5E73EED62DC9}" type="presOf" srcId="{95181E3F-7811-4E85-B98A-B5C7763722A8}" destId="{2B12DEDE-74D5-47FB-899F-54CBF298596A}" srcOrd="0" destOrd="0" presId="urn:microsoft.com/office/officeart/2005/8/layout/radial1"/>
    <dgm:cxn modelId="{270A67E3-FC87-4257-9205-19BF29869509}" type="presOf" srcId="{87C8FBD4-E240-4312-919F-351AE115932A}" destId="{15443AA1-5FD5-4A3C-9BF5-C22FCB6286AF}" srcOrd="0" destOrd="0" presId="urn:microsoft.com/office/officeart/2005/8/layout/radial1"/>
    <dgm:cxn modelId="{2D9D8160-0338-4BFE-91D3-7EC1A2580D92}" srcId="{4B89B58E-E3D7-477D-858D-6FA1EA4FD096}" destId="{65C16EE7-AB67-4A33-887E-C87D91D2DE0D}" srcOrd="4" destOrd="0" parTransId="{A0F99D35-908C-4B05-B518-3EB324FBF1F0}" sibTransId="{D468898E-251C-40CD-B802-86A6CE0E40EB}"/>
    <dgm:cxn modelId="{97058F32-A22B-4B15-9BAD-759754D3AE1A}" type="presOf" srcId="{EB0E497B-5367-4293-AE0F-9143AC39322A}" destId="{4B56310C-FBE3-46CA-A0A9-C6AFB4145810}" srcOrd="0" destOrd="0" presId="urn:microsoft.com/office/officeart/2005/8/layout/radial1"/>
    <dgm:cxn modelId="{673B9663-FF96-49F1-8B85-0C3E52FA9BD7}" type="presOf" srcId="{4C457587-1135-4385-B0A3-656697B29F2E}" destId="{D96775B1-E29A-440F-B9D4-8E84AC5F5368}" srcOrd="0" destOrd="0" presId="urn:microsoft.com/office/officeart/2005/8/layout/radial1"/>
    <dgm:cxn modelId="{8B3433E7-4E92-4861-BC12-415B3DF367F6}" type="presOf" srcId="{95B719C8-A989-4A94-86BB-02EE68C27361}" destId="{11203AF6-41CB-4F38-A7ED-C911C280162A}" srcOrd="0" destOrd="0" presId="urn:microsoft.com/office/officeart/2005/8/layout/radial1"/>
    <dgm:cxn modelId="{9D1B0407-3EFE-4E12-B102-F084FA2596A7}" type="presOf" srcId="{79065402-614F-4033-86D7-D7DD5166B6FD}" destId="{91A575F2-D1FC-45DC-BC0E-38E053DAD50C}" srcOrd="0" destOrd="0" presId="urn:microsoft.com/office/officeart/2005/8/layout/radial1"/>
    <dgm:cxn modelId="{33488DC9-4D94-49F6-9B04-B17D1BECA778}" type="presOf" srcId="{60C4AA28-E8EB-4F97-8ADA-4C063288096A}" destId="{52FF1C78-1C0F-4135-86C9-82D181E61EA4}" srcOrd="0" destOrd="0" presId="urn:microsoft.com/office/officeart/2005/8/layout/radial1"/>
    <dgm:cxn modelId="{862A8551-1026-40DC-9725-C311C722750B}" type="presOf" srcId="{EB0E497B-5367-4293-AE0F-9143AC39322A}" destId="{F8A4B382-A54B-4A10-A379-40BC8916B671}" srcOrd="1" destOrd="0" presId="urn:microsoft.com/office/officeart/2005/8/layout/radial1"/>
    <dgm:cxn modelId="{3577E807-2920-4206-9DD1-BF11220A0445}" srcId="{4B89B58E-E3D7-477D-858D-6FA1EA4FD096}" destId="{73449873-5495-42B0-82A0-1A2D6FE9FFC8}" srcOrd="8" destOrd="0" parTransId="{CFE6D140-5F9A-402F-A504-D87D01364D39}" sibTransId="{A4BE9016-DB95-45BD-BC00-41254D0F1E09}"/>
    <dgm:cxn modelId="{9ED8A5CA-45D3-41FF-8547-FC69C82E35AC}" srcId="{5ACA97B4-A534-4A74-A1CF-0290E0140A67}" destId="{4B89B58E-E3D7-477D-858D-6FA1EA4FD096}" srcOrd="0" destOrd="0" parTransId="{6B087652-17C2-4C0F-9C14-27D36DC37764}" sibTransId="{F81EA492-1CED-4E11-BA44-1912AC8826F7}"/>
    <dgm:cxn modelId="{137143DD-36A4-4BDE-BAD3-4DFFBD0409C0}" type="presOf" srcId="{A0F99D35-908C-4B05-B518-3EB324FBF1F0}" destId="{D942A88E-7BD9-4FCE-BE88-F1407D2A57DD}" srcOrd="1" destOrd="0" presId="urn:microsoft.com/office/officeart/2005/8/layout/radial1"/>
    <dgm:cxn modelId="{0923D7CC-CFDD-462D-9389-AEC78F710B44}" type="presParOf" srcId="{73ABF758-4DDF-4F4B-B940-6B925D0531A2}" destId="{E1C456A8-3F6D-430F-B230-C0A88E573A28}" srcOrd="0" destOrd="0" presId="urn:microsoft.com/office/officeart/2005/8/layout/radial1"/>
    <dgm:cxn modelId="{01027378-9083-49F3-92D2-AD18D2B567BA}" type="presParOf" srcId="{73ABF758-4DDF-4F4B-B940-6B925D0531A2}" destId="{15443AA1-5FD5-4A3C-9BF5-C22FCB6286AF}" srcOrd="1" destOrd="0" presId="urn:microsoft.com/office/officeart/2005/8/layout/radial1"/>
    <dgm:cxn modelId="{832A1EA1-E377-4FA4-9AFD-02ED601BB7F3}" type="presParOf" srcId="{15443AA1-5FD5-4A3C-9BF5-C22FCB6286AF}" destId="{21C925C7-FC3F-4BA2-B165-72706C7DD203}" srcOrd="0" destOrd="0" presId="urn:microsoft.com/office/officeart/2005/8/layout/radial1"/>
    <dgm:cxn modelId="{029D39A4-99CB-4CA5-AFCC-A8386B746846}" type="presParOf" srcId="{73ABF758-4DDF-4F4B-B940-6B925D0531A2}" destId="{3B4D33A5-E151-45A4-BCC9-C6CE311D6B41}" srcOrd="2" destOrd="0" presId="urn:microsoft.com/office/officeart/2005/8/layout/radial1"/>
    <dgm:cxn modelId="{5B9C0F0C-57AE-466D-9BFC-4D28255B75FD}" type="presParOf" srcId="{73ABF758-4DDF-4F4B-B940-6B925D0531A2}" destId="{D43D0E16-A1BF-4A5B-899C-83A5416FF3D7}" srcOrd="3" destOrd="0" presId="urn:microsoft.com/office/officeart/2005/8/layout/radial1"/>
    <dgm:cxn modelId="{08FD9D54-8C53-4766-A656-895FE0F31323}" type="presParOf" srcId="{D43D0E16-A1BF-4A5B-899C-83A5416FF3D7}" destId="{E04469AD-9D5B-475C-8B62-79A88EE52E7D}" srcOrd="0" destOrd="0" presId="urn:microsoft.com/office/officeart/2005/8/layout/radial1"/>
    <dgm:cxn modelId="{E11562BC-BD39-4195-80FA-A7345D40C0D1}" type="presParOf" srcId="{73ABF758-4DDF-4F4B-B940-6B925D0531A2}" destId="{2B12DEDE-74D5-47FB-899F-54CBF298596A}" srcOrd="4" destOrd="0" presId="urn:microsoft.com/office/officeart/2005/8/layout/radial1"/>
    <dgm:cxn modelId="{A2FEF3E1-DA84-4C88-A8E3-F4EB545BF712}" type="presParOf" srcId="{73ABF758-4DDF-4F4B-B940-6B925D0531A2}" destId="{D373D212-E9F4-4CDF-9301-C6E47490A792}" srcOrd="5" destOrd="0" presId="urn:microsoft.com/office/officeart/2005/8/layout/radial1"/>
    <dgm:cxn modelId="{61CD3B63-B7CE-48A1-83DD-9A6DC8531E3D}" type="presParOf" srcId="{D373D212-E9F4-4CDF-9301-C6E47490A792}" destId="{8771714A-985E-4F90-931D-675C484D0A02}" srcOrd="0" destOrd="0" presId="urn:microsoft.com/office/officeart/2005/8/layout/radial1"/>
    <dgm:cxn modelId="{BD124809-56F2-4BBC-8F4B-C83DF282B059}" type="presParOf" srcId="{73ABF758-4DDF-4F4B-B940-6B925D0531A2}" destId="{221D9639-858D-4916-93CD-C8A245B12993}" srcOrd="6" destOrd="0" presId="urn:microsoft.com/office/officeart/2005/8/layout/radial1"/>
    <dgm:cxn modelId="{EA28C5F8-9C9E-4E55-8C45-78DE1605B434}" type="presParOf" srcId="{73ABF758-4DDF-4F4B-B940-6B925D0531A2}" destId="{8457F30C-2A21-458E-B9B8-B6D2B9FA08A2}" srcOrd="7" destOrd="0" presId="urn:microsoft.com/office/officeart/2005/8/layout/radial1"/>
    <dgm:cxn modelId="{1E5571C2-D83A-4A0E-8D03-E498F1E19B2A}" type="presParOf" srcId="{8457F30C-2A21-458E-B9B8-B6D2B9FA08A2}" destId="{50EC89B3-8F59-4B46-83F4-5F38BFAF529A}" srcOrd="0" destOrd="0" presId="urn:microsoft.com/office/officeart/2005/8/layout/radial1"/>
    <dgm:cxn modelId="{86D5DC89-9541-4D2D-888D-F8444D775FE6}" type="presParOf" srcId="{73ABF758-4DDF-4F4B-B940-6B925D0531A2}" destId="{9E05DF7B-5D81-49A6-B6D1-116D8C08113C}" srcOrd="8" destOrd="0" presId="urn:microsoft.com/office/officeart/2005/8/layout/radial1"/>
    <dgm:cxn modelId="{74355E88-5744-493B-ABCB-3A9C22708D63}" type="presParOf" srcId="{73ABF758-4DDF-4F4B-B940-6B925D0531A2}" destId="{DA21A916-544D-493D-96DD-48615DD84639}" srcOrd="9" destOrd="0" presId="urn:microsoft.com/office/officeart/2005/8/layout/radial1"/>
    <dgm:cxn modelId="{BDE290EA-8F57-431E-8447-AFB56B8B611F}" type="presParOf" srcId="{DA21A916-544D-493D-96DD-48615DD84639}" destId="{D942A88E-7BD9-4FCE-BE88-F1407D2A57DD}" srcOrd="0" destOrd="0" presId="urn:microsoft.com/office/officeart/2005/8/layout/radial1"/>
    <dgm:cxn modelId="{36AB81F9-8CC4-4B19-85C2-7F579927B5AA}" type="presParOf" srcId="{73ABF758-4DDF-4F4B-B940-6B925D0531A2}" destId="{0279CDC0-5EBF-425A-B1E6-605A6FBD170B}" srcOrd="10" destOrd="0" presId="urn:microsoft.com/office/officeart/2005/8/layout/radial1"/>
    <dgm:cxn modelId="{F92A2F4E-CAB8-4F16-88C0-D656D7545FB0}" type="presParOf" srcId="{73ABF758-4DDF-4F4B-B940-6B925D0531A2}" destId="{4B56310C-FBE3-46CA-A0A9-C6AFB4145810}" srcOrd="11" destOrd="0" presId="urn:microsoft.com/office/officeart/2005/8/layout/radial1"/>
    <dgm:cxn modelId="{157BEE89-C981-4DA2-9C79-0B422B1C034C}" type="presParOf" srcId="{4B56310C-FBE3-46CA-A0A9-C6AFB4145810}" destId="{F8A4B382-A54B-4A10-A379-40BC8916B671}" srcOrd="0" destOrd="0" presId="urn:microsoft.com/office/officeart/2005/8/layout/radial1"/>
    <dgm:cxn modelId="{73FD3B6C-10C9-4322-AB93-4B903740BA3C}" type="presParOf" srcId="{73ABF758-4DDF-4F4B-B940-6B925D0531A2}" destId="{91A575F2-D1FC-45DC-BC0E-38E053DAD50C}" srcOrd="12" destOrd="0" presId="urn:microsoft.com/office/officeart/2005/8/layout/radial1"/>
    <dgm:cxn modelId="{A2EABD03-AA3E-4F27-A183-3A2742637025}" type="presParOf" srcId="{73ABF758-4DDF-4F4B-B940-6B925D0531A2}" destId="{D96775B1-E29A-440F-B9D4-8E84AC5F5368}" srcOrd="13" destOrd="0" presId="urn:microsoft.com/office/officeart/2005/8/layout/radial1"/>
    <dgm:cxn modelId="{2636496D-7EF7-4614-BE34-54774FF3EAE6}" type="presParOf" srcId="{D96775B1-E29A-440F-B9D4-8E84AC5F5368}" destId="{0A1DC7AD-A08B-426D-BA40-77D5E4FD1698}" srcOrd="0" destOrd="0" presId="urn:microsoft.com/office/officeart/2005/8/layout/radial1"/>
    <dgm:cxn modelId="{86101A6C-61B2-4157-B8F3-908FF9F5F892}" type="presParOf" srcId="{73ABF758-4DDF-4F4B-B940-6B925D0531A2}" destId="{11203AF6-41CB-4F38-A7ED-C911C280162A}" srcOrd="14" destOrd="0" presId="urn:microsoft.com/office/officeart/2005/8/layout/radial1"/>
    <dgm:cxn modelId="{8C1A1FD3-9363-4988-8187-2E805E1510B0}" type="presParOf" srcId="{73ABF758-4DDF-4F4B-B940-6B925D0531A2}" destId="{0EE5049A-EA40-4D48-A22B-599D07B72F64}" srcOrd="15" destOrd="0" presId="urn:microsoft.com/office/officeart/2005/8/layout/radial1"/>
    <dgm:cxn modelId="{4036101A-1039-4E09-AB32-85DD83E67034}" type="presParOf" srcId="{0EE5049A-EA40-4D48-A22B-599D07B72F64}" destId="{036EA92E-B589-4BD7-AA16-03049C4AC1FF}" srcOrd="0" destOrd="0" presId="urn:microsoft.com/office/officeart/2005/8/layout/radial1"/>
    <dgm:cxn modelId="{71C5C904-D46E-406A-A438-C262057C99F8}" type="presParOf" srcId="{73ABF758-4DDF-4F4B-B940-6B925D0531A2}" destId="{52FF1C78-1C0F-4135-86C9-82D181E61EA4}" srcOrd="16" destOrd="0" presId="urn:microsoft.com/office/officeart/2005/8/layout/radial1"/>
    <dgm:cxn modelId="{1A616882-760A-4097-B2E3-1863560E59C5}" type="presParOf" srcId="{73ABF758-4DDF-4F4B-B940-6B925D0531A2}" destId="{F74C9A4A-CD8D-44BB-9816-9272183AB205}" srcOrd="17" destOrd="0" presId="urn:microsoft.com/office/officeart/2005/8/layout/radial1"/>
    <dgm:cxn modelId="{0B5015A2-3FA7-4784-98B7-7E026A113E73}" type="presParOf" srcId="{F74C9A4A-CD8D-44BB-9816-9272183AB205}" destId="{9B07C815-0881-4C12-8D1B-EA7515C8D28A}" srcOrd="0" destOrd="0" presId="urn:microsoft.com/office/officeart/2005/8/layout/radial1"/>
    <dgm:cxn modelId="{20D6C3E7-701C-41E0-85AE-00C3D7E24786}" type="presParOf" srcId="{73ABF758-4DDF-4F4B-B940-6B925D0531A2}" destId="{55F42965-E725-457E-9B91-6B1777FBBB8F}"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CDC3E-17E1-4F6E-92EF-D345B97B1B0E}">
      <dsp:nvSpPr>
        <dsp:cNvPr id="0" name=""/>
        <dsp:cNvSpPr/>
      </dsp:nvSpPr>
      <dsp:spPr>
        <a:xfrm>
          <a:off x="3456501" y="0"/>
          <a:ext cx="1727956" cy="806379"/>
        </a:xfrm>
        <a:prstGeom prst="trapezoid">
          <a:avLst>
            <a:gd name="adj" fmla="val 107143"/>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CA" sz="1600"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en-CA" sz="1600" kern="1200" dirty="0" smtClean="0">
            <a:latin typeface="Times New Roman" pitchFamily="18" charset="0"/>
            <a:cs typeface="Times New Roman" pitchFamily="18" charset="0"/>
          </a:endParaRPr>
        </a:p>
        <a:p>
          <a:pPr lvl="0" algn="ctr" defTabSz="711200">
            <a:lnSpc>
              <a:spcPct val="70000"/>
            </a:lnSpc>
            <a:spcBef>
              <a:spcPct val="0"/>
            </a:spcBef>
            <a:spcAft>
              <a:spcPct val="35000"/>
            </a:spcAft>
          </a:pPr>
          <a:r>
            <a:rPr lang="en-CA" sz="1400" b="1" kern="1200" dirty="0" smtClean="0">
              <a:latin typeface="Times New Roman" pitchFamily="18" charset="0"/>
              <a:cs typeface="Times New Roman" pitchFamily="18" charset="0"/>
            </a:rPr>
            <a:t>Counselling</a:t>
          </a:r>
        </a:p>
        <a:p>
          <a:pPr lvl="0" algn="ctr" defTabSz="711200">
            <a:lnSpc>
              <a:spcPct val="70000"/>
            </a:lnSpc>
            <a:spcBef>
              <a:spcPct val="0"/>
            </a:spcBef>
            <a:spcAft>
              <a:spcPct val="35000"/>
            </a:spcAft>
          </a:pPr>
          <a:r>
            <a:rPr lang="en-CA" sz="1400" b="1" kern="1200" dirty="0" smtClean="0">
              <a:latin typeface="Times New Roman" pitchFamily="18" charset="0"/>
              <a:cs typeface="Times New Roman" pitchFamily="18" charset="0"/>
            </a:rPr>
            <a:t> and Education</a:t>
          </a:r>
        </a:p>
        <a:p>
          <a:pPr lvl="0" algn="ctr" defTabSz="711200">
            <a:lnSpc>
              <a:spcPct val="70000"/>
            </a:lnSpc>
            <a:spcBef>
              <a:spcPct val="0"/>
            </a:spcBef>
            <a:spcAft>
              <a:spcPct val="35000"/>
            </a:spcAft>
          </a:pPr>
          <a:endParaRPr lang="en-CA" sz="1500" b="1" kern="1200" dirty="0">
            <a:latin typeface="Times New Roman" pitchFamily="18" charset="0"/>
            <a:cs typeface="Times New Roman" pitchFamily="18" charset="0"/>
          </a:endParaRPr>
        </a:p>
      </dsp:txBody>
      <dsp:txXfrm>
        <a:off x="3456501" y="0"/>
        <a:ext cx="1727956" cy="806379"/>
      </dsp:txXfrm>
    </dsp:sp>
    <dsp:sp modelId="{F28D2828-53FB-432B-A72A-D70D1835F011}">
      <dsp:nvSpPr>
        <dsp:cNvPr id="0" name=""/>
        <dsp:cNvSpPr/>
      </dsp:nvSpPr>
      <dsp:spPr>
        <a:xfrm>
          <a:off x="2592523" y="806379"/>
          <a:ext cx="3455913" cy="806379"/>
        </a:xfrm>
        <a:prstGeom prst="trapezoid">
          <a:avLst>
            <a:gd name="adj" fmla="val 107143"/>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70000"/>
            </a:lnSpc>
            <a:spcBef>
              <a:spcPct val="0"/>
            </a:spcBef>
            <a:spcAft>
              <a:spcPct val="35000"/>
            </a:spcAft>
          </a:pPr>
          <a:r>
            <a:rPr lang="en-CA" sz="1800" b="1" kern="1200" dirty="0" smtClean="0">
              <a:latin typeface="Times New Roman" pitchFamily="18" charset="0"/>
              <a:cs typeface="Times New Roman" pitchFamily="18" charset="0"/>
            </a:rPr>
            <a:t>Clinical</a:t>
          </a:r>
        </a:p>
        <a:p>
          <a:pPr lvl="0" algn="ctr" defTabSz="800100">
            <a:lnSpc>
              <a:spcPct val="70000"/>
            </a:lnSpc>
            <a:spcBef>
              <a:spcPct val="0"/>
            </a:spcBef>
            <a:spcAft>
              <a:spcPct val="35000"/>
            </a:spcAft>
          </a:pPr>
          <a:r>
            <a:rPr lang="en-CA" sz="1800" b="1" kern="1200" dirty="0" smtClean="0">
              <a:latin typeface="Times New Roman" pitchFamily="18" charset="0"/>
              <a:cs typeface="Times New Roman" pitchFamily="18" charset="0"/>
            </a:rPr>
            <a:t> Interventions</a:t>
          </a:r>
        </a:p>
      </dsp:txBody>
      <dsp:txXfrm>
        <a:off x="3197307" y="806379"/>
        <a:ext cx="2246344" cy="806379"/>
      </dsp:txXfrm>
    </dsp:sp>
    <dsp:sp modelId="{8AD8C082-3B05-43A0-95C9-BE4E8C639713}">
      <dsp:nvSpPr>
        <dsp:cNvPr id="0" name=""/>
        <dsp:cNvSpPr/>
      </dsp:nvSpPr>
      <dsp:spPr>
        <a:xfrm>
          <a:off x="1728190" y="1634774"/>
          <a:ext cx="5184579" cy="806928"/>
        </a:xfrm>
        <a:prstGeom prst="trapezoid">
          <a:avLst>
            <a:gd name="adj" fmla="val 107143"/>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70000"/>
            </a:lnSpc>
            <a:spcBef>
              <a:spcPct val="0"/>
            </a:spcBef>
            <a:spcAft>
              <a:spcPct val="35000"/>
            </a:spcAft>
          </a:pPr>
          <a:r>
            <a:rPr lang="en-CA" sz="2000" b="1" kern="1200" dirty="0" smtClean="0">
              <a:latin typeface="Times New Roman" pitchFamily="18" charset="0"/>
              <a:cs typeface="Times New Roman" pitchFamily="18" charset="0"/>
            </a:rPr>
            <a:t>Long-Lasting Protective </a:t>
          </a:r>
        </a:p>
        <a:p>
          <a:pPr lvl="0" algn="ctr" defTabSz="889000">
            <a:lnSpc>
              <a:spcPct val="70000"/>
            </a:lnSpc>
            <a:spcBef>
              <a:spcPct val="0"/>
            </a:spcBef>
            <a:spcAft>
              <a:spcPct val="35000"/>
            </a:spcAft>
          </a:pPr>
          <a:r>
            <a:rPr lang="en-CA" sz="2000" b="1" kern="1200" dirty="0" smtClean="0">
              <a:latin typeface="Times New Roman" pitchFamily="18" charset="0"/>
              <a:cs typeface="Times New Roman" pitchFamily="18" charset="0"/>
            </a:rPr>
            <a:t>Interventions </a:t>
          </a:r>
        </a:p>
      </dsp:txBody>
      <dsp:txXfrm>
        <a:off x="2635491" y="1634774"/>
        <a:ext cx="3369976" cy="806928"/>
      </dsp:txXfrm>
    </dsp:sp>
    <dsp:sp modelId="{DDC6FD67-B9F9-4C99-922A-FDD8BA5D3298}">
      <dsp:nvSpPr>
        <dsp:cNvPr id="0" name=""/>
        <dsp:cNvSpPr/>
      </dsp:nvSpPr>
      <dsp:spPr>
        <a:xfrm>
          <a:off x="863978" y="2419688"/>
          <a:ext cx="6913003" cy="806379"/>
        </a:xfrm>
        <a:prstGeom prst="trapezoid">
          <a:avLst>
            <a:gd name="adj" fmla="val 107143"/>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70000"/>
            </a:lnSpc>
            <a:spcBef>
              <a:spcPct val="0"/>
            </a:spcBef>
            <a:spcAft>
              <a:spcPct val="35000"/>
            </a:spcAft>
          </a:pPr>
          <a:r>
            <a:rPr lang="en-CA" sz="2000" b="1" kern="1200" dirty="0" smtClean="0">
              <a:latin typeface="Times New Roman" pitchFamily="18" charset="0"/>
              <a:cs typeface="Times New Roman" pitchFamily="18" charset="0"/>
            </a:rPr>
            <a:t>Changing the Context to Make </a:t>
          </a:r>
        </a:p>
        <a:p>
          <a:pPr lvl="0" algn="ctr" defTabSz="889000">
            <a:lnSpc>
              <a:spcPct val="70000"/>
            </a:lnSpc>
            <a:spcBef>
              <a:spcPct val="0"/>
            </a:spcBef>
            <a:spcAft>
              <a:spcPct val="35000"/>
            </a:spcAft>
          </a:pPr>
          <a:r>
            <a:rPr lang="en-CA" sz="2000" b="1" kern="1200" dirty="0" smtClean="0">
              <a:latin typeface="Times New Roman" pitchFamily="18" charset="0"/>
              <a:cs typeface="Times New Roman" pitchFamily="18" charset="0"/>
            </a:rPr>
            <a:t>Individuals’ Default Decisions Healthy</a:t>
          </a:r>
          <a:endParaRPr lang="en-CA" sz="2000" kern="1200" dirty="0">
            <a:latin typeface="Times New Roman" pitchFamily="18" charset="0"/>
            <a:cs typeface="Times New Roman" pitchFamily="18" charset="0"/>
          </a:endParaRPr>
        </a:p>
      </dsp:txBody>
      <dsp:txXfrm>
        <a:off x="2073754" y="2419688"/>
        <a:ext cx="4493451" cy="806379"/>
      </dsp:txXfrm>
    </dsp:sp>
    <dsp:sp modelId="{5CBCE569-94E3-4BBA-A158-A746DCB6218C}">
      <dsp:nvSpPr>
        <dsp:cNvPr id="0" name=""/>
        <dsp:cNvSpPr/>
      </dsp:nvSpPr>
      <dsp:spPr>
        <a:xfrm>
          <a:off x="0" y="3226068"/>
          <a:ext cx="8640959" cy="806379"/>
        </a:xfrm>
        <a:prstGeom prst="trapezoid">
          <a:avLst>
            <a:gd name="adj" fmla="val 107143"/>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CA" sz="2400" b="1" kern="1200" dirty="0" smtClean="0">
              <a:latin typeface="Times New Roman" pitchFamily="18" charset="0"/>
              <a:cs typeface="Times New Roman" pitchFamily="18" charset="0"/>
            </a:rPr>
            <a:t>Socioeconomic Factors</a:t>
          </a:r>
        </a:p>
      </dsp:txBody>
      <dsp:txXfrm>
        <a:off x="1512168" y="3226068"/>
        <a:ext cx="5616624" cy="806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456A8-3F6D-430F-B230-C0A88E573A28}">
      <dsp:nvSpPr>
        <dsp:cNvPr id="0" name=""/>
        <dsp:cNvSpPr/>
      </dsp:nvSpPr>
      <dsp:spPr>
        <a:xfrm>
          <a:off x="3240358" y="2016224"/>
          <a:ext cx="2113616" cy="1368648"/>
        </a:xfrm>
        <a:prstGeom prst="ellipse">
          <a:avLst/>
        </a:prstGeom>
        <a:solidFill>
          <a:schemeClr val="accent5"/>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b="1" kern="1200" dirty="0" smtClean="0"/>
            <a:t>Health Promoter Competencies</a:t>
          </a:r>
          <a:endParaRPr lang="en-GB" sz="1800" b="1" kern="1200" dirty="0"/>
        </a:p>
      </dsp:txBody>
      <dsp:txXfrm>
        <a:off x="3549890" y="2216658"/>
        <a:ext cx="1494552" cy="967780"/>
      </dsp:txXfrm>
    </dsp:sp>
    <dsp:sp modelId="{15443AA1-5FD5-4A3C-9BF5-C22FCB6286AF}">
      <dsp:nvSpPr>
        <dsp:cNvPr id="0" name=""/>
        <dsp:cNvSpPr/>
      </dsp:nvSpPr>
      <dsp:spPr>
        <a:xfrm rot="16200000">
          <a:off x="3852566" y="1559934"/>
          <a:ext cx="889201" cy="23378"/>
        </a:xfrm>
        <a:custGeom>
          <a:avLst/>
          <a:gdLst/>
          <a:ahLst/>
          <a:cxnLst/>
          <a:rect l="0" t="0" r="0" b="0"/>
          <a:pathLst>
            <a:path>
              <a:moveTo>
                <a:pt x="0" y="11689"/>
              </a:moveTo>
              <a:lnTo>
                <a:pt x="889201" y="11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274936" y="1549393"/>
        <a:ext cx="44460" cy="44460"/>
      </dsp:txXfrm>
    </dsp:sp>
    <dsp:sp modelId="{3B4D33A5-E151-45A4-BCC9-C6CE311D6B41}">
      <dsp:nvSpPr>
        <dsp:cNvPr id="0" name=""/>
        <dsp:cNvSpPr/>
      </dsp:nvSpPr>
      <dsp:spPr>
        <a:xfrm>
          <a:off x="3433070" y="4710"/>
          <a:ext cx="1728192" cy="1122312"/>
        </a:xfrm>
        <a:prstGeom prst="ellipse">
          <a:avLst/>
        </a:prstGeom>
        <a:solidFill>
          <a:schemeClr val="accent5">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b="1" kern="1200" dirty="0" smtClean="0"/>
            <a:t>Health Promotion Knowledge &amp; Skills</a:t>
          </a:r>
          <a:endParaRPr lang="en-GB" sz="1400" b="1" kern="1200" dirty="0"/>
        </a:p>
      </dsp:txBody>
      <dsp:txXfrm>
        <a:off x="3686158" y="169069"/>
        <a:ext cx="1222016" cy="793594"/>
      </dsp:txXfrm>
    </dsp:sp>
    <dsp:sp modelId="{D43D0E16-A1BF-4A5B-899C-83A5416FF3D7}">
      <dsp:nvSpPr>
        <dsp:cNvPr id="0" name=""/>
        <dsp:cNvSpPr/>
      </dsp:nvSpPr>
      <dsp:spPr>
        <a:xfrm rot="19087296">
          <a:off x="4736267" y="1664574"/>
          <a:ext cx="1406699" cy="23378"/>
        </a:xfrm>
        <a:custGeom>
          <a:avLst/>
          <a:gdLst/>
          <a:ahLst/>
          <a:cxnLst/>
          <a:rect l="0" t="0" r="0" b="0"/>
          <a:pathLst>
            <a:path>
              <a:moveTo>
                <a:pt x="0" y="11689"/>
              </a:moveTo>
              <a:lnTo>
                <a:pt x="1406699" y="11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404449" y="1641095"/>
        <a:ext cx="70334" cy="70334"/>
      </dsp:txXfrm>
    </dsp:sp>
    <dsp:sp modelId="{2B12DEDE-74D5-47FB-899F-54CBF298596A}">
      <dsp:nvSpPr>
        <dsp:cNvPr id="0" name=""/>
        <dsp:cNvSpPr/>
      </dsp:nvSpPr>
      <dsp:spPr>
        <a:xfrm>
          <a:off x="5703310" y="217836"/>
          <a:ext cx="1474179" cy="1122312"/>
        </a:xfrm>
        <a:prstGeom prst="ellipse">
          <a:avLst/>
        </a:prstGeom>
        <a:solidFill>
          <a:schemeClr val="accent5">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b="1" kern="1200" dirty="0" smtClean="0"/>
            <a:t>Situational Assessments</a:t>
          </a:r>
          <a:endParaRPr lang="en-GB" sz="1400" b="1" kern="1200" dirty="0"/>
        </a:p>
      </dsp:txBody>
      <dsp:txXfrm>
        <a:off x="5919199" y="382195"/>
        <a:ext cx="1042401" cy="793594"/>
      </dsp:txXfrm>
    </dsp:sp>
    <dsp:sp modelId="{D373D212-E9F4-4CDF-9301-C6E47490A792}">
      <dsp:nvSpPr>
        <dsp:cNvPr id="0" name=""/>
        <dsp:cNvSpPr/>
      </dsp:nvSpPr>
      <dsp:spPr>
        <a:xfrm rot="21029364">
          <a:off x="5310555" y="2400461"/>
          <a:ext cx="1416107" cy="23378"/>
        </a:xfrm>
        <a:custGeom>
          <a:avLst/>
          <a:gdLst/>
          <a:ahLst/>
          <a:cxnLst/>
          <a:rect l="0" t="0" r="0" b="0"/>
          <a:pathLst>
            <a:path>
              <a:moveTo>
                <a:pt x="0" y="11689"/>
              </a:moveTo>
              <a:lnTo>
                <a:pt x="1416107" y="11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83206" y="2376747"/>
        <a:ext cx="70805" cy="70805"/>
      </dsp:txXfrm>
    </dsp:sp>
    <dsp:sp modelId="{221D9639-858D-4916-93CD-C8A245B12993}">
      <dsp:nvSpPr>
        <dsp:cNvPr id="0" name=""/>
        <dsp:cNvSpPr/>
      </dsp:nvSpPr>
      <dsp:spPr>
        <a:xfrm>
          <a:off x="6692852" y="1599550"/>
          <a:ext cx="1653244" cy="1122312"/>
        </a:xfrm>
        <a:prstGeom prst="ellipse">
          <a:avLst/>
        </a:prstGeom>
        <a:solidFill>
          <a:schemeClr val="accent5">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b="1" kern="1200" dirty="0" smtClean="0"/>
            <a:t>Plan &amp; Evaluate Health Promotion Action</a:t>
          </a:r>
          <a:endParaRPr lang="en-GB" sz="1400" b="1" kern="1200" dirty="0"/>
        </a:p>
      </dsp:txBody>
      <dsp:txXfrm>
        <a:off x="6934964" y="1763909"/>
        <a:ext cx="1169020" cy="793594"/>
      </dsp:txXfrm>
    </dsp:sp>
    <dsp:sp modelId="{8457F30C-2A21-458E-B9B8-B6D2B9FA08A2}">
      <dsp:nvSpPr>
        <dsp:cNvPr id="0" name=""/>
        <dsp:cNvSpPr/>
      </dsp:nvSpPr>
      <dsp:spPr>
        <a:xfrm rot="1164048">
          <a:off x="5183567" y="3261441"/>
          <a:ext cx="1478923" cy="23378"/>
        </a:xfrm>
        <a:custGeom>
          <a:avLst/>
          <a:gdLst/>
          <a:ahLst/>
          <a:cxnLst/>
          <a:rect l="0" t="0" r="0" b="0"/>
          <a:pathLst>
            <a:path>
              <a:moveTo>
                <a:pt x="0" y="11689"/>
              </a:moveTo>
              <a:lnTo>
                <a:pt x="1478923" y="11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886055" y="3236157"/>
        <a:ext cx="73946" cy="73946"/>
      </dsp:txXfrm>
    </dsp:sp>
    <dsp:sp modelId="{9E05DF7B-5D81-49A6-B6D1-116D8C08113C}">
      <dsp:nvSpPr>
        <dsp:cNvPr id="0" name=""/>
        <dsp:cNvSpPr/>
      </dsp:nvSpPr>
      <dsp:spPr>
        <a:xfrm>
          <a:off x="6493874" y="3240362"/>
          <a:ext cx="1859054" cy="1122312"/>
        </a:xfrm>
        <a:prstGeom prst="ellipse">
          <a:avLst/>
        </a:prstGeom>
        <a:solidFill>
          <a:schemeClr val="accent5">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b="1" kern="1200" dirty="0" smtClean="0"/>
            <a:t>Policy Development &amp; Advocacy</a:t>
          </a:r>
          <a:endParaRPr lang="en-GB" sz="1400" b="1" kern="1200" dirty="0"/>
        </a:p>
      </dsp:txBody>
      <dsp:txXfrm>
        <a:off x="6766126" y="3404721"/>
        <a:ext cx="1314550" cy="793594"/>
      </dsp:txXfrm>
    </dsp:sp>
    <dsp:sp modelId="{DA21A916-544D-493D-96DD-48615DD84639}">
      <dsp:nvSpPr>
        <dsp:cNvPr id="0" name=""/>
        <dsp:cNvSpPr/>
      </dsp:nvSpPr>
      <dsp:spPr>
        <a:xfrm rot="3373284">
          <a:off x="4495349" y="3732117"/>
          <a:ext cx="999308" cy="23378"/>
        </a:xfrm>
        <a:custGeom>
          <a:avLst/>
          <a:gdLst/>
          <a:ahLst/>
          <a:cxnLst/>
          <a:rect l="0" t="0" r="0" b="0"/>
          <a:pathLst>
            <a:path>
              <a:moveTo>
                <a:pt x="0" y="11689"/>
              </a:moveTo>
              <a:lnTo>
                <a:pt x="999308" y="11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970020" y="3718824"/>
        <a:ext cx="49965" cy="49965"/>
      </dsp:txXfrm>
    </dsp:sp>
    <dsp:sp modelId="{0279CDC0-5EBF-425A-B1E6-605A6FBD170B}">
      <dsp:nvSpPr>
        <dsp:cNvPr id="0" name=""/>
        <dsp:cNvSpPr/>
      </dsp:nvSpPr>
      <dsp:spPr>
        <a:xfrm>
          <a:off x="4824543" y="4104463"/>
          <a:ext cx="1574121" cy="1122312"/>
        </a:xfrm>
        <a:prstGeom prst="ellipse">
          <a:avLst/>
        </a:prstGeom>
        <a:solidFill>
          <a:schemeClr val="accent5">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b="1" kern="1200" dirty="0" smtClean="0"/>
            <a:t>Community Mobilization &amp; Building Community Capacity</a:t>
          </a:r>
          <a:endParaRPr lang="en-GB" sz="1400" b="1" kern="1200" dirty="0"/>
        </a:p>
      </dsp:txBody>
      <dsp:txXfrm>
        <a:off x="5055068" y="4268822"/>
        <a:ext cx="1113071" cy="793594"/>
      </dsp:txXfrm>
    </dsp:sp>
    <dsp:sp modelId="{4B56310C-FBE3-46CA-A0A9-C6AFB4145810}">
      <dsp:nvSpPr>
        <dsp:cNvPr id="0" name=""/>
        <dsp:cNvSpPr/>
      </dsp:nvSpPr>
      <dsp:spPr>
        <a:xfrm rot="7189020">
          <a:off x="3284450" y="3704213"/>
          <a:ext cx="861632" cy="23378"/>
        </a:xfrm>
        <a:custGeom>
          <a:avLst/>
          <a:gdLst/>
          <a:ahLst/>
          <a:cxnLst/>
          <a:rect l="0" t="0" r="0" b="0"/>
          <a:pathLst>
            <a:path>
              <a:moveTo>
                <a:pt x="0" y="11689"/>
              </a:moveTo>
              <a:lnTo>
                <a:pt x="861632" y="11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693726" y="3694362"/>
        <a:ext cx="43081" cy="43081"/>
      </dsp:txXfrm>
    </dsp:sp>
    <dsp:sp modelId="{91A575F2-D1FC-45DC-BC0E-38E053DAD50C}">
      <dsp:nvSpPr>
        <dsp:cNvPr id="0" name=""/>
        <dsp:cNvSpPr/>
      </dsp:nvSpPr>
      <dsp:spPr>
        <a:xfrm>
          <a:off x="2413678" y="4048228"/>
          <a:ext cx="1579070" cy="1122312"/>
        </a:xfrm>
        <a:prstGeom prst="ellipse">
          <a:avLst/>
        </a:prstGeom>
        <a:solidFill>
          <a:schemeClr val="accent5">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b="1" kern="1200" dirty="0" smtClean="0"/>
            <a:t>Partnership &amp; Collaboration</a:t>
          </a:r>
          <a:endParaRPr lang="en-GB" sz="1400" b="1" kern="1200" dirty="0"/>
        </a:p>
      </dsp:txBody>
      <dsp:txXfrm>
        <a:off x="2644927" y="4212587"/>
        <a:ext cx="1116572" cy="793594"/>
      </dsp:txXfrm>
    </dsp:sp>
    <dsp:sp modelId="{D96775B1-E29A-440F-B9D4-8E84AC5F5368}">
      <dsp:nvSpPr>
        <dsp:cNvPr id="0" name=""/>
        <dsp:cNvSpPr/>
      </dsp:nvSpPr>
      <dsp:spPr>
        <a:xfrm rot="9617580">
          <a:off x="1984757" y="3261121"/>
          <a:ext cx="1429515" cy="23378"/>
        </a:xfrm>
        <a:custGeom>
          <a:avLst/>
          <a:gdLst/>
          <a:ahLst/>
          <a:cxnLst/>
          <a:rect l="0" t="0" r="0" b="0"/>
          <a:pathLst>
            <a:path>
              <a:moveTo>
                <a:pt x="0" y="11689"/>
              </a:moveTo>
              <a:lnTo>
                <a:pt x="1429515" y="11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663777" y="3237072"/>
        <a:ext cx="71475" cy="71475"/>
      </dsp:txXfrm>
    </dsp:sp>
    <dsp:sp modelId="{11203AF6-41CB-4F38-A7ED-C911C280162A}">
      <dsp:nvSpPr>
        <dsp:cNvPr id="0" name=""/>
        <dsp:cNvSpPr/>
      </dsp:nvSpPr>
      <dsp:spPr>
        <a:xfrm>
          <a:off x="288028" y="3240360"/>
          <a:ext cx="1870871" cy="1122312"/>
        </a:xfrm>
        <a:prstGeom prst="ellipse">
          <a:avLst/>
        </a:prstGeom>
        <a:solidFill>
          <a:schemeClr val="accent5">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b="1" kern="1200" dirty="0" smtClean="0"/>
            <a:t>Communication</a:t>
          </a:r>
          <a:endParaRPr lang="en-GB" sz="1400" b="1" kern="1200" dirty="0"/>
        </a:p>
      </dsp:txBody>
      <dsp:txXfrm>
        <a:off x="562011" y="3404719"/>
        <a:ext cx="1322905" cy="793594"/>
      </dsp:txXfrm>
    </dsp:sp>
    <dsp:sp modelId="{0EE5049A-EA40-4D48-A22B-599D07B72F64}">
      <dsp:nvSpPr>
        <dsp:cNvPr id="0" name=""/>
        <dsp:cNvSpPr/>
      </dsp:nvSpPr>
      <dsp:spPr>
        <a:xfrm rot="11365500">
          <a:off x="1795059" y="2397055"/>
          <a:ext cx="1488446" cy="23378"/>
        </a:xfrm>
        <a:custGeom>
          <a:avLst/>
          <a:gdLst/>
          <a:ahLst/>
          <a:cxnLst/>
          <a:rect l="0" t="0" r="0" b="0"/>
          <a:pathLst>
            <a:path>
              <a:moveTo>
                <a:pt x="0" y="11689"/>
              </a:moveTo>
              <a:lnTo>
                <a:pt x="1488446" y="11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502072" y="2371533"/>
        <a:ext cx="74422" cy="74422"/>
      </dsp:txXfrm>
    </dsp:sp>
    <dsp:sp modelId="{52FF1C78-1C0F-4135-86C9-82D181E61EA4}">
      <dsp:nvSpPr>
        <dsp:cNvPr id="0" name=""/>
        <dsp:cNvSpPr/>
      </dsp:nvSpPr>
      <dsp:spPr>
        <a:xfrm>
          <a:off x="265083" y="1599554"/>
          <a:ext cx="1559991" cy="1122312"/>
        </a:xfrm>
        <a:prstGeom prst="ellipse">
          <a:avLst/>
        </a:prstGeom>
        <a:solidFill>
          <a:schemeClr val="accent5">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b="1" kern="1200" dirty="0" smtClean="0"/>
            <a:t>Diversity &amp; Inclusiveness</a:t>
          </a:r>
          <a:endParaRPr lang="en-GB" sz="1400" b="1" kern="1200" dirty="0"/>
        </a:p>
      </dsp:txBody>
      <dsp:txXfrm>
        <a:off x="493538" y="1763913"/>
        <a:ext cx="1103081" cy="793594"/>
      </dsp:txXfrm>
    </dsp:sp>
    <dsp:sp modelId="{F74C9A4A-CD8D-44BB-9816-9272183AB205}">
      <dsp:nvSpPr>
        <dsp:cNvPr id="0" name=""/>
        <dsp:cNvSpPr/>
      </dsp:nvSpPr>
      <dsp:spPr>
        <a:xfrm rot="13289136">
          <a:off x="2407935" y="1657709"/>
          <a:ext cx="1446276" cy="23378"/>
        </a:xfrm>
        <a:custGeom>
          <a:avLst/>
          <a:gdLst/>
          <a:ahLst/>
          <a:cxnLst/>
          <a:rect l="0" t="0" r="0" b="0"/>
          <a:pathLst>
            <a:path>
              <a:moveTo>
                <a:pt x="0" y="11689"/>
              </a:moveTo>
              <a:lnTo>
                <a:pt x="1446276" y="11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094916" y="1633242"/>
        <a:ext cx="72313" cy="72313"/>
      </dsp:txXfrm>
    </dsp:sp>
    <dsp:sp modelId="{55F42965-E725-457E-9B91-6B1777FBBB8F}">
      <dsp:nvSpPr>
        <dsp:cNvPr id="0" name=""/>
        <dsp:cNvSpPr/>
      </dsp:nvSpPr>
      <dsp:spPr>
        <a:xfrm>
          <a:off x="1440159" y="217840"/>
          <a:ext cx="1367975" cy="1122312"/>
        </a:xfrm>
        <a:prstGeom prst="ellipse">
          <a:avLst/>
        </a:prstGeom>
        <a:solidFill>
          <a:schemeClr val="accent5">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b="1" kern="1200" dirty="0" smtClean="0"/>
            <a:t>Leadership &amp; Building Organizational Capacity</a:t>
          </a:r>
          <a:endParaRPr lang="en-GB" sz="1400" b="1" kern="1200" dirty="0"/>
        </a:p>
      </dsp:txBody>
      <dsp:txXfrm>
        <a:off x="1640494" y="382199"/>
        <a:ext cx="967305" cy="79359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FE029DD-FDC4-4A4C-9B18-5963B2B50781}" type="datetimeFigureOut">
              <a:rPr lang="en-GB" smtClean="0"/>
              <a:pPr/>
              <a:t>17-03-05</a:t>
            </a:fld>
            <a:endParaRPr lang="en-GB"/>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A2B0AC8-3D7A-4DE6-A71D-D3F8D5C00664}" type="slidenum">
              <a:rPr lang="en-GB" smtClean="0"/>
              <a:pPr/>
              <a:t>‹#›</a:t>
            </a:fld>
            <a:endParaRPr lang="en-GB"/>
          </a:p>
        </p:txBody>
      </p:sp>
    </p:spTree>
    <p:extLst>
      <p:ext uri="{BB962C8B-B14F-4D97-AF65-F5344CB8AC3E}">
        <p14:creationId xmlns:p14="http://schemas.microsoft.com/office/powerpoint/2010/main" val="107383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Updated December 2015</a:t>
            </a:r>
            <a:endParaRPr lang="en-CA" dirty="0"/>
          </a:p>
        </p:txBody>
      </p:sp>
      <p:sp>
        <p:nvSpPr>
          <p:cNvPr id="4" name="Slide Number Placeholder 3"/>
          <p:cNvSpPr>
            <a:spLocks noGrp="1"/>
          </p:cNvSpPr>
          <p:nvPr>
            <p:ph type="sldNum" sz="quarter" idx="10"/>
          </p:nvPr>
        </p:nvSpPr>
        <p:spPr/>
        <p:txBody>
          <a:bodyPr/>
          <a:lstStyle/>
          <a:p>
            <a:fld id="{8A2B0AC8-3D7A-4DE6-A71D-D3F8D5C00664}"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competency set includes 34 statements</a:t>
            </a:r>
            <a:r>
              <a:rPr lang="en-CA" baseline="0" dirty="0" smtClean="0"/>
              <a:t> organized in 9 domains. </a:t>
            </a:r>
          </a:p>
          <a:p>
            <a:endParaRPr lang="en-CA" baseline="0" dirty="0" smtClean="0"/>
          </a:p>
          <a:p>
            <a:r>
              <a:rPr lang="en-CA" baseline="0" dirty="0" smtClean="0"/>
              <a:t>As per any competency set, the statements are inter-dependent since the execution of a health promotion-related task will typically require the integration of multiple competencies (i.e., apply health promotion knowledge and skills, conduct a situational assessment, plan and evaluate action, communication, partnership, diversity, etc.).</a:t>
            </a:r>
            <a:endParaRPr lang="en-GB" dirty="0"/>
          </a:p>
        </p:txBody>
      </p:sp>
      <p:sp>
        <p:nvSpPr>
          <p:cNvPr id="4" name="Slide Number Placeholder 3"/>
          <p:cNvSpPr>
            <a:spLocks noGrp="1"/>
          </p:cNvSpPr>
          <p:nvPr>
            <p:ph type="sldNum" sz="quarter" idx="10"/>
          </p:nvPr>
        </p:nvSpPr>
        <p:spPr/>
        <p:txBody>
          <a:bodyPr/>
          <a:lstStyle/>
          <a:p>
            <a:fld id="{8A2B0AC8-3D7A-4DE6-A71D-D3F8D5C00664}"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Consultation participants stressed the importance of </a:t>
            </a:r>
            <a:r>
              <a:rPr lang="en-CA" i="1" dirty="0" smtClean="0"/>
              <a:t>how </a:t>
            </a:r>
            <a:r>
              <a:rPr lang="en-CA" dirty="0" smtClean="0"/>
              <a:t>the health promoter competencies are applied</a:t>
            </a:r>
          </a:p>
          <a:p>
            <a:endParaRPr lang="en-CA" dirty="0" smtClean="0"/>
          </a:p>
          <a:p>
            <a:r>
              <a:rPr lang="en-CA" dirty="0" smtClean="0"/>
              <a:t>From the Galway Consensus Conference, the list of health promotion core values and principles</a:t>
            </a:r>
            <a:r>
              <a:rPr lang="en-CA" baseline="0" dirty="0" smtClean="0"/>
              <a:t> are included in the preamble to the competencies.</a:t>
            </a:r>
            <a:endParaRPr lang="en-GB" dirty="0"/>
          </a:p>
        </p:txBody>
      </p:sp>
      <p:sp>
        <p:nvSpPr>
          <p:cNvPr id="4" name="Slide Number Placeholder 3"/>
          <p:cNvSpPr>
            <a:spLocks noGrp="1"/>
          </p:cNvSpPr>
          <p:nvPr>
            <p:ph type="sldNum" sz="quarter" idx="10"/>
          </p:nvPr>
        </p:nvSpPr>
        <p:spPr/>
        <p:txBody>
          <a:bodyPr/>
          <a:lstStyle/>
          <a:p>
            <a:fld id="{8A2B0AC8-3D7A-4DE6-A71D-D3F8D5C00664}"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Employing health promoters may be new for some organizations or the nature of the expectations for existing positions may need to shift to reflect a greater emphasis on health determinants and inequities. </a:t>
            </a:r>
            <a:r>
              <a:rPr lang="en-CA" dirty="0" smtClean="0"/>
              <a:t>There are various existing</a:t>
            </a:r>
            <a:r>
              <a:rPr lang="en-CA" baseline="0" dirty="0" smtClean="0"/>
              <a:t> </a:t>
            </a:r>
            <a:r>
              <a:rPr lang="en-CA" dirty="0" smtClean="0"/>
              <a:t>tasks that competencies can strengthen.</a:t>
            </a:r>
            <a:r>
              <a:rPr lang="en-CA" baseline="0" dirty="0" smtClean="0"/>
              <a:t> For 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en-CA" baseline="0" dirty="0" smtClean="0"/>
              <a:t>Some organizations use a job profile to describe in some detail the role for particular practitioners, which is then used to inform job descriptions. </a:t>
            </a:r>
          </a:p>
          <a:p>
            <a:pPr marL="0" marR="0" indent="0" algn="l" defTabSz="914400" rtl="0" eaLnBrk="1" fontAlgn="auto" latinLnBrk="0" hangingPunct="1">
              <a:lnSpc>
                <a:spcPct val="100000"/>
              </a:lnSpc>
              <a:spcBef>
                <a:spcPts val="0"/>
              </a:spcBef>
              <a:spcAft>
                <a:spcPts val="0"/>
              </a:spcAft>
              <a:buClrTx/>
              <a:buSzTx/>
              <a:buFontTx/>
              <a:buChar char="-"/>
              <a:tabLst/>
              <a:defRPr/>
            </a:pPr>
            <a:r>
              <a:rPr lang="en-CA" baseline="0" dirty="0" smtClean="0"/>
              <a:t> For either the job profile or job description, the competencies and related materials can be used to articulate the type of work that is expected of health promoters and the necessary knowledge, skills, values and attitudes.</a:t>
            </a:r>
          </a:p>
          <a:p>
            <a:pPr marL="0" marR="0" indent="0" algn="l" defTabSz="914400" rtl="0" eaLnBrk="1" fontAlgn="auto" latinLnBrk="0" hangingPunct="1">
              <a:lnSpc>
                <a:spcPct val="100000"/>
              </a:lnSpc>
              <a:spcBef>
                <a:spcPts val="0"/>
              </a:spcBef>
              <a:spcAft>
                <a:spcPts val="0"/>
              </a:spcAft>
              <a:buClrTx/>
              <a:buSzTx/>
              <a:buFontTx/>
              <a:buChar char="-"/>
              <a:tabLst/>
              <a:defRPr/>
            </a:pPr>
            <a:r>
              <a:rPr lang="en-CA" baseline="0" dirty="0" smtClean="0"/>
              <a:t> Job interview questions should reflect the expectations for the position and its context.</a:t>
            </a:r>
          </a:p>
          <a:p>
            <a:pPr marL="0" marR="0" indent="0" algn="l" defTabSz="914400" rtl="0" eaLnBrk="1" fontAlgn="auto" latinLnBrk="0" hangingPunct="1">
              <a:lnSpc>
                <a:spcPct val="100000"/>
              </a:lnSpc>
              <a:spcBef>
                <a:spcPts val="0"/>
              </a:spcBef>
              <a:spcAft>
                <a:spcPts val="0"/>
              </a:spcAft>
              <a:buClrTx/>
              <a:buSzTx/>
              <a:buFontTx/>
              <a:buChar char="-"/>
              <a:tabLst/>
              <a:defRPr/>
            </a:pPr>
            <a:r>
              <a:rPr lang="en-CA" baseline="0" dirty="0" smtClean="0"/>
              <a:t> Individual practitioners may wish to self-assess their competencies – perhaps against their current or a future desired position. Competency-based performance appraisals are also feasible. A learning/developmental plan can focus on prioritized gaps for continuing education. </a:t>
            </a:r>
          </a:p>
          <a:p>
            <a:pPr marL="0" marR="0" indent="0" algn="l" defTabSz="914400" rtl="0" eaLnBrk="1" fontAlgn="auto" latinLnBrk="0" hangingPunct="1">
              <a:lnSpc>
                <a:spcPct val="100000"/>
              </a:lnSpc>
              <a:spcBef>
                <a:spcPts val="0"/>
              </a:spcBef>
              <a:spcAft>
                <a:spcPts val="0"/>
              </a:spcAft>
              <a:buClrTx/>
              <a:buSzTx/>
              <a:buFontTx/>
              <a:buChar char="-"/>
              <a:tabLst/>
              <a:defRPr/>
            </a:pPr>
            <a:r>
              <a:rPr lang="en-CA" baseline="0" dirty="0" smtClean="0"/>
              <a:t> For training, the curriculum of a program can informed by the competencies needed for practice. </a:t>
            </a:r>
            <a:endParaRPr lang="en-GB" dirty="0"/>
          </a:p>
        </p:txBody>
      </p:sp>
      <p:sp>
        <p:nvSpPr>
          <p:cNvPr id="4" name="Slide Number Placeholder 3"/>
          <p:cNvSpPr>
            <a:spLocks noGrp="1"/>
          </p:cNvSpPr>
          <p:nvPr>
            <p:ph type="sldNum" sz="quarter" idx="10"/>
          </p:nvPr>
        </p:nvSpPr>
        <p:spPr/>
        <p:txBody>
          <a:bodyPr/>
          <a:lstStyle/>
          <a:p>
            <a:fld id="{8A2B0AC8-3D7A-4DE6-A71D-D3F8D5C00664}"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To support use of the</a:t>
            </a:r>
            <a:r>
              <a:rPr lang="en-CA" baseline="0" dirty="0" smtClean="0"/>
              <a:t> Health Promoter Competencies, an online toolkit has been developed.</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To aid navigation on the website, the tools have been clustered into four groups. </a:t>
            </a:r>
            <a:endParaRPr lang="en-GB" dirty="0"/>
          </a:p>
        </p:txBody>
      </p:sp>
      <p:sp>
        <p:nvSpPr>
          <p:cNvPr id="4" name="Slide Number Placeholder 3"/>
          <p:cNvSpPr>
            <a:spLocks noGrp="1"/>
          </p:cNvSpPr>
          <p:nvPr>
            <p:ph type="sldNum" sz="quarter" idx="10"/>
          </p:nvPr>
        </p:nvSpPr>
        <p:spPr/>
        <p:txBody>
          <a:bodyPr/>
          <a:lstStyle/>
          <a:p>
            <a:fld id="{8A2B0AC8-3D7A-4DE6-A71D-D3F8D5C00664}"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The position profile is a more detailed description</a:t>
            </a:r>
            <a:r>
              <a:rPr lang="en-CA" baseline="0" dirty="0" smtClean="0"/>
              <a:t> of a health promoter position and can be used to develop position descriptions. It includes </a:t>
            </a:r>
            <a:r>
              <a:rPr lang="en-CA" dirty="0" smtClean="0"/>
              <a:t>a brief description of the health promotion function and a summary of the health promoter role.</a:t>
            </a:r>
            <a:r>
              <a:rPr lang="en-CA" baseline="0" dirty="0" smtClean="0"/>
              <a:t> It also provides a practice example for two levels of proficiency for each competency statement. This was in response to a frequent question during the consultation on the competencies from participants regarding the expected level of proficiency for the competencies.</a:t>
            </a:r>
          </a:p>
          <a:p>
            <a:endParaRPr lang="en-CA" baseline="0" dirty="0" smtClean="0"/>
          </a:p>
          <a:p>
            <a:r>
              <a:rPr lang="en-CA" baseline="0" dirty="0" smtClean="0"/>
              <a:t>A number of tools are grouped as ‘practitioner tools’ or ‘manager tools’, although anyone can look at the materials. </a:t>
            </a:r>
          </a:p>
          <a:p>
            <a:endParaRPr lang="en-CA" baseline="0" dirty="0" smtClean="0"/>
          </a:p>
          <a:p>
            <a:r>
              <a:rPr lang="en-CA" baseline="0" dirty="0" smtClean="0"/>
              <a:t>In the practitioner tools, a self-assessment tool has been provided, as well as a high level overview of strategies to develop competencies. During the consultations on the competencies, questions were made regarding examples of some of the health promoter outputs that are included in the competencies. The toolkit therefore provides some examples of briefs and other outputs.</a:t>
            </a:r>
          </a:p>
          <a:p>
            <a:endParaRPr lang="en-CA" baseline="0" dirty="0" smtClean="0"/>
          </a:p>
          <a:p>
            <a:r>
              <a:rPr lang="en-CA" dirty="0" smtClean="0"/>
              <a:t>In the group of manager tools, sample</a:t>
            </a:r>
            <a:r>
              <a:rPr lang="en-CA" baseline="0" dirty="0" smtClean="0"/>
              <a:t> position descriptions are provided at two levels of health promoters. A set of sample interview questions, with model answers, are also provided. The self-assessment tool has also been modified for use as a performance appraisal template. </a:t>
            </a:r>
          </a:p>
          <a:p>
            <a:endParaRPr lang="en-CA" baseline="0" dirty="0" smtClean="0"/>
          </a:p>
          <a:p>
            <a:r>
              <a:rPr lang="en-CA" baseline="0" dirty="0" smtClean="0"/>
              <a:t>And finally, there are additional tools including a roadmap to aid finding a particular tool based on what one is trying to do. The side-by-side comparison between the health promoter competencies and the public health core competencies is also provided. As is a copy of this overview </a:t>
            </a:r>
            <a:r>
              <a:rPr lang="en-CA" baseline="0" dirty="0" err="1" smtClean="0"/>
              <a:t>slidedeck</a:t>
            </a:r>
            <a:r>
              <a:rPr lang="en-CA" baseline="0" dirty="0" smtClean="0"/>
              <a:t>.</a:t>
            </a:r>
          </a:p>
          <a:p>
            <a:endParaRPr lang="en-CA" baseline="0" dirty="0" smtClean="0"/>
          </a:p>
          <a:p>
            <a:r>
              <a:rPr lang="en-CA" baseline="0" dirty="0" smtClean="0"/>
              <a:t>The contents of the toolkit can be best appreciated by browsing the toolkit’s website.</a:t>
            </a:r>
            <a:endParaRPr lang="en-GB" dirty="0"/>
          </a:p>
        </p:txBody>
      </p:sp>
      <p:sp>
        <p:nvSpPr>
          <p:cNvPr id="4" name="Slide Number Placeholder 3"/>
          <p:cNvSpPr>
            <a:spLocks noGrp="1"/>
          </p:cNvSpPr>
          <p:nvPr>
            <p:ph type="sldNum" sz="quarter" idx="10"/>
          </p:nvPr>
        </p:nvSpPr>
        <p:spPr/>
        <p:txBody>
          <a:bodyPr/>
          <a:lstStyle/>
          <a:p>
            <a:fld id="{8A2B0AC8-3D7A-4DE6-A71D-D3F8D5C00664}"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University programs applying the competencies in their curriculum renewal efforts included: Dalhousie University (undergraduate program); University of Toronto (MPH), and the University of Alberta (MPH)</a:t>
            </a:r>
          </a:p>
          <a:p>
            <a:endParaRPr lang="en-CA" dirty="0" smtClean="0"/>
          </a:p>
          <a:p>
            <a:r>
              <a:rPr lang="en-CA" dirty="0" smtClean="0"/>
              <a:t>Professional development events:</a:t>
            </a:r>
            <a:r>
              <a:rPr lang="en-CA" baseline="0" dirty="0" smtClean="0"/>
              <a:t> </a:t>
            </a:r>
            <a:r>
              <a:rPr lang="en-CA" dirty="0" smtClean="0"/>
              <a:t>Manitoba association of health promoters (2015); NCCDH presentation at the University of Alberta (2015)</a:t>
            </a:r>
            <a:endParaRPr lang="en-CA" dirty="0"/>
          </a:p>
        </p:txBody>
      </p:sp>
      <p:sp>
        <p:nvSpPr>
          <p:cNvPr id="4" name="Slide Number Placeholder 3"/>
          <p:cNvSpPr>
            <a:spLocks noGrp="1"/>
          </p:cNvSpPr>
          <p:nvPr>
            <p:ph type="sldNum" sz="quarter" idx="10"/>
          </p:nvPr>
        </p:nvSpPr>
        <p:spPr/>
        <p:txBody>
          <a:bodyPr/>
          <a:lstStyle/>
          <a:p>
            <a:fld id="{8A2B0AC8-3D7A-4DE6-A71D-D3F8D5C00664}"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Intent of this </a:t>
            </a:r>
            <a:r>
              <a:rPr lang="en-CA" dirty="0" err="1" smtClean="0"/>
              <a:t>slidedeck</a:t>
            </a:r>
            <a:r>
              <a:rPr lang="en-CA" dirty="0" smtClean="0"/>
              <a:t> is to provide a succinct overview of the competencies by answering the listed questions.</a:t>
            </a:r>
            <a:endParaRPr lang="en-GB" dirty="0"/>
          </a:p>
        </p:txBody>
      </p:sp>
      <p:sp>
        <p:nvSpPr>
          <p:cNvPr id="4" name="Slide Number Placeholder 3"/>
          <p:cNvSpPr>
            <a:spLocks noGrp="1"/>
          </p:cNvSpPr>
          <p:nvPr>
            <p:ph type="sldNum" sz="quarter" idx="10"/>
          </p:nvPr>
        </p:nvSpPr>
        <p:spPr/>
        <p:txBody>
          <a:bodyPr/>
          <a:lstStyle/>
          <a:p>
            <a:fld id="{8A2B0AC8-3D7A-4DE6-A71D-D3F8D5C00664}"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Health Promoter Competencies describe what health promoters are expected to be capable of doing to work effectively, efficiently, and appropriately in the field of health promotion. </a:t>
            </a:r>
          </a:p>
          <a:p>
            <a:endParaRPr lang="en-CA"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set of Health Promoter Competencies is a framework for health promoters and others who use health promotion as an approach to improve health, health equity and the determinants of health. </a:t>
            </a:r>
            <a:endParaRPr lang="en-GB" dirty="0"/>
          </a:p>
        </p:txBody>
      </p:sp>
      <p:sp>
        <p:nvSpPr>
          <p:cNvPr id="4" name="Slide Number Placeholder 3"/>
          <p:cNvSpPr>
            <a:spLocks noGrp="1"/>
          </p:cNvSpPr>
          <p:nvPr>
            <p:ph type="sldNum" sz="quarter" idx="10"/>
          </p:nvPr>
        </p:nvSpPr>
        <p:spPr/>
        <p:txBody>
          <a:bodyPr/>
          <a:lstStyle/>
          <a:p>
            <a:fld id="{8A2B0AC8-3D7A-4DE6-A71D-D3F8D5C00664}"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 common misunderstanding is to equate health promotion with the education and counselling of individuals. While such approaches play a role in individual-level care and services, from a population perspective, such approaches are limited by their potential reach, as well as whether social and physical environments support behaviour change and provide equitable opportunities for health.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As shown in the ‘Health Impact Pyramid’, the greatest potential for impacting health requires changes to these social and physical environmental contexts so that individual’s default (easy) decisions are healthy,</a:t>
            </a:r>
            <a:r>
              <a:rPr lang="en-GB" sz="1200" kern="1200" baseline="0" dirty="0" smtClean="0">
                <a:solidFill>
                  <a:schemeClr val="tx1"/>
                </a:solidFill>
                <a:latin typeface="+mn-lt"/>
                <a:ea typeface="+mn-ea"/>
                <a:cs typeface="+mn-cs"/>
              </a:rPr>
              <a:t> and to address social determinants of health. </a:t>
            </a:r>
            <a:endParaRPr lang="en-GB" dirty="0"/>
          </a:p>
        </p:txBody>
      </p:sp>
      <p:sp>
        <p:nvSpPr>
          <p:cNvPr id="4" name="Slide Number Placeholder 3"/>
          <p:cNvSpPr>
            <a:spLocks noGrp="1"/>
          </p:cNvSpPr>
          <p:nvPr>
            <p:ph type="sldNum" sz="quarter" idx="10"/>
          </p:nvPr>
        </p:nvSpPr>
        <p:spPr/>
        <p:txBody>
          <a:bodyPr/>
          <a:lstStyle/>
          <a:p>
            <a:fld id="{8A2B0AC8-3D7A-4DE6-A71D-D3F8D5C00664}"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There were several</a:t>
            </a:r>
            <a:r>
              <a:rPr lang="en-CA" baseline="0" dirty="0" smtClean="0"/>
              <a:t> drivers for the development of the Health Promoter Competencies including:</a:t>
            </a:r>
          </a:p>
          <a:p>
            <a:pPr>
              <a:buFont typeface="Arial" pitchFamily="34" charset="0"/>
              <a:buChar char="•"/>
            </a:pPr>
            <a:r>
              <a:rPr lang="en-CA" baseline="0" dirty="0" smtClean="0"/>
              <a:t> </a:t>
            </a:r>
            <a:r>
              <a:rPr lang="en-GB" sz="1200" kern="1200" dirty="0" smtClean="0">
                <a:solidFill>
                  <a:schemeClr val="tx1"/>
                </a:solidFill>
                <a:latin typeface="+mn-lt"/>
                <a:ea typeface="+mn-ea"/>
                <a:cs typeface="+mn-cs"/>
              </a:rPr>
              <a:t>increasing demand for practitioners with the knowledge, abilities, skills and values necessary to address the increasing complexity of health issues and burden of chronic diseases</a:t>
            </a:r>
          </a:p>
          <a:p>
            <a:pPr>
              <a:buFont typeface="Arial" pitchFamily="34" charset="0"/>
              <a:buChar char="•"/>
            </a:pPr>
            <a:r>
              <a:rPr lang="en-GB" sz="1200" kern="1200" baseline="0" dirty="0" smtClean="0">
                <a:solidFill>
                  <a:schemeClr val="tx1"/>
                </a:solidFill>
                <a:latin typeface="+mn-lt"/>
                <a:ea typeface="+mn-ea"/>
                <a:cs typeface="+mn-cs"/>
              </a:rPr>
              <a:t> increasing concern for health inequities</a:t>
            </a:r>
          </a:p>
          <a:p>
            <a:pPr>
              <a:buFont typeface="Arial" pitchFamily="34" charset="0"/>
              <a:buChar char="•"/>
            </a:pPr>
            <a:r>
              <a:rPr lang="en-GB" sz="1200" kern="1200" baseline="0" dirty="0" smtClean="0">
                <a:solidFill>
                  <a:schemeClr val="tx1"/>
                </a:solidFill>
                <a:latin typeface="+mn-lt"/>
                <a:ea typeface="+mn-ea"/>
                <a:cs typeface="+mn-cs"/>
              </a:rPr>
              <a:t> recognition </a:t>
            </a:r>
            <a:r>
              <a:rPr lang="en-GB" sz="1200" kern="1200" dirty="0" smtClean="0">
                <a:solidFill>
                  <a:schemeClr val="tx1"/>
                </a:solidFill>
                <a:latin typeface="+mn-lt"/>
                <a:ea typeface="+mn-ea"/>
                <a:cs typeface="+mn-cs"/>
              </a:rPr>
              <a:t>of the importance of healthy public policies and creating supportive environments for health.</a:t>
            </a:r>
          </a:p>
          <a:p>
            <a:pPr>
              <a:buFont typeface="Arial" pitchFamily="34" charset="0"/>
              <a:buChar char="•"/>
            </a:pPr>
            <a:endParaRPr lang="en-GB" sz="1200" kern="1200" baseline="0" dirty="0" smtClean="0">
              <a:solidFill>
                <a:schemeClr val="tx1"/>
              </a:solidFill>
              <a:latin typeface="+mn-lt"/>
              <a:ea typeface="+mn-ea"/>
              <a:cs typeface="+mn-cs"/>
            </a:endParaRPr>
          </a:p>
          <a:p>
            <a:pPr>
              <a:buFont typeface="Arial" pitchFamily="34" charset="0"/>
              <a:buNone/>
            </a:pPr>
            <a:r>
              <a:rPr lang="en-GB" sz="1200" kern="1200" baseline="0" dirty="0" smtClean="0">
                <a:solidFill>
                  <a:schemeClr val="tx1"/>
                </a:solidFill>
                <a:latin typeface="+mn-lt"/>
                <a:ea typeface="+mn-ea"/>
                <a:cs typeface="+mn-cs"/>
              </a:rPr>
              <a:t>Also, a number of systemic challenges including:</a:t>
            </a:r>
          </a:p>
          <a:p>
            <a:pPr>
              <a:buFont typeface="Arial" pitchFamily="34" charset="0"/>
              <a:buChar char="•"/>
            </a:pP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misunderstanding of the role and best use of health promoter positions; </a:t>
            </a:r>
          </a:p>
          <a:p>
            <a:pPr>
              <a:buFont typeface="Arial" pitchFamily="34" charset="0"/>
              <a:buChar char="•"/>
            </a:pPr>
            <a:r>
              <a:rPr lang="en-GB" sz="1200" kern="1200" dirty="0" smtClean="0">
                <a:solidFill>
                  <a:schemeClr val="tx1"/>
                </a:solidFill>
                <a:latin typeface="+mn-lt"/>
                <a:ea typeface="+mn-ea"/>
                <a:cs typeface="+mn-cs"/>
              </a:rPr>
              <a:t> a lack of consistency in health promotion position descriptions; </a:t>
            </a:r>
          </a:p>
          <a:p>
            <a:pPr>
              <a:buFont typeface="Arial" pitchFamily="34" charset="0"/>
              <a:buChar char="•"/>
            </a:pP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a need to better align training programs and continuing education with workforce needs.</a:t>
            </a:r>
          </a:p>
          <a:p>
            <a:pPr>
              <a:buFont typeface="Arial" pitchFamily="34" charset="0"/>
              <a:buChar char="•"/>
            </a:pPr>
            <a:endParaRPr lang="en-GB" sz="1200" kern="1200" baseline="0" dirty="0" smtClean="0">
              <a:solidFill>
                <a:schemeClr val="tx1"/>
              </a:solidFill>
              <a:latin typeface="+mn-lt"/>
              <a:ea typeface="+mn-ea"/>
              <a:cs typeface="+mn-cs"/>
            </a:endParaRPr>
          </a:p>
          <a:p>
            <a:pPr>
              <a:buFont typeface="Arial" pitchFamily="34" charset="0"/>
              <a:buNone/>
            </a:pPr>
            <a:r>
              <a:rPr lang="en-GB" sz="1200" kern="1200" baseline="0" dirty="0" smtClean="0">
                <a:solidFill>
                  <a:schemeClr val="tx1"/>
                </a:solidFill>
                <a:latin typeface="+mn-lt"/>
                <a:ea typeface="+mn-ea"/>
                <a:cs typeface="+mn-cs"/>
              </a:rPr>
              <a:t>As such, the intent in developing the competencies was to be informative to practitioners (and others), increase understanding of the range of knowledge and skills that are needed for health promotion practice, and to inform competency-based workforce development including (position descriptions, assessment tools, &amp; training). </a:t>
            </a:r>
          </a:p>
          <a:p>
            <a:pPr>
              <a:buFont typeface="Arial" pitchFamily="34" charset="0"/>
              <a:buNone/>
            </a:pPr>
            <a:endParaRPr lang="en-CA" sz="1200" kern="1200" baseline="0" dirty="0" smtClean="0">
              <a:solidFill>
                <a:schemeClr val="tx1"/>
              </a:solidFill>
              <a:latin typeface="+mn-lt"/>
              <a:ea typeface="+mn-ea"/>
              <a:cs typeface="+mn-cs"/>
            </a:endParaRPr>
          </a:p>
          <a:p>
            <a:pPr>
              <a:buFont typeface="Arial" pitchFamily="34" charset="0"/>
              <a:buNone/>
            </a:pPr>
            <a:r>
              <a:rPr lang="en-CA" sz="1200" kern="1200" baseline="0" dirty="0" smtClean="0">
                <a:solidFill>
                  <a:schemeClr val="tx1"/>
                </a:solidFill>
                <a:latin typeface="+mn-lt"/>
                <a:ea typeface="+mn-ea"/>
                <a:cs typeface="+mn-cs"/>
              </a:rPr>
              <a:t>Competencies are a basic building block for workforce development.</a:t>
            </a:r>
            <a:endParaRPr lang="en-CA" baseline="0" dirty="0" smtClean="0"/>
          </a:p>
          <a:p>
            <a:endParaRPr lang="en-CA" baseline="0" dirty="0" smtClean="0"/>
          </a:p>
          <a:p>
            <a:endParaRPr lang="en-GB" dirty="0"/>
          </a:p>
        </p:txBody>
      </p:sp>
      <p:sp>
        <p:nvSpPr>
          <p:cNvPr id="4" name="Slide Number Placeholder 3"/>
          <p:cNvSpPr>
            <a:spLocks noGrp="1"/>
          </p:cNvSpPr>
          <p:nvPr>
            <p:ph type="sldNum" sz="quarter" idx="10"/>
          </p:nvPr>
        </p:nvSpPr>
        <p:spPr/>
        <p:txBody>
          <a:bodyPr/>
          <a:lstStyle/>
          <a:p>
            <a:fld id="{8A2B0AC8-3D7A-4DE6-A71D-D3F8D5C00664}"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Ottawa Charter for Health Promotion</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Strategies</a:t>
            </a:r>
            <a:r>
              <a:rPr lang="en-GB" sz="1200" kern="1200" dirty="0" smtClean="0">
                <a:solidFill>
                  <a:schemeClr val="tx1"/>
                </a:solidFill>
                <a:latin typeface="+mn-lt"/>
                <a:ea typeface="+mn-ea"/>
                <a:cs typeface="+mn-cs"/>
              </a:rPr>
              <a:t>:</a:t>
            </a:r>
          </a:p>
          <a:p>
            <a:pPr lvl="0">
              <a:buFont typeface="Arial" pitchFamily="34" charset="0"/>
              <a:buChar char="•"/>
            </a:pPr>
            <a:r>
              <a:rPr lang="en-GB" sz="1200" kern="1200" dirty="0" smtClean="0">
                <a:solidFill>
                  <a:schemeClr val="tx1"/>
                </a:solidFill>
                <a:latin typeface="+mn-lt"/>
                <a:ea typeface="+mn-ea"/>
                <a:cs typeface="+mn-cs"/>
              </a:rPr>
              <a:t>Advocate for conditions favourable to health</a:t>
            </a:r>
          </a:p>
          <a:p>
            <a:pPr lvl="0">
              <a:buFont typeface="Arial" pitchFamily="34" charset="0"/>
              <a:buChar char="•"/>
            </a:pPr>
            <a:r>
              <a:rPr lang="en-GB" sz="1200" kern="1200" dirty="0" smtClean="0">
                <a:solidFill>
                  <a:schemeClr val="tx1"/>
                </a:solidFill>
                <a:latin typeface="+mn-lt"/>
                <a:ea typeface="+mn-ea"/>
                <a:cs typeface="+mn-cs"/>
              </a:rPr>
              <a:t>Enable people to achieve their full health potential </a:t>
            </a:r>
          </a:p>
          <a:p>
            <a:pPr lvl="0">
              <a:buFont typeface="Arial" pitchFamily="34" charset="0"/>
              <a:buChar char="•"/>
            </a:pPr>
            <a:r>
              <a:rPr lang="en-GB" sz="1200" kern="1200" dirty="0" smtClean="0">
                <a:solidFill>
                  <a:schemeClr val="tx1"/>
                </a:solidFill>
                <a:latin typeface="+mn-lt"/>
                <a:ea typeface="+mn-ea"/>
                <a:cs typeface="+mn-cs"/>
              </a:rPr>
              <a:t>Mediate between differing interests in society for the pursuit of health.</a:t>
            </a:r>
          </a:p>
          <a:p>
            <a:r>
              <a:rPr lang="en-GB" sz="1200" kern="1200" dirty="0" smtClean="0">
                <a:solidFill>
                  <a:schemeClr val="tx1"/>
                </a:solidFill>
                <a:latin typeface="+mn-lt"/>
                <a:ea typeface="+mn-ea"/>
                <a:cs typeface="+mn-cs"/>
              </a:rPr>
              <a:t> </a:t>
            </a:r>
          </a:p>
          <a:p>
            <a:r>
              <a:rPr lang="en-GB" sz="1200" u="sng" kern="1200" dirty="0" smtClean="0">
                <a:solidFill>
                  <a:schemeClr val="tx1"/>
                </a:solidFill>
                <a:latin typeface="+mn-lt"/>
                <a:ea typeface="+mn-ea"/>
                <a:cs typeface="+mn-cs"/>
              </a:rPr>
              <a:t>Actions</a:t>
            </a:r>
            <a:r>
              <a:rPr lang="en-GB" sz="1200" kern="1200" dirty="0" smtClean="0">
                <a:solidFill>
                  <a:schemeClr val="tx1"/>
                </a:solidFill>
                <a:latin typeface="+mn-lt"/>
                <a:ea typeface="+mn-ea"/>
                <a:cs typeface="+mn-cs"/>
              </a:rPr>
              <a:t>:</a:t>
            </a:r>
          </a:p>
          <a:p>
            <a:pPr lvl="0">
              <a:buFont typeface="Arial" pitchFamily="34" charset="0"/>
              <a:buChar char="•"/>
            </a:pPr>
            <a:r>
              <a:rPr lang="en-GB" sz="1200" kern="1200" dirty="0" smtClean="0">
                <a:solidFill>
                  <a:schemeClr val="tx1"/>
                </a:solidFill>
                <a:latin typeface="+mn-lt"/>
                <a:ea typeface="+mn-ea"/>
                <a:cs typeface="+mn-cs"/>
              </a:rPr>
              <a:t>Build healthy public policy</a:t>
            </a:r>
          </a:p>
          <a:p>
            <a:pPr lvl="0">
              <a:buFont typeface="Arial" pitchFamily="34" charset="0"/>
              <a:buChar char="•"/>
            </a:pPr>
            <a:r>
              <a:rPr lang="en-GB" sz="1200" kern="1200" dirty="0" smtClean="0">
                <a:solidFill>
                  <a:schemeClr val="tx1"/>
                </a:solidFill>
                <a:latin typeface="+mn-lt"/>
                <a:ea typeface="+mn-ea"/>
                <a:cs typeface="+mn-cs"/>
              </a:rPr>
              <a:t>Create supportive environments</a:t>
            </a:r>
          </a:p>
          <a:p>
            <a:pPr lvl="0">
              <a:buFont typeface="Arial" pitchFamily="34" charset="0"/>
              <a:buChar char="•"/>
            </a:pPr>
            <a:r>
              <a:rPr lang="en-GB" sz="1200" kern="1200" dirty="0" smtClean="0">
                <a:solidFill>
                  <a:schemeClr val="tx1"/>
                </a:solidFill>
                <a:latin typeface="+mn-lt"/>
                <a:ea typeface="+mn-ea"/>
                <a:cs typeface="+mn-cs"/>
              </a:rPr>
              <a:t>Strengthen community action</a:t>
            </a:r>
          </a:p>
          <a:p>
            <a:pPr lvl="0">
              <a:buFont typeface="Arial" pitchFamily="34" charset="0"/>
              <a:buChar char="•"/>
            </a:pPr>
            <a:r>
              <a:rPr lang="en-GB" sz="1200" kern="1200" dirty="0" smtClean="0">
                <a:solidFill>
                  <a:schemeClr val="tx1"/>
                </a:solidFill>
                <a:latin typeface="+mn-lt"/>
                <a:ea typeface="+mn-ea"/>
                <a:cs typeface="+mn-cs"/>
              </a:rPr>
              <a:t>Develop personal skills</a:t>
            </a:r>
          </a:p>
          <a:p>
            <a:pPr lvl="0">
              <a:buFont typeface="Arial" pitchFamily="34" charset="0"/>
              <a:buChar char="•"/>
            </a:pPr>
            <a:r>
              <a:rPr lang="en-GB" sz="1200" kern="1200" dirty="0" smtClean="0">
                <a:solidFill>
                  <a:schemeClr val="tx1"/>
                </a:solidFill>
                <a:latin typeface="+mn-lt"/>
                <a:ea typeface="+mn-ea"/>
                <a:cs typeface="+mn-cs"/>
              </a:rPr>
              <a:t>Reorient health services.</a:t>
            </a:r>
          </a:p>
          <a:p>
            <a:pPr lvl="0">
              <a:buFont typeface="Arial" pitchFamily="34" charset="0"/>
              <a:buChar char="•"/>
            </a:pPr>
            <a:endParaRPr lang="en-CA" sz="1200" kern="1200" dirty="0" smtClean="0">
              <a:solidFill>
                <a:schemeClr val="tx1"/>
              </a:solidFill>
              <a:latin typeface="+mn-lt"/>
              <a:ea typeface="+mn-ea"/>
              <a:cs typeface="+mn-cs"/>
            </a:endParaRPr>
          </a:p>
          <a:p>
            <a:pPr lvl="0">
              <a:buFont typeface="Arial" pitchFamily="34" charset="0"/>
              <a:buNone/>
            </a:pPr>
            <a:r>
              <a:rPr lang="en-CA" sz="1200" kern="1200" dirty="0" smtClean="0">
                <a:solidFill>
                  <a:schemeClr val="tx1"/>
                </a:solidFill>
                <a:latin typeface="+mn-lt"/>
                <a:ea typeface="+mn-ea"/>
                <a:cs typeface="+mn-cs"/>
              </a:rPr>
              <a:t>Note</a:t>
            </a:r>
            <a:r>
              <a:rPr lang="en-CA" sz="1200" kern="1200" baseline="0" dirty="0" smtClean="0">
                <a:solidFill>
                  <a:schemeClr val="tx1"/>
                </a:solidFill>
                <a:latin typeface="+mn-lt"/>
                <a:ea typeface="+mn-ea"/>
                <a:cs typeface="+mn-cs"/>
              </a:rPr>
              <a:t> that there is considerable variation in health promoters’ job titles and they are potentially employed in a range of organizations. This includes not just public health organizations and NGOs, but also:</a:t>
            </a:r>
          </a:p>
          <a:p>
            <a:pPr lvl="0">
              <a:buFont typeface="Arial" pitchFamily="34" charset="0"/>
              <a:buChar char="•"/>
            </a:pPr>
            <a:r>
              <a:rPr lang="en-CA" sz="1200" kern="1200" baseline="0" dirty="0" smtClean="0">
                <a:solidFill>
                  <a:schemeClr val="tx1"/>
                </a:solidFill>
                <a:latin typeface="+mn-lt"/>
                <a:ea typeface="+mn-ea"/>
                <a:cs typeface="+mn-cs"/>
              </a:rPr>
              <a:t> other health-related settings (e.g., mental health, primary health care, etc.)</a:t>
            </a:r>
          </a:p>
          <a:p>
            <a:pPr lvl="0">
              <a:buFont typeface="Arial" pitchFamily="34" charset="0"/>
              <a:buChar char="•"/>
            </a:pPr>
            <a:r>
              <a:rPr lang="en-CA" sz="1200" kern="1200" baseline="0" dirty="0" smtClean="0">
                <a:solidFill>
                  <a:schemeClr val="tx1"/>
                </a:solidFill>
                <a:latin typeface="+mn-lt"/>
                <a:ea typeface="+mn-ea"/>
                <a:cs typeface="+mn-cs"/>
              </a:rPr>
              <a:t> non-health settings (e.g., municipalities, workplaces, school boards, etc.).</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A2B0AC8-3D7A-4DE6-A71D-D3F8D5C00664}"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sym typeface="Wingdings" pitchFamily="2" charset="2"/>
              </a:rPr>
              <a:t>Health Promoter Competencies build and expand upon the Core Competencies for Public Health:</a:t>
            </a:r>
          </a:p>
          <a:p>
            <a:pPr>
              <a:buFont typeface="Arial" pitchFamily="34" charset="0"/>
              <a:buChar char="•"/>
            </a:pPr>
            <a:r>
              <a:rPr lang="en-CA" dirty="0" smtClean="0"/>
              <a:t> Since health promotion is a core function of public health, all </a:t>
            </a:r>
            <a:r>
              <a:rPr lang="en-GB" sz="1200" kern="1200" dirty="0" smtClean="0">
                <a:solidFill>
                  <a:schemeClr val="tx1"/>
                </a:solidFill>
                <a:latin typeface="+mn-lt"/>
                <a:ea typeface="+mn-ea"/>
                <a:cs typeface="+mn-cs"/>
              </a:rPr>
              <a:t>public health practitioners are expected to possess health promotion-related competencies. These are therefore included in the public</a:t>
            </a:r>
            <a:r>
              <a:rPr lang="en-GB" sz="1200" kern="1200" baseline="0" dirty="0" smtClean="0">
                <a:solidFill>
                  <a:schemeClr val="tx1"/>
                </a:solidFill>
                <a:latin typeface="+mn-lt"/>
                <a:ea typeface="+mn-ea"/>
                <a:cs typeface="+mn-cs"/>
              </a:rPr>
              <a:t> health core competencies.</a:t>
            </a:r>
          </a:p>
          <a:p>
            <a:pPr>
              <a:buFont typeface="Arial" pitchFamily="34" charset="0"/>
              <a:buChar char="•"/>
            </a:pPr>
            <a:r>
              <a:rPr lang="en-CA" sz="1200" kern="1200" baseline="0" dirty="0" smtClean="0">
                <a:solidFill>
                  <a:schemeClr val="tx1"/>
                </a:solidFill>
                <a:latin typeface="+mn-lt"/>
                <a:ea typeface="+mn-ea"/>
                <a:cs typeface="+mn-cs"/>
              </a:rPr>
              <a:t> </a:t>
            </a:r>
            <a:r>
              <a:rPr lang="en-CA" sz="1200" kern="1200" dirty="0" smtClean="0">
                <a:solidFill>
                  <a:schemeClr val="tx1"/>
                </a:solidFill>
                <a:latin typeface="+mn-lt"/>
                <a:ea typeface="+mn-ea"/>
                <a:cs typeface="+mn-cs"/>
              </a:rPr>
              <a:t>Since health promoters’ main role is health promotion, </a:t>
            </a:r>
            <a:r>
              <a:rPr lang="en-GB" sz="1200" kern="1200" dirty="0" smtClean="0">
                <a:solidFill>
                  <a:schemeClr val="tx1"/>
                </a:solidFill>
                <a:latin typeface="+mn-lt"/>
                <a:ea typeface="+mn-ea"/>
                <a:cs typeface="+mn-cs"/>
              </a:rPr>
              <a:t>there is a greater depth and breadth of expectations for health promotion-related competencies.</a:t>
            </a:r>
          </a:p>
          <a:p>
            <a:pPr>
              <a:buFont typeface="Arial" pitchFamily="34" charset="0"/>
              <a:buChar char="•"/>
            </a:pPr>
            <a:endParaRPr lang="en-CA" sz="1200" kern="1200" dirty="0" smtClean="0">
              <a:solidFill>
                <a:schemeClr val="tx1"/>
              </a:solidFill>
              <a:latin typeface="+mn-lt"/>
              <a:ea typeface="+mn-ea"/>
              <a:cs typeface="+mn-cs"/>
            </a:endParaRPr>
          </a:p>
          <a:p>
            <a:pPr>
              <a:buFont typeface="Arial" pitchFamily="34" charset="0"/>
              <a:buNone/>
            </a:pPr>
            <a:r>
              <a:rPr lang="en-CA" dirty="0" smtClean="0"/>
              <a:t>Within</a:t>
            </a:r>
            <a:r>
              <a:rPr lang="en-CA" baseline="0" dirty="0" smtClean="0"/>
              <a:t> the Health Promoter Competencies’ Toolkit, two levels of proficiency in the application of the competencies are described. This includes examples for each competency statement, as well as sample position descriptions. </a:t>
            </a:r>
          </a:p>
          <a:p>
            <a:pPr>
              <a:buFont typeface="Arial" pitchFamily="34" charset="0"/>
              <a:buNone/>
            </a:pPr>
            <a:endParaRPr lang="en-CA" baseline="0" dirty="0" smtClean="0"/>
          </a:p>
          <a:p>
            <a:pPr>
              <a:buFont typeface="Arial" pitchFamily="34" charset="0"/>
              <a:buNone/>
            </a:pPr>
            <a:r>
              <a:rPr lang="en-CA" baseline="0" dirty="0" smtClean="0"/>
              <a:t>The Toolkit also includes a side-by-side comparison of the Health Promoter Competencies with the Public Health Core Competencies. </a:t>
            </a:r>
            <a:endParaRPr lang="en-GB" dirty="0"/>
          </a:p>
        </p:txBody>
      </p:sp>
      <p:sp>
        <p:nvSpPr>
          <p:cNvPr id="4" name="Slide Number Placeholder 3"/>
          <p:cNvSpPr>
            <a:spLocks noGrp="1"/>
          </p:cNvSpPr>
          <p:nvPr>
            <p:ph type="sldNum" sz="quarter" idx="10"/>
          </p:nvPr>
        </p:nvSpPr>
        <p:spPr/>
        <p:txBody>
          <a:bodyPr/>
          <a:lstStyle/>
          <a:p>
            <a:fld id="{8A2B0AC8-3D7A-4DE6-A71D-D3F8D5C00664}"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Initial development</a:t>
            </a:r>
            <a:r>
              <a:rPr lang="en-CA" baseline="0" dirty="0" smtClean="0"/>
              <a:t> of the Health Promoter Competencies began in 2006. </a:t>
            </a:r>
            <a:r>
              <a:rPr lang="en-CA" dirty="0" smtClean="0"/>
              <a:t>With</a:t>
            </a:r>
            <a:r>
              <a:rPr lang="en-CA" baseline="0" dirty="0" smtClean="0"/>
              <a:t> support from the Public Health Agency of Canada (PHAC), </a:t>
            </a:r>
            <a:r>
              <a:rPr lang="en-CA" dirty="0" smtClean="0"/>
              <a:t>Health Promotion Ontario produced a series</a:t>
            </a:r>
            <a:r>
              <a:rPr lang="en-CA" baseline="0" dirty="0" smtClean="0"/>
              <a:t> of foundational documents that informed the development of an initial set of draft health promoter competencies in 2007. These were the subject of initial consultations with health promoters in 2008 at two health promotion conferences, as well as a preliminary consultation in Manitoba. No further work on the competencies occurred until a recent project completed in 2015.</a:t>
            </a:r>
          </a:p>
          <a:p>
            <a:endParaRPr lang="en-CA" baseline="0" dirty="0" smtClean="0"/>
          </a:p>
          <a:p>
            <a:r>
              <a:rPr lang="en-CA" baseline="0" dirty="0" smtClean="0"/>
              <a:t>A Committee of health promoters from three provinces received funding from PHAC in 2013 to conduct consultations in 4 provinces, develop an online toolkit to support the use of the competencies, as well as establish a network of health promoters to share information on the initiative. Interested parties from additional provinces involved with the project were invited to participate in the Committee.</a:t>
            </a:r>
          </a:p>
          <a:p>
            <a:endParaRPr lang="en-CA" baseline="0" dirty="0" smtClean="0"/>
          </a:p>
          <a:p>
            <a:r>
              <a:rPr lang="en-CA" baseline="0" dirty="0" smtClean="0"/>
              <a:t>Consultations occurred in Manitoba, Nova Scotia, British Columbia and Alberta. These were comprised of an online survey and in-person workshop in each province. Participants included health promoters, their managers and academic institutions. The feedback informed revisions to the competencies, as well as the content of the online toolkit. Feedback on a pilot version of the toolkit was used to make subsequent improvements. A network was built among project contacts that wished to receive updates on the project including revisions to the competencies and the release of the toolkit. </a:t>
            </a:r>
          </a:p>
          <a:p>
            <a:endParaRPr lang="en-CA" baseline="0" dirty="0" smtClean="0"/>
          </a:p>
          <a:p>
            <a:r>
              <a:rPr lang="en-CA" baseline="0" dirty="0" smtClean="0"/>
              <a:t>Additional details regarding the project including copies of foundational documents, provincial consultations, and access to the toolkit are available on the project’s website. (www.healthpromotercanada.com). </a:t>
            </a:r>
          </a:p>
          <a:p>
            <a:endParaRPr lang="en-CA" baseline="0" dirty="0" smtClean="0"/>
          </a:p>
        </p:txBody>
      </p:sp>
      <p:sp>
        <p:nvSpPr>
          <p:cNvPr id="4" name="Slide Number Placeholder 3"/>
          <p:cNvSpPr>
            <a:spLocks noGrp="1"/>
          </p:cNvSpPr>
          <p:nvPr>
            <p:ph type="sldNum" sz="quarter" idx="10"/>
          </p:nvPr>
        </p:nvSpPr>
        <p:spPr/>
        <p:txBody>
          <a:bodyPr/>
          <a:lstStyle/>
          <a:p>
            <a:fld id="{8A2B0AC8-3D7A-4DE6-A71D-D3F8D5C00664}"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Health Promoter</a:t>
            </a:r>
            <a:r>
              <a:rPr lang="en-CA" baseline="0" dirty="0" smtClean="0"/>
              <a:t> Competencies package includes a preamble, the competency statements themselves, as well as a glossary for various terms appearing in the competency statements. An online toolkit is available to support use of the competencies.</a:t>
            </a:r>
            <a:endParaRPr lang="en-GB" dirty="0"/>
          </a:p>
        </p:txBody>
      </p:sp>
      <p:sp>
        <p:nvSpPr>
          <p:cNvPr id="4" name="Slide Number Placeholder 3"/>
          <p:cNvSpPr>
            <a:spLocks noGrp="1"/>
          </p:cNvSpPr>
          <p:nvPr>
            <p:ph type="sldNum" sz="quarter" idx="10"/>
          </p:nvPr>
        </p:nvSpPr>
        <p:spPr/>
        <p:txBody>
          <a:bodyPr/>
          <a:lstStyle/>
          <a:p>
            <a:fld id="{8A2B0AC8-3D7A-4DE6-A71D-D3F8D5C00664}"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5245C8C-28E7-465E-A7FC-B376F59DB84D}" type="datetime1">
              <a:rPr lang="en-GB" smtClean="0"/>
              <a:pPr/>
              <a:t>17-03-05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E2A3E8-AE06-43B3-9B14-6B5FC048348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9CDD56-9A48-4DC9-9E4B-A138534A4DF3}" type="datetime1">
              <a:rPr lang="en-GB" smtClean="0"/>
              <a:pPr/>
              <a:t>17-03-05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E2A3E8-AE06-43B3-9B14-6B5FC048348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4659DA-8724-4581-88FE-AB9B2E453CF2}" type="datetime1">
              <a:rPr lang="en-GB" smtClean="0"/>
              <a:pPr/>
              <a:t>17-03-05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E2A3E8-AE06-43B3-9B14-6B5FC048348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651D1A-3FA2-4EDB-983D-4548C65E7C18}" type="datetime1">
              <a:rPr lang="en-GB" smtClean="0"/>
              <a:pPr/>
              <a:t>17-03-05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E2A3E8-AE06-43B3-9B14-6B5FC048348E}" type="slidenum">
              <a:rPr lang="en-GB" smtClean="0"/>
              <a:pPr/>
              <a:t>‹#›</a:t>
            </a:fld>
            <a:endParaRPr lang="en-GB"/>
          </a:p>
        </p:txBody>
      </p:sp>
      <p:pic>
        <p:nvPicPr>
          <p:cNvPr id="9" name="Picture 8"/>
          <p:cNvPicPr/>
          <p:nvPr userDrawn="1"/>
        </p:nvPicPr>
        <p:blipFill>
          <a:blip r:embed="rId2">
            <a:extLst>
              <a:ext uri="{28A0092B-C50C-407E-A947-70E740481C1C}">
                <a14:useLocalDpi xmlns:a14="http://schemas.microsoft.com/office/drawing/2010/main" val="0"/>
              </a:ext>
            </a:extLst>
          </a:blip>
          <a:stretch>
            <a:fillRect/>
          </a:stretch>
        </p:blipFill>
        <p:spPr>
          <a:xfrm>
            <a:off x="323528" y="6165304"/>
            <a:ext cx="2880320" cy="7123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75694E-CBE6-4A7D-BF95-394FBECC19CE}" type="datetime1">
              <a:rPr lang="en-GB" smtClean="0"/>
              <a:pPr/>
              <a:t>17-03-05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E2A3E8-AE06-43B3-9B14-6B5FC048348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2EEDDE-D6D4-41C3-9B85-73D79DE9036D}" type="datetime1">
              <a:rPr lang="en-GB" smtClean="0"/>
              <a:pPr/>
              <a:t>17-03-05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E2A3E8-AE06-43B3-9B14-6B5FC048348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943790-17F1-4CD7-A978-353A2D986128}" type="datetime1">
              <a:rPr lang="en-GB" smtClean="0"/>
              <a:pPr/>
              <a:t>17-03-05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E2A3E8-AE06-43B3-9B14-6B5FC048348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EFA5F27-FAC9-4749-802C-86381DA923C2}" type="datetime1">
              <a:rPr lang="en-GB" smtClean="0"/>
              <a:pPr/>
              <a:t>17-03-05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E2A3E8-AE06-43B3-9B14-6B5FC048348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EAFC5-C0C1-47CE-B18E-7D964935F65A}" type="datetime1">
              <a:rPr lang="en-GB" smtClean="0"/>
              <a:pPr/>
              <a:t>17-03-05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E2A3E8-AE06-43B3-9B14-6B5FC048348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23635-39E8-47BF-AE9F-2F23FDE2AA54}" type="datetime1">
              <a:rPr lang="en-GB" smtClean="0"/>
              <a:pPr/>
              <a:t>17-03-05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E2A3E8-AE06-43B3-9B14-6B5FC048348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60249-ADE2-4E51-98E9-BD2A536522B4}" type="datetime1">
              <a:rPr lang="en-GB" smtClean="0"/>
              <a:pPr/>
              <a:t>17-03-05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E2A3E8-AE06-43B3-9B14-6B5FC048348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5ECDC-AC19-4B74-A6EC-1BE66DA80B13}" type="datetime1">
              <a:rPr lang="en-GB" smtClean="0"/>
              <a:pPr/>
              <a:t>17-03-05</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2A3E8-AE06-43B3-9B14-6B5FC048348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ealthpromotercanada.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052736"/>
            <a:ext cx="8206680" cy="1470025"/>
          </a:xfrm>
        </p:spPr>
        <p:txBody>
          <a:bodyPr>
            <a:noAutofit/>
          </a:bodyPr>
          <a:lstStyle/>
          <a:p>
            <a:r>
              <a:rPr lang="en-US" sz="4800" b="1" dirty="0" smtClean="0">
                <a:solidFill>
                  <a:srgbClr val="FF0000"/>
                </a:solidFill>
              </a:rPr>
              <a:t>The Pan-Canadian Health Promoter Competencies:</a:t>
            </a:r>
            <a:br>
              <a:rPr lang="en-US" sz="4800" b="1" dirty="0" smtClean="0">
                <a:solidFill>
                  <a:srgbClr val="FF0000"/>
                </a:solidFill>
              </a:rPr>
            </a:br>
            <a:r>
              <a:rPr lang="en-US" sz="4800" b="1" dirty="0" smtClean="0">
                <a:solidFill>
                  <a:srgbClr val="FF0000"/>
                </a:solidFill>
              </a:rPr>
              <a:t>Overview </a:t>
            </a:r>
            <a:endParaRPr lang="en-GB" sz="4800" b="1" dirty="0">
              <a:solidFill>
                <a:srgbClr val="FF0000"/>
              </a:solidFill>
            </a:endParaRPr>
          </a:p>
        </p:txBody>
      </p:sp>
      <p:pic>
        <p:nvPicPr>
          <p:cNvPr id="7" name="Picture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7484"/>
          <a:stretch/>
        </p:blipFill>
        <p:spPr>
          <a:xfrm>
            <a:off x="5719377" y="2879989"/>
            <a:ext cx="2495555" cy="2016224"/>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617470" y="5375106"/>
            <a:ext cx="3909060" cy="10782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CA" dirty="0" smtClean="0"/>
              <a:t>The Competencies Package</a:t>
            </a:r>
            <a:endParaRPr lang="en-GB" dirty="0"/>
          </a:p>
        </p:txBody>
      </p:sp>
      <p:sp>
        <p:nvSpPr>
          <p:cNvPr id="3" name="Content Placeholder 2"/>
          <p:cNvSpPr>
            <a:spLocks noGrp="1"/>
          </p:cNvSpPr>
          <p:nvPr>
            <p:ph idx="1"/>
          </p:nvPr>
        </p:nvSpPr>
        <p:spPr>
          <a:xfrm>
            <a:off x="457200" y="1340768"/>
            <a:ext cx="8229600" cy="4752528"/>
          </a:xfrm>
        </p:spPr>
        <p:txBody>
          <a:bodyPr>
            <a:normAutofit/>
          </a:bodyPr>
          <a:lstStyle/>
          <a:p>
            <a:r>
              <a:rPr lang="en-CA" dirty="0" smtClean="0"/>
              <a:t>A preamble</a:t>
            </a:r>
          </a:p>
          <a:p>
            <a:r>
              <a:rPr lang="en-CA" dirty="0" smtClean="0"/>
              <a:t>Competency statements</a:t>
            </a:r>
          </a:p>
          <a:p>
            <a:r>
              <a:rPr lang="en-CA" dirty="0" smtClean="0"/>
              <a:t>Glossary</a:t>
            </a:r>
          </a:p>
          <a:p>
            <a:r>
              <a:rPr lang="en-CA" dirty="0" smtClean="0"/>
              <a:t>Online toolkit</a:t>
            </a:r>
            <a:endParaRPr lang="en-GB" dirty="0"/>
          </a:p>
        </p:txBody>
      </p:sp>
      <p:sp>
        <p:nvSpPr>
          <p:cNvPr id="4" name="Slide Number Placeholder 3"/>
          <p:cNvSpPr>
            <a:spLocks noGrp="1"/>
          </p:cNvSpPr>
          <p:nvPr>
            <p:ph type="sldNum" sz="quarter" idx="12"/>
          </p:nvPr>
        </p:nvSpPr>
        <p:spPr/>
        <p:txBody>
          <a:bodyPr/>
          <a:lstStyle/>
          <a:p>
            <a:fld id="{39E2A3E8-AE06-43B3-9B14-6B5FC048348E}" type="slidenum">
              <a:rPr lang="en-GB" smtClean="0"/>
              <a:pPr/>
              <a:t>10</a:t>
            </a:fld>
            <a:endParaRPr lang="en-GB"/>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64488" cy="978363"/>
          </a:xfrm>
        </p:spPr>
        <p:txBody>
          <a:bodyPr>
            <a:noAutofit/>
          </a:bodyPr>
          <a:lstStyle/>
          <a:p>
            <a:r>
              <a:rPr lang="en-CA" sz="3200" b="1" dirty="0" smtClean="0">
                <a:solidFill>
                  <a:srgbClr val="FF0000"/>
                </a:solidFill>
              </a:rPr>
              <a:t>Health Promoter Competencies </a:t>
            </a:r>
            <a:br>
              <a:rPr lang="en-CA" sz="3200" b="1" dirty="0" smtClean="0">
                <a:solidFill>
                  <a:srgbClr val="FF0000"/>
                </a:solidFill>
              </a:rPr>
            </a:br>
            <a:r>
              <a:rPr lang="en-CA" sz="3200" b="1" dirty="0" smtClean="0">
                <a:solidFill>
                  <a:srgbClr val="FF0000"/>
                </a:solidFill>
              </a:rPr>
              <a:t>34 Statements in 9 Domains</a:t>
            </a:r>
            <a:endParaRPr lang="en-GB" sz="3200" b="1" dirty="0">
              <a:solidFill>
                <a:srgbClr val="FF0000"/>
              </a:solidFill>
            </a:endParaRPr>
          </a:p>
        </p:txBody>
      </p:sp>
      <p:sp>
        <p:nvSpPr>
          <p:cNvPr id="5" name="Slide Number Placeholder 4"/>
          <p:cNvSpPr>
            <a:spLocks noGrp="1"/>
          </p:cNvSpPr>
          <p:nvPr>
            <p:ph type="sldNum" sz="quarter" idx="12"/>
          </p:nvPr>
        </p:nvSpPr>
        <p:spPr/>
        <p:txBody>
          <a:bodyPr/>
          <a:lstStyle/>
          <a:p>
            <a:fld id="{39E2A3E8-AE06-43B3-9B14-6B5FC048348E}" type="slidenum">
              <a:rPr lang="en-GB" smtClean="0"/>
              <a:pPr/>
              <a:t>11</a:t>
            </a:fld>
            <a:endParaRPr lang="en-GB"/>
          </a:p>
        </p:txBody>
      </p:sp>
      <p:sp>
        <p:nvSpPr>
          <p:cNvPr id="6" name="Footer Placeholder 5"/>
          <p:cNvSpPr>
            <a:spLocks noGrp="1"/>
          </p:cNvSpPr>
          <p:nvPr>
            <p:ph type="ftr" sz="quarter" idx="11"/>
          </p:nvPr>
        </p:nvSpPr>
        <p:spPr/>
        <p:txBody>
          <a:bodyPr/>
          <a:lstStyle/>
          <a:p>
            <a:endParaRPr lang="en-GB"/>
          </a:p>
        </p:txBody>
      </p:sp>
      <p:graphicFrame>
        <p:nvGraphicFramePr>
          <p:cNvPr id="8" name="Diagram 7"/>
          <p:cNvGraphicFramePr/>
          <p:nvPr>
            <p:extLst>
              <p:ext uri="{D42A27DB-BD31-4B8C-83A1-F6EECF244321}">
                <p14:modId xmlns:p14="http://schemas.microsoft.com/office/powerpoint/2010/main" val="2475495566"/>
              </p:ext>
            </p:extLst>
          </p:nvPr>
        </p:nvGraphicFramePr>
        <p:xfrm>
          <a:off x="251520" y="964952"/>
          <a:ext cx="8640960"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p:nvPr/>
        </p:nvPicPr>
        <p:blipFill>
          <a:blip r:embed="rId8">
            <a:extLst>
              <a:ext uri="{28A0092B-C50C-407E-A947-70E740481C1C}">
                <a14:useLocalDpi xmlns:a14="http://schemas.microsoft.com/office/drawing/2010/main" val="0"/>
              </a:ext>
            </a:extLst>
          </a:blip>
          <a:stretch>
            <a:fillRect/>
          </a:stretch>
        </p:blipFill>
        <p:spPr>
          <a:xfrm>
            <a:off x="323528" y="6165304"/>
            <a:ext cx="2880320" cy="7123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CA" dirty="0" smtClean="0"/>
              <a:t>What About Health Promotion </a:t>
            </a:r>
            <a:br>
              <a:rPr lang="en-CA" dirty="0" smtClean="0"/>
            </a:br>
            <a:r>
              <a:rPr lang="en-CA" dirty="0" smtClean="0"/>
              <a:t>Core Values and Principles?</a:t>
            </a:r>
            <a:endParaRPr lang="en-GB" dirty="0"/>
          </a:p>
        </p:txBody>
      </p:sp>
      <p:sp>
        <p:nvSpPr>
          <p:cNvPr id="3" name="Content Placeholder 2"/>
          <p:cNvSpPr>
            <a:spLocks noGrp="1"/>
          </p:cNvSpPr>
          <p:nvPr>
            <p:ph idx="1"/>
          </p:nvPr>
        </p:nvSpPr>
        <p:spPr>
          <a:xfrm>
            <a:off x="457200" y="1340768"/>
            <a:ext cx="8229600" cy="4752528"/>
          </a:xfrm>
        </p:spPr>
        <p:txBody>
          <a:bodyPr>
            <a:normAutofit fontScale="85000" lnSpcReduction="10000"/>
          </a:bodyPr>
          <a:lstStyle/>
          <a:p>
            <a:r>
              <a:rPr lang="en-CA" dirty="0" smtClean="0"/>
              <a:t>The preamble to the competencies include the following core values and principles that guide health promotion practice:</a:t>
            </a:r>
          </a:p>
          <a:p>
            <a:pPr lvl="1"/>
            <a:r>
              <a:rPr lang="en-GB" dirty="0" smtClean="0"/>
              <a:t>a social-ecologic model of health that takes into account the cultural, economic, and social determinants of health</a:t>
            </a:r>
          </a:p>
          <a:p>
            <a:pPr lvl="1"/>
            <a:r>
              <a:rPr lang="en-GB" dirty="0" smtClean="0"/>
              <a:t>a commitment to equity, civil society and social justice</a:t>
            </a:r>
          </a:p>
          <a:p>
            <a:pPr lvl="1"/>
            <a:r>
              <a:rPr lang="en-GB" dirty="0" smtClean="0"/>
              <a:t>a respect for cultural diversity and sensitivity</a:t>
            </a:r>
          </a:p>
          <a:p>
            <a:pPr lvl="1"/>
            <a:r>
              <a:rPr lang="en-GB" dirty="0" smtClean="0"/>
              <a:t>a dedication to sustainable development</a:t>
            </a:r>
          </a:p>
          <a:p>
            <a:pPr lvl="1"/>
            <a:r>
              <a:rPr lang="en-GB" dirty="0" smtClean="0"/>
              <a:t>a participatory approach to engaging the population in identifying needs, setting priorities, and planning, implementing, and evaluating the practical and feasible health promotion solutions to address needs.</a:t>
            </a:r>
            <a:endParaRPr lang="en-GB" dirty="0"/>
          </a:p>
        </p:txBody>
      </p:sp>
      <p:sp>
        <p:nvSpPr>
          <p:cNvPr id="4" name="Slide Number Placeholder 3"/>
          <p:cNvSpPr>
            <a:spLocks noGrp="1"/>
          </p:cNvSpPr>
          <p:nvPr>
            <p:ph type="sldNum" sz="quarter" idx="12"/>
          </p:nvPr>
        </p:nvSpPr>
        <p:spPr/>
        <p:txBody>
          <a:bodyPr/>
          <a:lstStyle/>
          <a:p>
            <a:fld id="{39E2A3E8-AE06-43B3-9B14-6B5FC048348E}" type="slidenum">
              <a:rPr lang="en-GB" smtClean="0"/>
              <a:pPr/>
              <a:t>12</a:t>
            </a:fld>
            <a:endParaRPr lang="en-GB"/>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17484"/>
          <a:stretch/>
        </p:blipFill>
        <p:spPr>
          <a:xfrm>
            <a:off x="6648445" y="0"/>
            <a:ext cx="2495555" cy="2016224"/>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CA" dirty="0" smtClean="0"/>
              <a:t>Using the Competencies</a:t>
            </a:r>
            <a:endParaRPr lang="en-GB" dirty="0"/>
          </a:p>
        </p:txBody>
      </p:sp>
      <p:sp>
        <p:nvSpPr>
          <p:cNvPr id="3" name="Content Placeholder 2"/>
          <p:cNvSpPr>
            <a:spLocks noGrp="1"/>
          </p:cNvSpPr>
          <p:nvPr>
            <p:ph idx="1"/>
          </p:nvPr>
        </p:nvSpPr>
        <p:spPr>
          <a:xfrm>
            <a:off x="457200" y="1196752"/>
            <a:ext cx="8229600" cy="4896544"/>
          </a:xfrm>
        </p:spPr>
        <p:txBody>
          <a:bodyPr>
            <a:normAutofit lnSpcReduction="10000"/>
          </a:bodyPr>
          <a:lstStyle/>
          <a:p>
            <a:r>
              <a:rPr lang="en-CA" dirty="0" smtClean="0"/>
              <a:t>Competencies are a building block for workforce development and can be used for various tasks:</a:t>
            </a:r>
          </a:p>
          <a:p>
            <a:pPr lvl="1"/>
            <a:r>
              <a:rPr lang="en-CA" dirty="0" smtClean="0"/>
              <a:t>Creating a job profile to describe the health promoter role &amp; to inform job descriptions</a:t>
            </a:r>
          </a:p>
          <a:p>
            <a:pPr lvl="1"/>
            <a:r>
              <a:rPr lang="en-CA" dirty="0" smtClean="0"/>
              <a:t>Creating a job description</a:t>
            </a:r>
          </a:p>
          <a:p>
            <a:pPr lvl="1"/>
            <a:r>
              <a:rPr lang="en-CA" dirty="0" smtClean="0"/>
              <a:t>Planning job interview questions</a:t>
            </a:r>
          </a:p>
          <a:p>
            <a:pPr lvl="1"/>
            <a:r>
              <a:rPr lang="en-CA" dirty="0" smtClean="0"/>
              <a:t>Competency based self-assessment</a:t>
            </a:r>
          </a:p>
          <a:p>
            <a:pPr lvl="1"/>
            <a:r>
              <a:rPr lang="en-CA" dirty="0" smtClean="0"/>
              <a:t>Planning to meet learning needs</a:t>
            </a:r>
          </a:p>
          <a:p>
            <a:pPr lvl="1"/>
            <a:r>
              <a:rPr lang="en-CA" dirty="0" smtClean="0"/>
              <a:t>Designing curriculum</a:t>
            </a:r>
          </a:p>
          <a:p>
            <a:pPr lvl="1">
              <a:buNone/>
            </a:pPr>
            <a:endParaRPr lang="en-GB" dirty="0"/>
          </a:p>
        </p:txBody>
      </p:sp>
      <p:sp>
        <p:nvSpPr>
          <p:cNvPr id="4" name="Slide Number Placeholder 3"/>
          <p:cNvSpPr>
            <a:spLocks noGrp="1"/>
          </p:cNvSpPr>
          <p:nvPr>
            <p:ph type="sldNum" sz="quarter" idx="12"/>
          </p:nvPr>
        </p:nvSpPr>
        <p:spPr/>
        <p:txBody>
          <a:bodyPr/>
          <a:lstStyle/>
          <a:p>
            <a:fld id="{39E2A3E8-AE06-43B3-9B14-6B5FC048348E}" type="slidenum">
              <a:rPr lang="en-GB" smtClean="0"/>
              <a:pPr/>
              <a:t>13</a:t>
            </a:fld>
            <a:endParaRPr lang="en-GB"/>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CA" dirty="0" smtClean="0"/>
              <a:t>Online Toolkit</a:t>
            </a:r>
            <a:endParaRPr lang="en-GB" dirty="0"/>
          </a:p>
        </p:txBody>
      </p:sp>
      <p:sp>
        <p:nvSpPr>
          <p:cNvPr id="3" name="Content Placeholder 2"/>
          <p:cNvSpPr>
            <a:spLocks noGrp="1"/>
          </p:cNvSpPr>
          <p:nvPr>
            <p:ph idx="1"/>
          </p:nvPr>
        </p:nvSpPr>
        <p:spPr>
          <a:xfrm>
            <a:off x="457200" y="1196752"/>
            <a:ext cx="8229600" cy="4896544"/>
          </a:xfrm>
        </p:spPr>
        <p:txBody>
          <a:bodyPr>
            <a:normAutofit/>
          </a:bodyPr>
          <a:lstStyle/>
          <a:p>
            <a:r>
              <a:rPr lang="en-CA" dirty="0" smtClean="0"/>
              <a:t>An online toolkit provides a number of tools to support the practical use of the competencies. </a:t>
            </a:r>
          </a:p>
          <a:p>
            <a:r>
              <a:rPr lang="en-CA" dirty="0" smtClean="0"/>
              <a:t>There are 4 groups of tools:</a:t>
            </a:r>
          </a:p>
          <a:p>
            <a:pPr lvl="1"/>
            <a:r>
              <a:rPr lang="en-CA" dirty="0" smtClean="0"/>
              <a:t>Position profile</a:t>
            </a:r>
          </a:p>
          <a:p>
            <a:pPr lvl="1"/>
            <a:r>
              <a:rPr lang="en-CA" dirty="0" smtClean="0"/>
              <a:t>Practitioner tools</a:t>
            </a:r>
          </a:p>
          <a:p>
            <a:pPr lvl="1"/>
            <a:r>
              <a:rPr lang="en-CA" dirty="0" smtClean="0"/>
              <a:t>Manager tools</a:t>
            </a:r>
          </a:p>
          <a:p>
            <a:pPr lvl="1"/>
            <a:r>
              <a:rPr lang="en-CA" dirty="0" smtClean="0"/>
              <a:t>Additional tools</a:t>
            </a:r>
          </a:p>
          <a:p>
            <a:pPr lvl="1">
              <a:buNone/>
            </a:pPr>
            <a:endParaRPr lang="en-GB" dirty="0"/>
          </a:p>
        </p:txBody>
      </p:sp>
      <p:sp>
        <p:nvSpPr>
          <p:cNvPr id="4" name="Slide Number Placeholder 3"/>
          <p:cNvSpPr>
            <a:spLocks noGrp="1"/>
          </p:cNvSpPr>
          <p:nvPr>
            <p:ph type="sldNum" sz="quarter" idx="12"/>
          </p:nvPr>
        </p:nvSpPr>
        <p:spPr/>
        <p:txBody>
          <a:bodyPr/>
          <a:lstStyle/>
          <a:p>
            <a:fld id="{39E2A3E8-AE06-43B3-9B14-6B5FC048348E}" type="slidenum">
              <a:rPr lang="en-GB" smtClean="0"/>
              <a:pPr/>
              <a:t>14</a:t>
            </a:fld>
            <a:endParaRPr lang="en-GB"/>
          </a:p>
        </p:txBody>
      </p:sp>
      <p:pic>
        <p:nvPicPr>
          <p:cNvPr id="6" name="Picture 2" descr="Image result for toolbox clip art"/>
          <p:cNvPicPr>
            <a:picLocks noChangeAspect="1" noChangeArrowheads="1"/>
          </p:cNvPicPr>
          <p:nvPr/>
        </p:nvPicPr>
        <p:blipFill>
          <a:blip r:embed="rId3" cstate="print"/>
          <a:srcRect/>
          <a:stretch>
            <a:fillRect/>
          </a:stretch>
        </p:blipFill>
        <p:spPr bwMode="auto">
          <a:xfrm>
            <a:off x="5508104" y="3212976"/>
            <a:ext cx="3006725" cy="21939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E2A3E8-AE06-43B3-9B14-6B5FC048348E}" type="slidenum">
              <a:rPr lang="en-GB" smtClean="0"/>
              <a:pPr/>
              <a:t>15</a:t>
            </a:fld>
            <a:endParaRPr lang="en-GB"/>
          </a:p>
        </p:txBody>
      </p:sp>
      <p:sp>
        <p:nvSpPr>
          <p:cNvPr id="5" name="Footer Placeholder 4"/>
          <p:cNvSpPr>
            <a:spLocks noGrp="1"/>
          </p:cNvSpPr>
          <p:nvPr>
            <p:ph type="ftr" sz="quarter" idx="11"/>
          </p:nvPr>
        </p:nvSpPr>
        <p:spPr/>
        <p:txBody>
          <a:bodyPr/>
          <a:lstStyle/>
          <a:p>
            <a:endParaRPr lang="en-GB"/>
          </a:p>
        </p:txBody>
      </p:sp>
      <p:pic>
        <p:nvPicPr>
          <p:cNvPr id="23553" name="Picture 1"/>
          <p:cNvPicPr>
            <a:picLocks noChangeAspect="1" noChangeArrowheads="1"/>
          </p:cNvPicPr>
          <p:nvPr/>
        </p:nvPicPr>
        <p:blipFill>
          <a:blip r:embed="rId3" cstate="print"/>
          <a:srcRect/>
          <a:stretch>
            <a:fillRect/>
          </a:stretch>
        </p:blipFill>
        <p:spPr bwMode="auto">
          <a:xfrm>
            <a:off x="114300" y="0"/>
            <a:ext cx="8915400" cy="5981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Have the Competencies Been Used To-Date?</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Early application of the competencies over the course of the project included: </a:t>
            </a:r>
          </a:p>
          <a:p>
            <a:pPr lvl="1"/>
            <a:r>
              <a:rPr lang="en-CA" dirty="0" smtClean="0"/>
              <a:t>Adaptation of the competencies and the position profile (tool) to inform Nova Scotia's development of a province-wide position profile for health promoters</a:t>
            </a:r>
          </a:p>
          <a:p>
            <a:pPr lvl="1"/>
            <a:r>
              <a:rPr lang="en-CA" dirty="0" smtClean="0"/>
              <a:t>Application of the competencies in curriculum renewal efforts in multiple university health promoter programs</a:t>
            </a:r>
          </a:p>
          <a:p>
            <a:pPr lvl="1"/>
            <a:r>
              <a:rPr lang="en-CA" dirty="0" smtClean="0"/>
              <a:t>Application of the competencies in professional development events – </a:t>
            </a:r>
          </a:p>
          <a:p>
            <a:pPr lvl="1"/>
            <a:r>
              <a:rPr lang="en-CA" dirty="0" smtClean="0"/>
              <a:t>Early mapping by Public Health Ontario of existing health promotion skill building resources to the competency statements </a:t>
            </a:r>
          </a:p>
          <a:p>
            <a:pPr lvl="1"/>
            <a:r>
              <a:rPr lang="en-CA" dirty="0" smtClean="0"/>
              <a:t>Interest by health promoters at the Department of National Defence in utilizing the competencies to better describe and organize their work.</a:t>
            </a:r>
          </a:p>
          <a:p>
            <a:endParaRPr lang="en-CA"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E2A3E8-AE06-43B3-9B14-6B5FC048348E}" type="slidenum">
              <a:rPr lang="en-GB" smtClean="0"/>
              <a:pPr/>
              <a:t>16</a:t>
            </a:fld>
            <a:endParaRPr lang="en-GB"/>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a:bodyPr>
          <a:lstStyle/>
          <a:p>
            <a:r>
              <a:rPr lang="en-CA" dirty="0" smtClean="0"/>
              <a:t>More Information</a:t>
            </a:r>
            <a:endParaRPr lang="en-GB" dirty="0"/>
          </a:p>
        </p:txBody>
      </p:sp>
      <p:sp>
        <p:nvSpPr>
          <p:cNvPr id="3" name="Content Placeholder 2"/>
          <p:cNvSpPr>
            <a:spLocks noGrp="1"/>
          </p:cNvSpPr>
          <p:nvPr>
            <p:ph idx="1"/>
          </p:nvPr>
        </p:nvSpPr>
        <p:spPr>
          <a:xfrm>
            <a:off x="457200" y="908720"/>
            <a:ext cx="8229600" cy="5040560"/>
          </a:xfrm>
        </p:spPr>
        <p:txBody>
          <a:bodyPr>
            <a:normAutofit fontScale="92500" lnSpcReduction="20000"/>
          </a:bodyPr>
          <a:lstStyle/>
          <a:p>
            <a:r>
              <a:rPr lang="en-CA" dirty="0" smtClean="0"/>
              <a:t>The project to validate and revise the health promoter competencies formally ended in December 2015</a:t>
            </a:r>
          </a:p>
          <a:p>
            <a:r>
              <a:rPr lang="en-CA" dirty="0" smtClean="0"/>
              <a:t>The project materials including the competencies, foundational documents, provincial consultation reports, and online toolkit will remain available at </a:t>
            </a:r>
            <a:r>
              <a:rPr lang="en-CA" dirty="0" smtClean="0">
                <a:hlinkClick r:id="rId2"/>
              </a:rPr>
              <a:t>www.healthpromotioncanada.ca</a:t>
            </a:r>
            <a:r>
              <a:rPr lang="en-CA" dirty="0" smtClean="0"/>
              <a:t>  </a:t>
            </a:r>
          </a:p>
          <a:p>
            <a:r>
              <a:rPr lang="en-CA" dirty="0" smtClean="0"/>
              <a:t>A group of health promoters from across the country will continue to look for opportunities to support workforce development efforts for health promoters.</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E2A3E8-AE06-43B3-9B14-6B5FC048348E}" type="slidenum">
              <a:rPr lang="en-GB" smtClean="0"/>
              <a:pPr/>
              <a:t>17</a:t>
            </a:fld>
            <a:endParaRPr lang="en-GB"/>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a:t>
            </a:r>
            <a:endParaRPr lang="en-GB" dirty="0"/>
          </a:p>
        </p:txBody>
      </p:sp>
      <p:sp>
        <p:nvSpPr>
          <p:cNvPr id="3" name="Content Placeholder 2"/>
          <p:cNvSpPr>
            <a:spLocks noGrp="1"/>
          </p:cNvSpPr>
          <p:nvPr>
            <p:ph idx="1"/>
          </p:nvPr>
        </p:nvSpPr>
        <p:spPr>
          <a:xfrm>
            <a:off x="457200" y="1412776"/>
            <a:ext cx="8229600" cy="4525963"/>
          </a:xfrm>
        </p:spPr>
        <p:txBody>
          <a:bodyPr>
            <a:normAutofit fontScale="92500" lnSpcReduction="10000"/>
          </a:bodyPr>
          <a:lstStyle/>
          <a:p>
            <a:r>
              <a:rPr lang="en-CA" dirty="0" smtClean="0"/>
              <a:t>Provide a brief overview of the Health Promoter Competencies:</a:t>
            </a:r>
          </a:p>
          <a:p>
            <a:pPr lvl="1"/>
            <a:r>
              <a:rPr lang="en-CA" dirty="0" smtClean="0"/>
              <a:t>What are the Health Promoter Competencies?</a:t>
            </a:r>
          </a:p>
          <a:p>
            <a:pPr lvl="1"/>
            <a:r>
              <a:rPr lang="en-CA" dirty="0" smtClean="0"/>
              <a:t>Why were they developed?</a:t>
            </a:r>
          </a:p>
          <a:p>
            <a:pPr lvl="1"/>
            <a:r>
              <a:rPr lang="en-CA" dirty="0" smtClean="0"/>
              <a:t>Who are they for?</a:t>
            </a:r>
          </a:p>
          <a:p>
            <a:pPr lvl="1"/>
            <a:r>
              <a:rPr lang="en-CA" dirty="0" smtClean="0"/>
              <a:t>How were they developed?</a:t>
            </a:r>
          </a:p>
          <a:p>
            <a:pPr lvl="1"/>
            <a:r>
              <a:rPr lang="en-CA" dirty="0" smtClean="0"/>
              <a:t>What do the competencies include?</a:t>
            </a:r>
          </a:p>
          <a:p>
            <a:pPr lvl="1"/>
            <a:r>
              <a:rPr lang="en-CA" dirty="0" smtClean="0"/>
              <a:t>What tools exist to support their use?</a:t>
            </a:r>
          </a:p>
          <a:p>
            <a:pPr lvl="1"/>
            <a:r>
              <a:rPr lang="en-CA" dirty="0" smtClean="0"/>
              <a:t>How have the competencies been used to-date?</a:t>
            </a:r>
          </a:p>
          <a:p>
            <a:pPr lvl="1"/>
            <a:r>
              <a:rPr lang="en-CA" dirty="0" smtClean="0"/>
              <a:t>How can I get more information?</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E2A3E8-AE06-43B3-9B14-6B5FC048348E}" type="slidenum">
              <a:rPr lang="en-GB" smtClean="0"/>
              <a:pPr/>
              <a:t>2</a:t>
            </a:fld>
            <a:endParaRPr lang="en-GB"/>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are the </a:t>
            </a:r>
            <a:br>
              <a:rPr lang="en-CA" dirty="0" smtClean="0"/>
            </a:br>
            <a:r>
              <a:rPr lang="en-CA" dirty="0" smtClean="0"/>
              <a:t>Health Promoter Competencies?</a:t>
            </a:r>
            <a:endParaRPr lang="en-GB" dirty="0"/>
          </a:p>
        </p:txBody>
      </p:sp>
      <p:sp>
        <p:nvSpPr>
          <p:cNvPr id="3" name="Content Placeholder 2"/>
          <p:cNvSpPr>
            <a:spLocks noGrp="1"/>
          </p:cNvSpPr>
          <p:nvPr>
            <p:ph idx="1"/>
          </p:nvPr>
        </p:nvSpPr>
        <p:spPr>
          <a:xfrm>
            <a:off x="457200" y="1844824"/>
            <a:ext cx="8229600" cy="4281340"/>
          </a:xfrm>
        </p:spPr>
        <p:txBody>
          <a:bodyPr>
            <a:normAutofit/>
          </a:bodyPr>
          <a:lstStyle/>
          <a:p>
            <a:r>
              <a:rPr lang="en-GB" dirty="0" smtClean="0"/>
              <a:t>Describe what health promoters are expected to be capable of doing in the field of health promotion to:</a:t>
            </a:r>
          </a:p>
          <a:p>
            <a:pPr lvl="1"/>
            <a:r>
              <a:rPr lang="en-CA" dirty="0" smtClean="0"/>
              <a:t>Improve determinants of health</a:t>
            </a:r>
          </a:p>
          <a:p>
            <a:pPr lvl="1"/>
            <a:r>
              <a:rPr lang="en-CA" dirty="0" smtClean="0"/>
              <a:t>Improve health and health equity</a:t>
            </a:r>
            <a:endParaRPr lang="en-GB" dirty="0" smtClean="0"/>
          </a:p>
          <a:p>
            <a:endParaRPr lang="en-GB" dirty="0" smtClean="0"/>
          </a:p>
          <a:p>
            <a:pPr>
              <a:buNone/>
            </a:pP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E2A3E8-AE06-43B3-9B14-6B5FC048348E}" type="slidenum">
              <a:rPr lang="en-GB" smtClean="0"/>
              <a:pPr/>
              <a:t>3</a:t>
            </a:fld>
            <a:endParaRPr lang="en-GB"/>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E2A3E8-AE06-43B3-9B14-6B5FC048348E}" type="slidenum">
              <a:rPr lang="en-GB" smtClean="0"/>
              <a:pPr/>
              <a:t>4</a:t>
            </a:fld>
            <a:endParaRPr lang="en-GB"/>
          </a:p>
        </p:txBody>
      </p:sp>
      <p:graphicFrame>
        <p:nvGraphicFramePr>
          <p:cNvPr id="8" name="Diagram 7"/>
          <p:cNvGraphicFramePr/>
          <p:nvPr/>
        </p:nvGraphicFramePr>
        <p:xfrm>
          <a:off x="251520" y="1124744"/>
          <a:ext cx="864096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p:cNvCxnSpPr/>
          <p:nvPr/>
        </p:nvCxnSpPr>
        <p:spPr>
          <a:xfrm rot="5400000">
            <a:off x="-1620688" y="3068762"/>
            <a:ext cx="3888432" cy="158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6877050" y="3068166"/>
            <a:ext cx="3888432" cy="1588"/>
          </a:xfrm>
          <a:prstGeom prst="straightConnector1">
            <a:avLst/>
          </a:prstGeom>
          <a:ln w="444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7544" y="1124745"/>
            <a:ext cx="1872208" cy="646331"/>
          </a:xfrm>
          <a:prstGeom prst="rect">
            <a:avLst/>
          </a:prstGeom>
          <a:noFill/>
        </p:spPr>
        <p:txBody>
          <a:bodyPr wrap="square" rtlCol="0">
            <a:spAutoFit/>
          </a:bodyPr>
          <a:lstStyle/>
          <a:p>
            <a:pPr algn="ctr"/>
            <a:r>
              <a:rPr lang="en-CA" dirty="0" smtClean="0">
                <a:latin typeface="Times New Roman" pitchFamily="18" charset="0"/>
                <a:cs typeface="Times New Roman" pitchFamily="18" charset="0"/>
              </a:rPr>
              <a:t>Increasing</a:t>
            </a:r>
          </a:p>
          <a:p>
            <a:r>
              <a:rPr lang="en-CA" dirty="0" smtClean="0">
                <a:latin typeface="Times New Roman" pitchFamily="18" charset="0"/>
                <a:cs typeface="Times New Roman" pitchFamily="18" charset="0"/>
              </a:rPr>
              <a:t>Population Impact</a:t>
            </a:r>
            <a:endParaRPr lang="en-CA" dirty="0">
              <a:latin typeface="Times New Roman" pitchFamily="18" charset="0"/>
              <a:cs typeface="Times New Roman" pitchFamily="18" charset="0"/>
            </a:endParaRPr>
          </a:p>
        </p:txBody>
      </p:sp>
      <p:sp>
        <p:nvSpPr>
          <p:cNvPr id="12" name="TextBox 11"/>
          <p:cNvSpPr txBox="1"/>
          <p:nvPr/>
        </p:nvSpPr>
        <p:spPr>
          <a:xfrm>
            <a:off x="6660233" y="1124745"/>
            <a:ext cx="2140081" cy="646331"/>
          </a:xfrm>
          <a:prstGeom prst="rect">
            <a:avLst/>
          </a:prstGeom>
          <a:noFill/>
        </p:spPr>
        <p:txBody>
          <a:bodyPr wrap="square" rtlCol="0">
            <a:spAutoFit/>
          </a:bodyPr>
          <a:lstStyle/>
          <a:p>
            <a:r>
              <a:rPr lang="en-CA" dirty="0" smtClean="0">
                <a:latin typeface="Times New Roman" pitchFamily="18" charset="0"/>
                <a:cs typeface="Times New Roman" pitchFamily="18" charset="0"/>
              </a:rPr>
              <a:t>Increasing Individual</a:t>
            </a:r>
          </a:p>
          <a:p>
            <a:pPr algn="ctr"/>
            <a:r>
              <a:rPr lang="en-CA" dirty="0" smtClean="0">
                <a:latin typeface="Times New Roman" pitchFamily="18" charset="0"/>
                <a:cs typeface="Times New Roman" pitchFamily="18" charset="0"/>
              </a:rPr>
              <a:t>Effort Needed</a:t>
            </a:r>
            <a:endParaRPr lang="en-CA" dirty="0">
              <a:latin typeface="Times New Roman" pitchFamily="18" charset="0"/>
              <a:cs typeface="Times New Roman" pitchFamily="18" charset="0"/>
            </a:endParaRPr>
          </a:p>
        </p:txBody>
      </p:sp>
      <p:sp>
        <p:nvSpPr>
          <p:cNvPr id="13" name="TextBox 12"/>
          <p:cNvSpPr txBox="1"/>
          <p:nvPr/>
        </p:nvSpPr>
        <p:spPr>
          <a:xfrm>
            <a:off x="971600" y="5229201"/>
            <a:ext cx="7200800" cy="584775"/>
          </a:xfrm>
          <a:prstGeom prst="rect">
            <a:avLst/>
          </a:prstGeom>
          <a:noFill/>
        </p:spPr>
        <p:txBody>
          <a:bodyPr wrap="square" rtlCol="0">
            <a:spAutoFit/>
          </a:bodyPr>
          <a:lstStyle/>
          <a:p>
            <a:r>
              <a:rPr lang="en-CA" sz="1600" dirty="0" smtClean="0">
                <a:latin typeface="Times New Roman" pitchFamily="18" charset="0"/>
                <a:cs typeface="Times New Roman" pitchFamily="18" charset="0"/>
              </a:rPr>
              <a:t>Source: </a:t>
            </a:r>
            <a:r>
              <a:rPr lang="en-CA" sz="1600" dirty="0" err="1" smtClean="0">
                <a:latin typeface="Times New Roman" pitchFamily="18" charset="0"/>
                <a:cs typeface="Times New Roman" pitchFamily="18" charset="0"/>
              </a:rPr>
              <a:t>Frieden</a:t>
            </a:r>
            <a:r>
              <a:rPr lang="en-CA" sz="1600" dirty="0" smtClean="0">
                <a:latin typeface="Times New Roman" pitchFamily="18" charset="0"/>
                <a:cs typeface="Times New Roman" pitchFamily="18" charset="0"/>
              </a:rPr>
              <a:t> TR. A framework for public health action: The health impact pyramid. Am J Public Health 2010; 100(4): 590-595.  </a:t>
            </a:r>
            <a:endParaRPr lang="en-CA" sz="1600" dirty="0">
              <a:latin typeface="Times New Roman" pitchFamily="18" charset="0"/>
              <a:cs typeface="Times New Roman" pitchFamily="18" charset="0"/>
            </a:endParaRPr>
          </a:p>
        </p:txBody>
      </p:sp>
      <p:sp>
        <p:nvSpPr>
          <p:cNvPr id="14" name="TextBox 13"/>
          <p:cNvSpPr txBox="1"/>
          <p:nvPr/>
        </p:nvSpPr>
        <p:spPr>
          <a:xfrm>
            <a:off x="1583668" y="260648"/>
            <a:ext cx="5976664" cy="646331"/>
          </a:xfrm>
          <a:prstGeom prst="rect">
            <a:avLst/>
          </a:prstGeom>
          <a:noFill/>
        </p:spPr>
        <p:txBody>
          <a:bodyPr wrap="square" rtlCol="0">
            <a:spAutoFit/>
          </a:bodyPr>
          <a:lstStyle/>
          <a:p>
            <a:pPr algn="ctr"/>
            <a:r>
              <a:rPr lang="en-CA" sz="3600" b="1" dirty="0" smtClean="0">
                <a:solidFill>
                  <a:srgbClr val="FF0000"/>
                </a:solidFill>
                <a:latin typeface="Times New Roman" pitchFamily="18" charset="0"/>
                <a:cs typeface="Times New Roman" pitchFamily="18" charset="0"/>
              </a:rPr>
              <a:t>The Health Impact Pyramid</a:t>
            </a:r>
            <a:endParaRPr lang="en-CA" sz="3600" b="1" dirty="0">
              <a:solidFill>
                <a:srgbClr val="FF0000"/>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CA" dirty="0" smtClean="0"/>
              <a:t>Why Were the Competencies Developed?</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E2A3E8-AE06-43B3-9B14-6B5FC048348E}" type="slidenum">
              <a:rPr lang="en-GB" smtClean="0"/>
              <a:pPr/>
              <a:t>5</a:t>
            </a:fld>
            <a:endParaRPr lang="en-GB"/>
          </a:p>
        </p:txBody>
      </p:sp>
      <p:pic>
        <p:nvPicPr>
          <p:cNvPr id="7" name="Picture 2"/>
          <p:cNvPicPr>
            <a:picLocks noChangeAspect="1" noChangeArrowheads="1"/>
          </p:cNvPicPr>
          <p:nvPr/>
        </p:nvPicPr>
        <p:blipFill>
          <a:blip r:embed="rId3" cstate="print"/>
          <a:srcRect/>
          <a:stretch>
            <a:fillRect/>
          </a:stretch>
        </p:blipFill>
        <p:spPr bwMode="auto">
          <a:xfrm>
            <a:off x="1716615" y="819000"/>
            <a:ext cx="5710769" cy="5220000"/>
          </a:xfrm>
          <a:prstGeom prst="rect">
            <a:avLst/>
          </a:prstGeom>
          <a:noFill/>
          <a:ln w="9525">
            <a:noFill/>
            <a:miter lim="800000"/>
            <a:headEnd/>
            <a:tailEnd/>
          </a:ln>
        </p:spPr>
      </p:pic>
      <p:pic>
        <p:nvPicPr>
          <p:cNvPr id="8" name="Picture 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17484"/>
          <a:stretch/>
        </p:blipFill>
        <p:spPr>
          <a:xfrm>
            <a:off x="6648445" y="4841776"/>
            <a:ext cx="2495555" cy="20162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 Are the Competencies For?</a:t>
            </a:r>
            <a:endParaRPr lang="en-GB" dirty="0"/>
          </a:p>
        </p:txBody>
      </p:sp>
      <p:sp>
        <p:nvSpPr>
          <p:cNvPr id="3" name="Content Placeholder 2"/>
          <p:cNvSpPr>
            <a:spLocks noGrp="1"/>
          </p:cNvSpPr>
          <p:nvPr>
            <p:ph idx="1"/>
          </p:nvPr>
        </p:nvSpPr>
        <p:spPr/>
        <p:txBody>
          <a:bodyPr/>
          <a:lstStyle/>
          <a:p>
            <a:r>
              <a:rPr lang="en-CA" dirty="0" smtClean="0"/>
              <a:t>There are 3 target audiences:</a:t>
            </a:r>
          </a:p>
          <a:p>
            <a:pPr lvl="1"/>
            <a:r>
              <a:rPr lang="en-CA" dirty="0" smtClean="0"/>
              <a:t>Health promotion practitioners</a:t>
            </a:r>
          </a:p>
          <a:p>
            <a:pPr lvl="1"/>
            <a:r>
              <a:rPr lang="en-CA" dirty="0" smtClean="0"/>
              <a:t>Those that hire and manage health promoters</a:t>
            </a:r>
          </a:p>
          <a:p>
            <a:pPr lvl="1"/>
            <a:r>
              <a:rPr lang="en-CA" dirty="0" smtClean="0"/>
              <a:t>Academic institutions that provide academic programs and continuing education for health promoters</a:t>
            </a:r>
            <a:endParaRPr lang="en-GB" dirty="0"/>
          </a:p>
        </p:txBody>
      </p:sp>
      <p:sp>
        <p:nvSpPr>
          <p:cNvPr id="4" name="Slide Number Placeholder 3"/>
          <p:cNvSpPr>
            <a:spLocks noGrp="1"/>
          </p:cNvSpPr>
          <p:nvPr>
            <p:ph type="sldNum" sz="quarter" idx="12"/>
          </p:nvPr>
        </p:nvSpPr>
        <p:spPr/>
        <p:txBody>
          <a:bodyPr/>
          <a:lstStyle/>
          <a:p>
            <a:fld id="{39E2A3E8-AE06-43B3-9B14-6B5FC048348E}" type="slidenum">
              <a:rPr lang="en-GB" smtClean="0"/>
              <a:pPr/>
              <a:t>6</a:t>
            </a:fld>
            <a:endParaRPr lang="en-GB"/>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But What’s a ‘Health Promoter’?</a:t>
            </a:r>
            <a:endParaRPr lang="en-GB" dirty="0"/>
          </a:p>
        </p:txBody>
      </p:sp>
      <p:sp>
        <p:nvSpPr>
          <p:cNvPr id="3" name="Content Placeholder 2"/>
          <p:cNvSpPr>
            <a:spLocks noGrp="1"/>
          </p:cNvSpPr>
          <p:nvPr>
            <p:ph idx="1"/>
          </p:nvPr>
        </p:nvSpPr>
        <p:spPr>
          <a:xfrm>
            <a:off x="457200" y="1196753"/>
            <a:ext cx="8229600" cy="1512168"/>
          </a:xfrm>
        </p:spPr>
        <p:txBody>
          <a:bodyPr>
            <a:normAutofit lnSpcReduction="10000"/>
          </a:bodyPr>
          <a:lstStyle/>
          <a:p>
            <a:r>
              <a:rPr lang="en-GB" dirty="0" smtClean="0"/>
              <a:t>A health promotion practitioner is someone whose </a:t>
            </a:r>
            <a:r>
              <a:rPr lang="en-GB" b="1" u="sng" dirty="0" smtClean="0"/>
              <a:t>main</a:t>
            </a:r>
            <a:r>
              <a:rPr lang="en-GB" dirty="0" smtClean="0"/>
              <a:t> role and function is health promotion.</a:t>
            </a:r>
            <a:endParaRPr lang="en-GB" dirty="0"/>
          </a:p>
        </p:txBody>
      </p:sp>
      <p:sp>
        <p:nvSpPr>
          <p:cNvPr id="4" name="Slide Number Placeholder 3"/>
          <p:cNvSpPr>
            <a:spLocks noGrp="1"/>
          </p:cNvSpPr>
          <p:nvPr>
            <p:ph type="sldNum" sz="quarter" idx="12"/>
          </p:nvPr>
        </p:nvSpPr>
        <p:spPr/>
        <p:txBody>
          <a:bodyPr/>
          <a:lstStyle/>
          <a:p>
            <a:fld id="{39E2A3E8-AE06-43B3-9B14-6B5FC048348E}" type="slidenum">
              <a:rPr lang="en-GB" smtClean="0"/>
              <a:pPr/>
              <a:t>7</a:t>
            </a:fld>
            <a:endParaRPr lang="en-GB"/>
          </a:p>
        </p:txBody>
      </p:sp>
      <p:pic>
        <p:nvPicPr>
          <p:cNvPr id="1026" name="Picture 2"/>
          <p:cNvPicPr>
            <a:picLocks noChangeAspect="1" noChangeArrowheads="1"/>
          </p:cNvPicPr>
          <p:nvPr/>
        </p:nvPicPr>
        <p:blipFill>
          <a:blip r:embed="rId3" cstate="print"/>
          <a:srcRect/>
          <a:stretch>
            <a:fillRect/>
          </a:stretch>
        </p:blipFill>
        <p:spPr bwMode="auto">
          <a:xfrm>
            <a:off x="5796136" y="2492896"/>
            <a:ext cx="3031579" cy="3600000"/>
          </a:xfrm>
          <a:prstGeom prst="rect">
            <a:avLst/>
          </a:prstGeom>
          <a:noFill/>
          <a:ln w="9525">
            <a:noFill/>
            <a:miter lim="800000"/>
            <a:headEnd/>
            <a:tailEnd/>
          </a:ln>
        </p:spPr>
      </p:pic>
      <p:sp>
        <p:nvSpPr>
          <p:cNvPr id="6" name="Content Placeholder 2"/>
          <p:cNvSpPr txBox="1">
            <a:spLocks/>
          </p:cNvSpPr>
          <p:nvPr/>
        </p:nvSpPr>
        <p:spPr>
          <a:xfrm>
            <a:off x="457200" y="2780928"/>
            <a:ext cx="5626968" cy="326895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smtClean="0">
                <a:ln>
                  <a:noFill/>
                </a:ln>
                <a:solidFill>
                  <a:schemeClr val="tx1"/>
                </a:solidFill>
                <a:effectLst/>
                <a:uLnTx/>
                <a:uFillTx/>
                <a:latin typeface="+mn-lt"/>
                <a:ea typeface="+mn-ea"/>
                <a:cs typeface="+mn-cs"/>
              </a:rPr>
              <a:t>The competencies are designed to be relevant to all practitioners whose main role reflects the Ottawa Charter’s strategies and actions.</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fontScale="90000"/>
          </a:bodyPr>
          <a:lstStyle/>
          <a:p>
            <a:r>
              <a:rPr lang="en-CA" dirty="0" smtClean="0"/>
              <a:t>How Do These Competencies Relate to the Public Health Core Competencies?</a:t>
            </a:r>
            <a:endParaRPr lang="en-GB" dirty="0"/>
          </a:p>
        </p:txBody>
      </p:sp>
      <p:sp>
        <p:nvSpPr>
          <p:cNvPr id="3" name="Content Placeholder 2"/>
          <p:cNvSpPr>
            <a:spLocks noGrp="1"/>
          </p:cNvSpPr>
          <p:nvPr>
            <p:ph idx="1"/>
          </p:nvPr>
        </p:nvSpPr>
        <p:spPr>
          <a:xfrm>
            <a:off x="457200" y="1196753"/>
            <a:ext cx="8229600" cy="1512168"/>
          </a:xfrm>
        </p:spPr>
        <p:txBody>
          <a:bodyPr>
            <a:normAutofit lnSpcReduction="10000"/>
          </a:bodyPr>
          <a:lstStyle/>
          <a:p>
            <a:r>
              <a:rPr lang="en-CA" dirty="0" smtClean="0">
                <a:sym typeface="Wingdings" pitchFamily="2" charset="2"/>
              </a:rPr>
              <a:t>Health Promoter Competencies build and expand upon the Core Competencies for Public Health</a:t>
            </a:r>
            <a:endParaRPr lang="en-GB" dirty="0"/>
          </a:p>
        </p:txBody>
      </p:sp>
      <p:sp>
        <p:nvSpPr>
          <p:cNvPr id="4" name="Slide Number Placeholder 3"/>
          <p:cNvSpPr>
            <a:spLocks noGrp="1"/>
          </p:cNvSpPr>
          <p:nvPr>
            <p:ph type="sldNum" sz="quarter" idx="12"/>
          </p:nvPr>
        </p:nvSpPr>
        <p:spPr/>
        <p:txBody>
          <a:bodyPr/>
          <a:lstStyle/>
          <a:p>
            <a:fld id="{39E2A3E8-AE06-43B3-9B14-6B5FC048348E}" type="slidenum">
              <a:rPr lang="en-GB" smtClean="0"/>
              <a:pPr/>
              <a:t>8</a:t>
            </a:fld>
            <a:endParaRPr lang="en-GB"/>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073" name="Object 1"/>
          <p:cNvGraphicFramePr>
            <a:graphicFrameLocks noChangeAspect="1"/>
          </p:cNvGraphicFramePr>
          <p:nvPr/>
        </p:nvGraphicFramePr>
        <p:xfrm>
          <a:off x="196056" y="2708920"/>
          <a:ext cx="8751887" cy="3238500"/>
        </p:xfrm>
        <a:graphic>
          <a:graphicData uri="http://schemas.openxmlformats.org/presentationml/2006/ole">
            <mc:AlternateContent xmlns:mc="http://schemas.openxmlformats.org/markup-compatibility/2006">
              <mc:Choice xmlns:v="urn:schemas-microsoft-com:vml" Requires="v">
                <p:oleObj spid="_x0000_s3077" name="Visio" r:id="rId4" imgW="5993149" imgH="2213250" progId="Visio.Drawing.11">
                  <p:embed/>
                </p:oleObj>
              </mc:Choice>
              <mc:Fallback>
                <p:oleObj name="Visio" r:id="rId4" imgW="5993149" imgH="2213250" progId="Visio.Drawing.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56" y="2708920"/>
                        <a:ext cx="8751887" cy="323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CA" dirty="0" smtClean="0"/>
              <a:t>How Were the </a:t>
            </a:r>
            <a:br>
              <a:rPr lang="en-CA" dirty="0" smtClean="0"/>
            </a:br>
            <a:r>
              <a:rPr lang="en-CA" dirty="0" smtClean="0"/>
              <a:t>Competencies Developed?</a:t>
            </a:r>
            <a:endParaRPr lang="en-GB" dirty="0"/>
          </a:p>
        </p:txBody>
      </p:sp>
      <p:sp>
        <p:nvSpPr>
          <p:cNvPr id="4" name="Slide Number Placeholder 3"/>
          <p:cNvSpPr>
            <a:spLocks noGrp="1"/>
          </p:cNvSpPr>
          <p:nvPr>
            <p:ph type="sldNum" sz="quarter" idx="12"/>
          </p:nvPr>
        </p:nvSpPr>
        <p:spPr/>
        <p:txBody>
          <a:bodyPr/>
          <a:lstStyle/>
          <a:p>
            <a:fld id="{39E2A3E8-AE06-43B3-9B14-6B5FC048348E}" type="slidenum">
              <a:rPr lang="en-GB" smtClean="0"/>
              <a:pPr/>
              <a:t>9</a:t>
            </a:fld>
            <a:endParaRPr lang="en-GB"/>
          </a:p>
        </p:txBody>
      </p:sp>
      <p:sp>
        <p:nvSpPr>
          <p:cNvPr id="5" name="Footer Placeholder 4"/>
          <p:cNvSpPr>
            <a:spLocks noGrp="1"/>
          </p:cNvSpPr>
          <p:nvPr>
            <p:ph type="ftr" sz="quarter" idx="11"/>
          </p:nvPr>
        </p:nvSpPr>
        <p:spPr/>
        <p:txBody>
          <a:bodyPr/>
          <a:lstStyle/>
          <a:p>
            <a:endParaRPr lang="en-GB" dirty="0"/>
          </a:p>
        </p:txBody>
      </p:sp>
      <p:pic>
        <p:nvPicPr>
          <p:cNvPr id="24579" name="Picture 3"/>
          <p:cNvPicPr>
            <a:picLocks noChangeAspect="1" noChangeArrowheads="1"/>
          </p:cNvPicPr>
          <p:nvPr/>
        </p:nvPicPr>
        <p:blipFill>
          <a:blip r:embed="rId3" cstate="print"/>
          <a:srcRect/>
          <a:stretch>
            <a:fillRect/>
          </a:stretch>
        </p:blipFill>
        <p:spPr bwMode="auto">
          <a:xfrm>
            <a:off x="252000" y="1340768"/>
            <a:ext cx="8640000" cy="463222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63978</TotalTime>
  <Words>2274</Words>
  <Application>Microsoft Macintosh PowerPoint</Application>
  <PresentationFormat>Letter Paper (8.5x11 in)</PresentationFormat>
  <Paragraphs>206</Paragraphs>
  <Slides>17</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Visio</vt:lpstr>
      <vt:lpstr>The Pan-Canadian Health Promoter Competencies: Overview </vt:lpstr>
      <vt:lpstr>Purpose</vt:lpstr>
      <vt:lpstr>What are the  Health Promoter Competencies?</vt:lpstr>
      <vt:lpstr>PowerPoint Presentation</vt:lpstr>
      <vt:lpstr>Why Were the Competencies Developed?</vt:lpstr>
      <vt:lpstr>Who Are the Competencies For?</vt:lpstr>
      <vt:lpstr>But What’s a ‘Health Promoter’?</vt:lpstr>
      <vt:lpstr>How Do These Competencies Relate to the Public Health Core Competencies?</vt:lpstr>
      <vt:lpstr>How Were the  Competencies Developed?</vt:lpstr>
      <vt:lpstr>The Competencies Package</vt:lpstr>
      <vt:lpstr>Health Promoter Competencies  34 Statements in 9 Domains</vt:lpstr>
      <vt:lpstr>What About Health Promotion  Core Values and Principles?</vt:lpstr>
      <vt:lpstr>Using the Competencies</vt:lpstr>
      <vt:lpstr>Online Toolkit</vt:lpstr>
      <vt:lpstr>PowerPoint Presentation</vt:lpstr>
      <vt:lpstr>How Have the Competencies Been Used To-Date?</vt:lpstr>
      <vt:lpstr>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Pan-Canadian Health Promoter Competencies: Overview </dc:title>
  <dc:creator/>
  <cp:lastModifiedBy>Rebecca Fortin</cp:lastModifiedBy>
  <cp:revision>3660</cp:revision>
  <dcterms:created xsi:type="dcterms:W3CDTF">2013-11-14T20:14:24Z</dcterms:created>
  <dcterms:modified xsi:type="dcterms:W3CDTF">2017-03-05T18:22:00Z</dcterms:modified>
</cp:coreProperties>
</file>